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EA00"/>
    <a:srgbClr val="66FF33"/>
    <a:srgbClr val="10C1CA"/>
    <a:srgbClr val="142B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5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BEC1A-01C6-4DD0-99C8-723117A869C5}" type="datetimeFigureOut">
              <a:rPr lang="en-US" smtClean="0"/>
              <a:t>4/21/2012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F819A5-37A2-47A4-A9B8-2C237C734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4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07219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6299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emplate_idea3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81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7380"/>
            <a:ext cx="8229600" cy="4798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4D96-3232-CF48-AF2F-9DE4294213E0}" type="datetimeFigureOut">
              <a:rPr lang="en-US" smtClean="0"/>
              <a:pPr/>
              <a:t>4/21/2012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E6D5C-2C2D-434C-8F6D-C3CD6CE263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000" b="1" i="1" kern="1200">
          <a:solidFill>
            <a:srgbClr val="142B7F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600" b="0" i="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b="0" i="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12487"/>
              </p:ext>
            </p:extLst>
          </p:nvPr>
        </p:nvGraphicFramePr>
        <p:xfrm>
          <a:off x="328380" y="1444178"/>
          <a:ext cx="8470900" cy="4475194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66800"/>
                <a:gridCol w="4192814"/>
                <a:gridCol w="3211286"/>
              </a:tblGrid>
              <a:tr h="370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Meeting Room </a:t>
                      </a:r>
                      <a:r>
                        <a:rPr lang="en-US" sz="1200" b="1" u="none" strike="noStrike" dirty="0" smtClean="0"/>
                        <a:t>1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KAUAI ROOM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Meeting Room </a:t>
                      </a:r>
                      <a:r>
                        <a:rPr lang="en-US" sz="1200" b="1" u="none" strike="noStrike" dirty="0" smtClean="0"/>
                        <a:t>2</a:t>
                      </a: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HONOLULU ROOM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/>
                        <a:t>0800-0830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/>
                        <a:t>Welcome &amp; Workshop </a:t>
                      </a:r>
                      <a:r>
                        <a:rPr lang="en-US" sz="1100" b="1" u="none" strike="noStrike" dirty="0" smtClean="0"/>
                        <a:t>Overview – Jennifer </a:t>
                      </a:r>
                      <a:r>
                        <a:rPr lang="en-US" sz="1100" b="1" u="none" strike="noStrike" dirty="0" err="1" smtClean="0"/>
                        <a:t>Heeg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 marL="0" marR="0" marT="0" marB="0" anchor="b"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/>
                        <a:t>0830</a:t>
                      </a:r>
                      <a:r>
                        <a:rPr lang="en-US" sz="1100" b="1" u="none" strike="noStrike" dirty="0"/>
                        <a:t>-</a:t>
                      </a:r>
                      <a:r>
                        <a:rPr lang="en-US" sz="1100" b="1" u="none" strike="noStrike" dirty="0" smtClean="0"/>
                        <a:t>0900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/>
                        <a:t>Overview of </a:t>
                      </a:r>
                      <a:r>
                        <a:rPr lang="en-US" sz="1100" b="1" u="none" strike="noStrike" dirty="0" smtClean="0"/>
                        <a:t>Rectangular </a:t>
                      </a:r>
                      <a:r>
                        <a:rPr lang="en-US" sz="1100" b="1" u="none" strike="noStrike" dirty="0"/>
                        <a:t>Supercritical Wing </a:t>
                      </a:r>
                      <a:r>
                        <a:rPr lang="en-US" sz="1100" b="1" u="none" strike="noStrike" dirty="0" smtClean="0"/>
                        <a:t>Test Case –        Boyd Perry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latin typeface="+mj-lt"/>
                        </a:rPr>
                        <a:t>RSW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Analysts’ Working Group Meeting</a:t>
                      </a:r>
                    </a:p>
                    <a:p>
                      <a:pPr algn="ctr" fontAlgn="t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Discussion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Leader:  Dave Schuster (NASA)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DF854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/>
                        <a:t>0900-0930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 E</a:t>
                      </a:r>
                      <a:r>
                        <a:rPr lang="en-US" sz="1100" b="1" u="none" strike="noStrike" dirty="0" smtClean="0"/>
                        <a:t>xperimental Data Reduction Methods</a:t>
                      </a:r>
                      <a:r>
                        <a:rPr lang="en-US" sz="1100" b="1" u="none" strike="noStrike" baseline="0" dirty="0" smtClean="0"/>
                        <a:t> – Jennifer </a:t>
                      </a:r>
                      <a:r>
                        <a:rPr lang="en-US" sz="1100" b="1" u="none" strike="noStrike" baseline="0" dirty="0" err="1" smtClean="0"/>
                        <a:t>Heeg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                               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</a:rPr>
                        <a:t>0930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Break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/>
                        <a:t>1000</a:t>
                      </a:r>
                      <a:r>
                        <a:rPr lang="en-US" sz="1100" b="1" u="none" strike="noStrike" dirty="0"/>
                        <a:t>-1230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/>
                        <a:t>RSW Analysis </a:t>
                      </a:r>
                      <a:r>
                        <a:rPr lang="en-US" sz="1100" b="1" u="none" strike="noStrike" dirty="0" smtClean="0"/>
                        <a:t>Presentations (6)+ Comparison Discussion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Session Chair:</a:t>
                      </a:r>
                      <a:r>
                        <a:rPr lang="en-US" sz="1000" b="1" baseline="0" dirty="0" smtClean="0"/>
                        <a:t>  Alexander Boucke</a:t>
                      </a:r>
                      <a:endParaRPr lang="en-US" sz="1000" b="1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1230-1330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Lunch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/>
                        <a:t>1330-1400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BSCW 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</a:rPr>
                        <a:t>Analysts’ Working Group Meeting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Discussion Leader:  </a:t>
                      </a:r>
                      <a:r>
                        <a:rPr lang="en-US" sz="900" b="1" i="0" u="none" strike="noStrike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Pawel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</a:t>
                      </a:r>
                      <a:r>
                        <a:rPr lang="en-US" sz="900" b="1" i="0" u="none" strike="noStrike" dirty="0" err="1" smtClean="0">
                          <a:solidFill>
                            <a:schemeClr val="bg1"/>
                          </a:solidFill>
                          <a:latin typeface="+mj-lt"/>
                        </a:rPr>
                        <a:t>Chwalowski</a:t>
                      </a:r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 (NASA)</a:t>
                      </a:r>
                    </a:p>
                  </a:txBody>
                  <a:tcPr marL="0" marR="0" marT="0" marB="0" anchor="ctr">
                    <a:solidFill>
                      <a:srgbClr val="DF854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/>
                        <a:t>1400-1430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strike="noStrike" dirty="0" smtClean="0"/>
                        <a:t>Overview of Benchmark Supercritical Wing Test Case –            Rob Scott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100" b="1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1430-1500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100" b="1" u="none" strike="noStrike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Break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/>
                        <a:t>1500</a:t>
                      </a:r>
                      <a:r>
                        <a:rPr lang="en-US" sz="1100" b="1" u="none" strike="noStrike" dirty="0" smtClean="0"/>
                        <a:t>-1730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/>
                        <a:t>BSCW Analysis </a:t>
                      </a:r>
                      <a:r>
                        <a:rPr lang="en-US" sz="1100" b="1" u="none" strike="noStrike" dirty="0" smtClean="0"/>
                        <a:t>Presentations (6) + Comparison</a:t>
                      </a:r>
                      <a:r>
                        <a:rPr lang="en-US" sz="1100" b="1" u="none" strike="noStrike" baseline="0" dirty="0" smtClean="0"/>
                        <a:t> Discussion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Session</a:t>
                      </a:r>
                      <a:r>
                        <a:rPr lang="en-US" sz="1000" b="1" baseline="0" dirty="0" smtClean="0"/>
                        <a:t> Chair:  Brent Whiting</a:t>
                      </a:r>
                      <a:endParaRPr lang="en-US" sz="1000" b="1" dirty="0"/>
                    </a:p>
                  </a:txBody>
                  <a:tcPr marL="0" marR="0" marT="0" marB="0" anchor="ctr">
                    <a:solidFill>
                      <a:srgbClr val="E8E8E8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</a:rPr>
                        <a:t>1730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-1830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Informal discussion groups, as desired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Working Group meeting reviews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1B2E8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>
                <a:ea typeface="+mj-ea"/>
              </a:rPr>
              <a:t>AePW</a:t>
            </a:r>
            <a:r>
              <a:rPr lang="en-US" dirty="0" smtClean="0">
                <a:ea typeface="+mj-ea"/>
              </a:rPr>
              <a:t> Agenda</a:t>
            </a:r>
            <a:endParaRPr lang="en-US" dirty="0">
              <a:ea typeface="+mj-ea"/>
            </a:endParaRPr>
          </a:p>
        </p:txBody>
      </p:sp>
      <p:sp>
        <p:nvSpPr>
          <p:cNvPr id="15398" name="TextBox 6"/>
          <p:cNvSpPr txBox="1">
            <a:spLocks noChangeArrowheads="1"/>
          </p:cNvSpPr>
          <p:nvPr/>
        </p:nvSpPr>
        <p:spPr bwMode="auto">
          <a:xfrm>
            <a:off x="324751" y="977907"/>
            <a:ext cx="23352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Saturday, April 21</a:t>
            </a:r>
          </a:p>
        </p:txBody>
      </p:sp>
      <p:sp>
        <p:nvSpPr>
          <p:cNvPr id="5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6672" y="6326982"/>
            <a:ext cx="6870700" cy="354012"/>
          </a:xfrm>
        </p:spPr>
        <p:txBody>
          <a:bodyPr/>
          <a:lstStyle/>
          <a:p>
            <a:pPr>
              <a:defRPr/>
            </a:pPr>
            <a:r>
              <a:rPr lang="en-US" sz="1800" kern="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1</a:t>
            </a:r>
            <a:r>
              <a:rPr lang="en-US" sz="1800" kern="0" baseline="3000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st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 AIAA Aeroelastic Prediction Workshop</a:t>
            </a:r>
          </a:p>
          <a:p>
            <a:pPr>
              <a:defRPr/>
            </a:pPr>
            <a:r>
              <a:rPr lang="en-US" sz="1800" kern="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April 21-22,2012, Honolulu, Hawaii</a:t>
            </a:r>
          </a:p>
        </p:txBody>
      </p:sp>
    </p:spTree>
    <p:extLst>
      <p:ext uri="{BB962C8B-B14F-4D97-AF65-F5344CB8AC3E}">
        <p14:creationId xmlns:p14="http://schemas.microsoft.com/office/powerpoint/2010/main" val="40211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35428" y="218183"/>
            <a:ext cx="8229600" cy="487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err="1" smtClean="0">
                <a:ea typeface="+mj-ea"/>
              </a:rPr>
              <a:t>AePW</a:t>
            </a:r>
            <a:r>
              <a:rPr lang="en-US" dirty="0" smtClean="0">
                <a:ea typeface="+mj-ea"/>
              </a:rPr>
              <a:t> Agenda </a:t>
            </a:r>
            <a:endParaRPr lang="en-US" dirty="0">
              <a:ea typeface="+mj-ea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324751" y="1081322"/>
            <a:ext cx="216575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Sunday, 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</a:rPr>
              <a:t>April </a:t>
            </a:r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22</a:t>
            </a:r>
            <a:endParaRPr lang="en-US" sz="2000" b="1" dirty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997037"/>
              </p:ext>
            </p:extLst>
          </p:nvPr>
        </p:nvGraphicFramePr>
        <p:xfrm>
          <a:off x="326571" y="1542149"/>
          <a:ext cx="8463644" cy="444976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079500"/>
                <a:gridCol w="4181929"/>
                <a:gridCol w="3202215"/>
              </a:tblGrid>
              <a:tr h="3708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Time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Meeting Room </a:t>
                      </a:r>
                      <a:r>
                        <a:rPr lang="en-US" sz="1200" b="1" u="none" strike="noStrike" dirty="0" smtClean="0"/>
                        <a:t>1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KAUAI ROOM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/>
                        <a:t>Meeting Room </a:t>
                      </a:r>
                      <a:r>
                        <a:rPr lang="en-US" sz="1200" b="1" u="none" strike="noStrike" dirty="0" smtClean="0"/>
                        <a:t>2</a:t>
                      </a:r>
                    </a:p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HONOLULU ROOM</a:t>
                      </a:r>
                    </a:p>
                  </a:txBody>
                  <a:tcPr marL="0" marR="0" marT="0" marB="0" anchor="ctr"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0800</a:t>
                      </a:r>
                      <a:r>
                        <a:rPr lang="en-US" sz="1100" b="1" u="none" strike="noStrike" dirty="0">
                          <a:latin typeface="+mn-lt"/>
                        </a:rPr>
                        <a:t>-</a:t>
                      </a:r>
                      <a:r>
                        <a:rPr lang="en-US" sz="1100" b="1" u="none" strike="noStrike" dirty="0" smtClean="0">
                          <a:latin typeface="+mn-lt"/>
                        </a:rPr>
                        <a:t>0830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HIRENASD </a:t>
                      </a:r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Analysts’ Working Group Meetings</a:t>
                      </a:r>
                    </a:p>
                    <a:p>
                      <a:pPr algn="ctr" fontAlgn="t"/>
                      <a:endParaRPr lang="en-US" sz="800" b="1" i="0" u="none" strike="noStrike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pPr algn="ctr" fontAlgn="t"/>
                      <a:r>
                        <a:rPr lang="en-US" sz="9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Discussion Leaders:  Markus Ritter (DLR) and </a:t>
                      </a:r>
                    </a:p>
                    <a:p>
                      <a:pPr algn="ctr" fontAlgn="t"/>
                      <a:r>
                        <a:rPr lang="en-US" sz="900" b="1" i="0" u="none" strike="noStrike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Dimitri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900" b="1" i="0" u="none" strike="noStrike" baseline="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Mavriplis</a:t>
                      </a:r>
                      <a:r>
                        <a:rPr lang="en-US" sz="900" b="1" i="0" u="none" strike="noStrike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(Univ. of Wyoming)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DF854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0830</a:t>
                      </a:r>
                      <a:r>
                        <a:rPr lang="en-US" sz="1100" b="1" u="none" strike="noStrike" dirty="0">
                          <a:latin typeface="+mn-lt"/>
                        </a:rPr>
                        <a:t>-</a:t>
                      </a:r>
                      <a:r>
                        <a:rPr lang="en-US" sz="1100" b="1" u="none" strike="noStrike" dirty="0" smtClean="0">
                          <a:latin typeface="+mn-lt"/>
                        </a:rPr>
                        <a:t>0900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Overview of HIRENASD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Test Case – Alexander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1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Boucke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0900-0930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Structural Dynamics Modeling for HIRENASD –                       Carol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Wieseman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0930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-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1000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Break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1000</a:t>
                      </a:r>
                      <a:r>
                        <a:rPr lang="en-US" sz="1100" b="1" u="none" strike="noStrike" dirty="0">
                          <a:latin typeface="+mn-lt"/>
                        </a:rPr>
                        <a:t>-1230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HIRENASD Analysis Presentations (8)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Session Chair:  Kumar Bhatia</a:t>
                      </a:r>
                      <a:endParaRPr lang="en-US" sz="1000" b="1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1230-1330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Lunch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1330-1530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latin typeface="+mn-lt"/>
                        </a:rPr>
                        <a:t>HIRENASD Analysis Presentations (5) +  Comparison Discussion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 smtClean="0"/>
                        <a:t>Session Chair:  Paul Taylor</a:t>
                      </a:r>
                      <a:endParaRPr lang="en-US" sz="1000" b="1" dirty="0"/>
                    </a:p>
                  </a:txBody>
                  <a:tcPr marL="0" marR="0" marT="0" marB="0" anchor="ctr">
                    <a:solidFill>
                      <a:srgbClr val="E8E8E8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1530-1600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  <a:latin typeface="+mn-lt"/>
                        </a:rPr>
                        <a:t>Break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1600-1700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Meeting Summary &amp; Discussion of Path Forward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</a:rPr>
                        <a:t>1700</a:t>
                      </a:r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en-US" sz="1100" b="1" u="none" strike="noStrike" dirty="0" smtClean="0">
                          <a:solidFill>
                            <a:schemeClr val="bg1"/>
                          </a:solidFill>
                        </a:rPr>
                        <a:t>1800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Informal discussion groups, as desired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1B2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solidFill>
                            <a:schemeClr val="bg1"/>
                          </a:solidFill>
                        </a:rPr>
                        <a:t>Working Group meeting reviews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solidFill>
                      <a:srgbClr val="D1B2E8"/>
                    </a:solidFill>
                  </a:tcPr>
                </a:tc>
              </a:tr>
              <a:tr h="37081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1900-2100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8AC19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8AC19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chemeClr val="bg1"/>
                          </a:solidFill>
                          <a:latin typeface="+mj-lt"/>
                        </a:rPr>
                        <a:t>RTO AVT-203</a:t>
                      </a:r>
                      <a:endParaRPr lang="en-US" sz="1100" b="1" i="0" u="none" strike="noStrike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rgbClr val="8AC19F"/>
                    </a:solidFill>
                  </a:tcPr>
                </a:tc>
              </a:tr>
            </a:tbl>
          </a:graphicData>
        </a:graphic>
      </p:graphicFrame>
      <p:sp>
        <p:nvSpPr>
          <p:cNvPr id="8" name="Footer Placeholder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126672" y="6326982"/>
            <a:ext cx="6870700" cy="354012"/>
          </a:xfrm>
        </p:spPr>
        <p:txBody>
          <a:bodyPr/>
          <a:lstStyle/>
          <a:p>
            <a:pPr>
              <a:defRPr/>
            </a:pPr>
            <a:r>
              <a:rPr lang="en-US" sz="1800" kern="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1</a:t>
            </a:r>
            <a:r>
              <a:rPr lang="en-US" sz="1800" kern="0" baseline="3000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st</a:t>
            </a:r>
            <a:r>
              <a:rPr lang="en-US" sz="1800" kern="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 AIAA Aeroelastic Prediction Workshop</a:t>
            </a:r>
          </a:p>
          <a:p>
            <a:pPr>
              <a:defRPr/>
            </a:pPr>
            <a:r>
              <a:rPr lang="en-US" sz="1800" kern="0" dirty="0" smtClean="0">
                <a:solidFill>
                  <a:sysClr val="windowText" lastClr="000000"/>
                </a:solidFill>
                <a:latin typeface="Lucida Handwriting" pitchFamily="66" charset="0"/>
              </a:rPr>
              <a:t>April 21-22,2012, Honolulu, Hawaii</a:t>
            </a:r>
          </a:p>
        </p:txBody>
      </p:sp>
    </p:spTree>
    <p:extLst>
      <p:ext uri="{BB962C8B-B14F-4D97-AF65-F5344CB8AC3E}">
        <p14:creationId xmlns:p14="http://schemas.microsoft.com/office/powerpoint/2010/main" val="86764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ePH colors">
      <a:dk1>
        <a:srgbClr val="1E2264"/>
      </a:dk1>
      <a:lt1>
        <a:sysClr val="window" lastClr="FFFFFF"/>
      </a:lt1>
      <a:dk2>
        <a:srgbClr val="141313"/>
      </a:dk2>
      <a:lt2>
        <a:srgbClr val="DDDEDD"/>
      </a:lt2>
      <a:accent1>
        <a:srgbClr val="1E2264"/>
      </a:accent1>
      <a:accent2>
        <a:srgbClr val="EC9939"/>
      </a:accent2>
      <a:accent3>
        <a:srgbClr val="73B632"/>
      </a:accent3>
      <a:accent4>
        <a:srgbClr val="2D8EC2"/>
      </a:accent4>
      <a:accent5>
        <a:srgbClr val="FFF02C"/>
      </a:accent5>
      <a:accent6>
        <a:srgbClr val="89387C"/>
      </a:accent6>
      <a:hlink>
        <a:srgbClr val="1E2264"/>
      </a:hlink>
      <a:folHlink>
        <a:srgbClr val="2D8E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266</Words>
  <Application>Microsoft Office PowerPoint</Application>
  <PresentationFormat>On-screen Show (4:3)</PresentationFormat>
  <Paragraphs>75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AePW Agenda</vt:lpstr>
      <vt:lpstr> AePW Agenda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Gerald Pollard</dc:creator>
  <cp:lastModifiedBy>Jen</cp:lastModifiedBy>
  <cp:revision>70</cp:revision>
  <dcterms:created xsi:type="dcterms:W3CDTF">2012-03-30T17:54:29Z</dcterms:created>
  <dcterms:modified xsi:type="dcterms:W3CDTF">2012-04-21T17:36:47Z</dcterms:modified>
</cp:coreProperties>
</file>