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4" r:id="rId3"/>
    <p:sldId id="260" r:id="rId4"/>
    <p:sldId id="261" r:id="rId5"/>
    <p:sldId id="262" r:id="rId6"/>
    <p:sldId id="263" r:id="rId7"/>
    <p:sldId id="265"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2B7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39" autoAdjust="0"/>
    <p:restoredTop sz="94660"/>
  </p:normalViewPr>
  <p:slideViewPr>
    <p:cSldViewPr snapToGrid="0" snapToObjects="1">
      <p:cViewPr varScale="1">
        <p:scale>
          <a:sx n="108" d="100"/>
          <a:sy n="108" d="100"/>
        </p:scale>
        <p:origin x="-96" y="-156"/>
      </p:cViewPr>
      <p:guideLst>
        <p:guide orient="horz" pos="3343"/>
        <p:guide pos="2879"/>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snapToObjects="1" showGuides="1">
      <p:cViewPr varScale="1">
        <p:scale>
          <a:sx n="109" d="100"/>
          <a:sy n="109" d="100"/>
        </p:scale>
        <p:origin x="-2176"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FFBBB-C741-E34E-AD50-696D59BBB4C9}" type="datetimeFigureOut">
              <a:rPr lang="en-US" smtClean="0"/>
              <a:pPr/>
              <a:t>5/17/2012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9FA33C-CFEE-F144-B105-3567D93827BD}" type="slidenum">
              <a:rPr lang="en-US" smtClean="0"/>
              <a:pPr/>
              <a:t>‹#›</a:t>
            </a:fld>
            <a:endParaRPr lang="en-US"/>
          </a:p>
        </p:txBody>
      </p:sp>
    </p:spTree>
    <p:extLst>
      <p:ext uri="{BB962C8B-B14F-4D97-AF65-F5344CB8AC3E}">
        <p14:creationId xmlns="" xmlns:p14="http://schemas.microsoft.com/office/powerpoint/2010/main" val="11809476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07219"/>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162994"/>
            <a:ext cx="6400800" cy="1752600"/>
          </a:xfrm>
        </p:spPr>
        <p:txBody>
          <a:bodyPr/>
          <a:lstStyle>
            <a:lvl1pPr marL="0" indent="0" algn="ctr">
              <a:buNone/>
              <a:defRPr>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F134D96-3232-CF48-AF2F-9DE4294213E0}"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E6D5C-2C2D-434C-8F6D-C3CD6CE263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134D96-3232-CF48-AF2F-9DE4294213E0}"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E6D5C-2C2D-434C-8F6D-C3CD6CE263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134D96-3232-CF48-AF2F-9DE4294213E0}"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E6D5C-2C2D-434C-8F6D-C3CD6CE263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134D96-3232-CF48-AF2F-9DE4294213E0}"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E6D5C-2C2D-434C-8F6D-C3CD6CE263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134D96-3232-CF48-AF2F-9DE4294213E0}" type="datetimeFigureOut">
              <a:rPr lang="en-US" smtClean="0"/>
              <a:pPr/>
              <a:t>5/17/2012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E6D5C-2C2D-434C-8F6D-C3CD6CE263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134D96-3232-CF48-AF2F-9DE4294213E0}" type="datetimeFigureOut">
              <a:rPr lang="en-US" smtClean="0"/>
              <a:pPr/>
              <a:t>5/17/2012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E6D5C-2C2D-434C-8F6D-C3CD6CE263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134D96-3232-CF48-AF2F-9DE4294213E0}" type="datetimeFigureOut">
              <a:rPr lang="en-US" smtClean="0"/>
              <a:pPr/>
              <a:t>5/17/2012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DE6D5C-2C2D-434C-8F6D-C3CD6CE263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134D96-3232-CF48-AF2F-9DE4294213E0}" type="datetimeFigureOut">
              <a:rPr lang="en-US" smtClean="0"/>
              <a:pPr/>
              <a:t>5/17/2012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DE6D5C-2C2D-434C-8F6D-C3CD6CE263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34D96-3232-CF48-AF2F-9DE4294213E0}" type="datetimeFigureOut">
              <a:rPr lang="en-US" smtClean="0"/>
              <a:pPr/>
              <a:t>5/17/2012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DE6D5C-2C2D-434C-8F6D-C3CD6CE263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134D96-3232-CF48-AF2F-9DE4294213E0}" type="datetimeFigureOut">
              <a:rPr lang="en-US" smtClean="0"/>
              <a:pPr/>
              <a:t>5/17/2012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E6D5C-2C2D-434C-8F6D-C3CD6CE263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134D96-3232-CF48-AF2F-9DE4294213E0}" type="datetimeFigureOut">
              <a:rPr lang="en-US" smtClean="0"/>
              <a:pPr/>
              <a:t>5/17/2012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E6D5C-2C2D-434C-8F6D-C3CD6CE263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Template_idea3.jpg"/>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1181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37380"/>
            <a:ext cx="8229600" cy="47988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34D96-3232-CF48-AF2F-9DE4294213E0}" type="datetimeFigureOut">
              <a:rPr lang="en-US" smtClean="0"/>
              <a:pPr/>
              <a:t>5/17/2012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E6D5C-2C2D-434C-8F6D-C3CD6CE263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000" b="1" i="1" kern="1200">
          <a:solidFill>
            <a:srgbClr val="142B7F"/>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6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2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6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6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tleSlide_idea3.jpg"/>
          <p:cNvPicPr>
            <a:picLocks noChangeAspect="1"/>
          </p:cNvPicPr>
          <p:nvPr/>
        </p:nvPicPr>
        <p:blipFill>
          <a:blip r:embed="rId2"/>
          <a:stretch>
            <a:fillRect/>
          </a:stretch>
        </p:blipFill>
        <p:spPr>
          <a:xfrm>
            <a:off x="0" y="0"/>
            <a:ext cx="9144000" cy="6858000"/>
          </a:xfrm>
          <a:prstGeom prst="rect">
            <a:avLst/>
          </a:prstGeom>
        </p:spPr>
      </p:pic>
      <p:sp>
        <p:nvSpPr>
          <p:cNvPr id="5" name="Title 1"/>
          <p:cNvSpPr>
            <a:spLocks noGrp="1"/>
          </p:cNvSpPr>
          <p:nvPr>
            <p:ph type="ctrTitle"/>
          </p:nvPr>
        </p:nvSpPr>
        <p:spPr>
          <a:xfrm>
            <a:off x="17048" y="2599190"/>
            <a:ext cx="8754032" cy="1470025"/>
          </a:xfrm>
        </p:spPr>
        <p:txBody>
          <a:bodyPr>
            <a:normAutofit/>
          </a:bodyPr>
          <a:lstStyle/>
          <a:p>
            <a:r>
              <a:rPr lang="en-US" sz="3200" dirty="0" smtClean="0"/>
              <a:t>RSW Technical Working Group </a:t>
            </a:r>
            <a:r>
              <a:rPr lang="en-US" sz="3200" dirty="0" err="1" smtClean="0"/>
              <a:t>Strawman</a:t>
            </a:r>
            <a:r>
              <a:rPr lang="en-US" sz="3200" dirty="0" smtClean="0">
                <a:solidFill>
                  <a:srgbClr val="142B7F"/>
                </a:solidFill>
              </a:rPr>
              <a:t>	</a:t>
            </a:r>
            <a:endParaRPr lang="en-US" sz="3200" dirty="0">
              <a:solidFill>
                <a:srgbClr val="142B7F"/>
              </a:solidFill>
            </a:endParaRPr>
          </a:p>
        </p:txBody>
      </p:sp>
      <p:sp>
        <p:nvSpPr>
          <p:cNvPr id="7" name="Subtitle 2"/>
          <p:cNvSpPr>
            <a:spLocks noGrp="1"/>
          </p:cNvSpPr>
          <p:nvPr>
            <p:ph type="subTitle" idx="1"/>
          </p:nvPr>
        </p:nvSpPr>
        <p:spPr>
          <a:xfrm>
            <a:off x="171973" y="3718560"/>
            <a:ext cx="8293742" cy="609600"/>
          </a:xfrm>
        </p:spPr>
        <p:txBody>
          <a:bodyPr>
            <a:normAutofit/>
          </a:bodyPr>
          <a:lstStyle/>
          <a:p>
            <a:r>
              <a:rPr lang="en-US" dirty="0" smtClean="0">
                <a:solidFill>
                  <a:srgbClr val="142B7F"/>
                </a:solidFill>
              </a:rPr>
              <a:t>May 15, 2012</a:t>
            </a:r>
            <a:endParaRPr lang="en-US" dirty="0">
              <a:solidFill>
                <a:srgbClr val="142B7F"/>
              </a:solidFill>
            </a:endParaRPr>
          </a:p>
        </p:txBody>
      </p:sp>
      <p:sp>
        <p:nvSpPr>
          <p:cNvPr id="8" name="TextBox 7"/>
          <p:cNvSpPr txBox="1"/>
          <p:nvPr/>
        </p:nvSpPr>
        <p:spPr>
          <a:xfrm>
            <a:off x="17048" y="4328160"/>
            <a:ext cx="9131218" cy="1200329"/>
          </a:xfrm>
          <a:prstGeom prst="rect">
            <a:avLst/>
          </a:prstGeom>
          <a:solidFill>
            <a:schemeClr val="accent6">
              <a:lumMod val="75000"/>
            </a:schemeClr>
          </a:solidFill>
        </p:spPr>
        <p:txBody>
          <a:bodyPr wrap="none" rtlCol="0">
            <a:spAutoFit/>
          </a:bodyPr>
          <a:lstStyle/>
          <a:p>
            <a:r>
              <a:rPr lang="en-US" dirty="0" smtClean="0">
                <a:solidFill>
                  <a:schemeClr val="accent5">
                    <a:lumMod val="40000"/>
                    <a:lumOff val="60000"/>
                  </a:schemeClr>
                </a:solidFill>
              </a:rPr>
              <a:t>In reading everything in this document, always insert “proposed, suggested” ahead of each</a:t>
            </a:r>
          </a:p>
          <a:p>
            <a:r>
              <a:rPr lang="en-US" dirty="0" smtClean="0">
                <a:solidFill>
                  <a:schemeClr val="accent5">
                    <a:lumMod val="40000"/>
                    <a:lumOff val="60000"/>
                  </a:schemeClr>
                </a:solidFill>
              </a:rPr>
              <a:t>item.</a:t>
            </a:r>
          </a:p>
          <a:p>
            <a:r>
              <a:rPr lang="en-US" dirty="0" smtClean="0">
                <a:solidFill>
                  <a:schemeClr val="accent5">
                    <a:lumMod val="40000"/>
                    <a:lumOff val="60000"/>
                  </a:schemeClr>
                </a:solidFill>
              </a:rPr>
              <a:t>This is a working document, generated to foster discussion, input, a plan of action that we think</a:t>
            </a:r>
          </a:p>
          <a:p>
            <a:r>
              <a:rPr lang="en-US" dirty="0" smtClean="0">
                <a:solidFill>
                  <a:schemeClr val="accent5">
                    <a:lumMod val="40000"/>
                    <a:lumOff val="60000"/>
                  </a:schemeClr>
                </a:solidFill>
              </a:rPr>
              <a:t>will produce meaningful technical results.   It can only ever be as good as your input.  </a:t>
            </a:r>
            <a:endParaRPr lang="en-US" dirty="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working group</a:t>
            </a:r>
            <a:endParaRPr lang="en-US" dirty="0"/>
          </a:p>
        </p:txBody>
      </p:sp>
      <p:sp>
        <p:nvSpPr>
          <p:cNvPr id="3" name="Content Placeholder 2"/>
          <p:cNvSpPr>
            <a:spLocks noGrp="1"/>
          </p:cNvSpPr>
          <p:nvPr>
            <p:ph idx="1"/>
          </p:nvPr>
        </p:nvSpPr>
        <p:spPr>
          <a:xfrm>
            <a:off x="457200" y="1437381"/>
            <a:ext cx="8229600" cy="1570740"/>
          </a:xfrm>
        </p:spPr>
        <p:txBody>
          <a:bodyPr/>
          <a:lstStyle/>
          <a:p>
            <a:r>
              <a:rPr lang="en-US" dirty="0" smtClean="0"/>
              <a:t>Continue analyses that will lead to better or additional technical insights into the influence of modeling parameters &amp; analysis methods</a:t>
            </a:r>
          </a:p>
        </p:txBody>
      </p:sp>
      <p:sp>
        <p:nvSpPr>
          <p:cNvPr id="4" name="TextBox 3"/>
          <p:cNvSpPr txBox="1"/>
          <p:nvPr/>
        </p:nvSpPr>
        <p:spPr>
          <a:xfrm>
            <a:off x="3017290" y="3512321"/>
            <a:ext cx="1827552" cy="584775"/>
          </a:xfrm>
          <a:prstGeom prst="rect">
            <a:avLst/>
          </a:prstGeom>
          <a:noFill/>
        </p:spPr>
        <p:txBody>
          <a:bodyPr wrap="none" rtlCol="0">
            <a:spAutoFit/>
          </a:bodyPr>
          <a:lstStyle/>
          <a:p>
            <a:r>
              <a:rPr lang="en-US" sz="3200" b="1" i="1" dirty="0" smtClean="0">
                <a:solidFill>
                  <a:schemeClr val="tx1">
                    <a:lumMod val="60000"/>
                    <a:lumOff val="40000"/>
                  </a:schemeClr>
                </a:solidFill>
              </a:rPr>
              <a:t>Approach</a:t>
            </a:r>
            <a:endParaRPr lang="en-US" sz="3200" b="1" i="1" dirty="0">
              <a:solidFill>
                <a:schemeClr val="tx1">
                  <a:lumMod val="60000"/>
                  <a:lumOff val="40000"/>
                </a:schemeClr>
              </a:solidFill>
            </a:endParaRPr>
          </a:p>
        </p:txBody>
      </p:sp>
      <p:sp>
        <p:nvSpPr>
          <p:cNvPr id="5" name="Content Placeholder 2"/>
          <p:cNvSpPr txBox="1">
            <a:spLocks/>
          </p:cNvSpPr>
          <p:nvPr/>
        </p:nvSpPr>
        <p:spPr>
          <a:xfrm>
            <a:off x="457200" y="4204531"/>
            <a:ext cx="8229600" cy="1570740"/>
          </a:xfrm>
          <a:prstGeom prst="rect">
            <a:avLst/>
          </a:prstGeom>
        </p:spPr>
        <p:txBody>
          <a:bodyPr vert="horz" lIns="91440" tIns="45720" rIns="91440" bIns="45720" rtlCol="0">
            <a:normAutofit fontScale="77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600" b="0" i="0" u="none" strike="noStrike" kern="1200" cap="none" spc="0" normalizeH="0" baseline="0" noProof="0" dirty="0" smtClean="0">
                <a:ln>
                  <a:noFill/>
                </a:ln>
                <a:solidFill>
                  <a:schemeClr val="tx1"/>
                </a:solidFill>
                <a:effectLst/>
                <a:uLnTx/>
                <a:uFillTx/>
                <a:latin typeface="Helvetica"/>
                <a:ea typeface="+mn-ea"/>
                <a:cs typeface="Helvetica"/>
              </a:rPr>
              <a:t>Utilize </a:t>
            </a:r>
            <a:r>
              <a:rPr kumimoji="0" lang="en-US" sz="2600" b="0" i="0" u="none" strike="noStrike" kern="1200" cap="none" spc="0" normalizeH="0" baseline="0" noProof="0" dirty="0" err="1" smtClean="0">
                <a:ln>
                  <a:noFill/>
                </a:ln>
                <a:solidFill>
                  <a:schemeClr val="tx1"/>
                </a:solidFill>
                <a:effectLst/>
                <a:uLnTx/>
                <a:uFillTx/>
                <a:latin typeface="Helvetica"/>
                <a:ea typeface="+mn-ea"/>
                <a:cs typeface="Helvetica"/>
              </a:rPr>
              <a:t>telecons</a:t>
            </a:r>
            <a:r>
              <a:rPr kumimoji="0" lang="en-US" sz="2600" b="0" i="0" u="none" strike="noStrike" kern="1200" cap="none" spc="0" normalizeH="0" baseline="0" noProof="0" dirty="0" smtClean="0">
                <a:ln>
                  <a:noFill/>
                </a:ln>
                <a:solidFill>
                  <a:schemeClr val="tx1"/>
                </a:solidFill>
                <a:effectLst/>
                <a:uLnTx/>
                <a:uFillTx/>
                <a:latin typeface="Helvetica"/>
                <a:ea typeface="+mn-ea"/>
                <a:cs typeface="Helvetica"/>
              </a:rPr>
              <a:t> to</a:t>
            </a:r>
            <a:r>
              <a:rPr kumimoji="0" lang="en-US" sz="2600" b="0" i="0" u="none" strike="noStrike" kern="1200" cap="none" spc="0" normalizeH="0" noProof="0" dirty="0" smtClean="0">
                <a:ln>
                  <a:noFill/>
                </a:ln>
                <a:solidFill>
                  <a:schemeClr val="tx1"/>
                </a:solidFill>
                <a:effectLst/>
                <a:uLnTx/>
                <a:uFillTx/>
                <a:latin typeface="Helvetica"/>
                <a:ea typeface="+mn-ea"/>
                <a:cs typeface="Helvetica"/>
              </a:rPr>
              <a:t> coordinate efforts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600" dirty="0" smtClean="0">
                <a:latin typeface="Helvetica"/>
                <a:cs typeface="Helvetica"/>
              </a:rPr>
              <a:t>Utilize existing database structure to generate comparison plots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600" b="0" i="0" u="none" strike="noStrike" kern="1200" cap="none" spc="0" normalizeH="0" noProof="0" dirty="0" smtClean="0">
                <a:ln>
                  <a:noFill/>
                </a:ln>
                <a:solidFill>
                  <a:schemeClr val="tx1"/>
                </a:solidFill>
                <a:effectLst/>
                <a:uLnTx/>
                <a:uFillTx/>
                <a:latin typeface="Helvetica"/>
                <a:ea typeface="+mn-ea"/>
                <a:cs typeface="Helvetica"/>
              </a:rPr>
              <a:t>Utilize statistical experts to help coordinate variable selections?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600" dirty="0" smtClean="0">
                <a:latin typeface="Helvetica"/>
                <a:cs typeface="Helvetica"/>
              </a:rPr>
              <a:t>Present two summary papers at ASM, January 2012</a:t>
            </a:r>
            <a:endParaRPr kumimoji="0" lang="en-US" sz="2600" b="0" i="0" u="none" strike="noStrike" kern="1200" cap="none" spc="0" normalizeH="0" noProof="0" dirty="0" smtClean="0">
              <a:ln>
                <a:noFill/>
              </a:ln>
              <a:solidFill>
                <a:schemeClr val="tx1"/>
              </a:solidFill>
              <a:effectLst/>
              <a:uLnTx/>
              <a:uFillTx/>
              <a:latin typeface="Helvetica"/>
              <a:ea typeface="+mn-ea"/>
              <a:cs typeface="Helvetica"/>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600" noProof="0" dirty="0" smtClean="0">
                <a:latin typeface="Helvetica"/>
                <a:cs typeface="Helvetica"/>
              </a:rPr>
              <a:t>Technical working group meeting at ASM, January 2012</a:t>
            </a:r>
            <a:endParaRPr kumimoji="0" lang="en-US" sz="2600" b="0" i="0" u="none" strike="noStrike" kern="1200" cap="none" spc="0" normalizeH="0" baseline="0" noProof="0" dirty="0" smtClean="0">
              <a:ln>
                <a:noFill/>
              </a:ln>
              <a:solidFill>
                <a:schemeClr val="tx1"/>
              </a:solidFill>
              <a:effectLst/>
              <a:uLnTx/>
              <a:uFillTx/>
              <a:latin typeface="Helvetica"/>
              <a:ea typeface="+mn-ea"/>
              <a:cs typeface="Helvetic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Thoughts on RSW</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Present steady RSW analysis is not an accurate representation of the CFD state-of-the-art.</a:t>
            </a:r>
          </a:p>
          <a:p>
            <a:r>
              <a:rPr lang="en-US" dirty="0" smtClean="0"/>
              <a:t>Shock location issue at </a:t>
            </a:r>
            <a:r>
              <a:rPr lang="en-US" dirty="0" smtClean="0">
                <a:latin typeface="Symbol" pitchFamily="18" charset="2"/>
              </a:rPr>
              <a:t>h</a:t>
            </a:r>
            <a:r>
              <a:rPr lang="en-US" dirty="0" smtClean="0"/>
              <a:t> = 0.309 and 0.588 is essentially a function of the boundary layer state ahead of wing.</a:t>
            </a:r>
          </a:p>
          <a:p>
            <a:pPr lvl="1"/>
            <a:r>
              <a:rPr lang="en-US" dirty="0" smtClean="0"/>
              <a:t>Wind tunnel wall BL can be considered a </a:t>
            </a:r>
            <a:r>
              <a:rPr lang="en-US" dirty="0" err="1" smtClean="0"/>
              <a:t>spanwise</a:t>
            </a:r>
            <a:r>
              <a:rPr lang="en-US" dirty="0" smtClean="0"/>
              <a:t> </a:t>
            </a:r>
            <a:r>
              <a:rPr lang="en-US" dirty="0" err="1" smtClean="0"/>
              <a:t>freestream</a:t>
            </a:r>
            <a:r>
              <a:rPr lang="en-US" dirty="0" smtClean="0"/>
              <a:t> Mach number gradient.</a:t>
            </a:r>
          </a:p>
          <a:p>
            <a:pPr lvl="1"/>
            <a:r>
              <a:rPr lang="en-US" dirty="0" err="1" smtClean="0"/>
              <a:t>Streamwise</a:t>
            </a:r>
            <a:r>
              <a:rPr lang="en-US" dirty="0" smtClean="0"/>
              <a:t> shock location is a strong function of </a:t>
            </a:r>
            <a:r>
              <a:rPr lang="en-US" dirty="0" err="1" smtClean="0"/>
              <a:t>freestream</a:t>
            </a:r>
            <a:r>
              <a:rPr lang="en-US" dirty="0" smtClean="0"/>
              <a:t> Mach number.</a:t>
            </a:r>
          </a:p>
          <a:p>
            <a:r>
              <a:rPr lang="en-US" dirty="0" smtClean="0"/>
              <a:t>Path Forward:</a:t>
            </a:r>
          </a:p>
          <a:p>
            <a:pPr lvl="1"/>
            <a:r>
              <a:rPr lang="en-US" dirty="0" smtClean="0"/>
              <a:t>Demonstrate </a:t>
            </a:r>
            <a:r>
              <a:rPr lang="en-US" dirty="0" err="1" smtClean="0"/>
              <a:t>SoA</a:t>
            </a:r>
            <a:r>
              <a:rPr lang="en-US" dirty="0" smtClean="0"/>
              <a:t> compliance by removing tunnel wall BL effects from analysis.</a:t>
            </a:r>
          </a:p>
          <a:p>
            <a:pPr lvl="1"/>
            <a:r>
              <a:rPr lang="en-US" dirty="0" smtClean="0"/>
              <a:t>Use this baseline as point-of-departure for evaluation of unsteady state-of-the-art.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RSW Analysis Plan of Action</a:t>
            </a:r>
            <a:endParaRPr lang="en-US" dirty="0"/>
          </a:p>
        </p:txBody>
      </p:sp>
      <p:sp>
        <p:nvSpPr>
          <p:cNvPr id="3" name="Content Placeholder 2"/>
          <p:cNvSpPr>
            <a:spLocks noGrp="1"/>
          </p:cNvSpPr>
          <p:nvPr>
            <p:ph idx="1"/>
          </p:nvPr>
        </p:nvSpPr>
        <p:spPr>
          <a:xfrm>
            <a:off x="457200" y="1600200"/>
            <a:ext cx="8099946" cy="4525963"/>
          </a:xfrm>
        </p:spPr>
        <p:txBody>
          <a:bodyPr/>
          <a:lstStyle/>
          <a:p>
            <a:r>
              <a:rPr lang="en-US" dirty="0" smtClean="0"/>
              <a:t>Abandon the comparison with experimental data</a:t>
            </a:r>
          </a:p>
          <a:p>
            <a:r>
              <a:rPr lang="en-US" dirty="0" smtClean="0"/>
              <a:t>Repeat steady analysis on 48” span RSW with symmetric boundary condition at M = 0.825, </a:t>
            </a:r>
            <a:r>
              <a:rPr lang="en-US" dirty="0" smtClean="0">
                <a:latin typeface="Symbol" pitchFamily="18" charset="2"/>
              </a:rPr>
              <a:t>a</a:t>
            </a:r>
            <a:r>
              <a:rPr lang="en-US" dirty="0" smtClean="0"/>
              <a:t> = 2.0</a:t>
            </a:r>
            <a:r>
              <a:rPr lang="en-US" baseline="30000" dirty="0" smtClean="0"/>
              <a:t>o</a:t>
            </a:r>
            <a:r>
              <a:rPr lang="en-US" dirty="0" smtClean="0"/>
              <a:t> and 4.0</a:t>
            </a:r>
            <a:r>
              <a:rPr lang="en-US" baseline="30000" dirty="0" smtClean="0"/>
              <a:t>o</a:t>
            </a:r>
            <a:r>
              <a:rPr lang="en-US" dirty="0" smtClean="0"/>
              <a:t>.</a:t>
            </a:r>
          </a:p>
          <a:p>
            <a:pPr lvl="1"/>
            <a:r>
              <a:rPr lang="en-US" u="sng" dirty="0" smtClean="0"/>
              <a:t>Should</a:t>
            </a:r>
            <a:r>
              <a:rPr lang="en-US" dirty="0" smtClean="0"/>
              <a:t> get good comparisons among analysts.</a:t>
            </a:r>
          </a:p>
          <a:p>
            <a:r>
              <a:rPr lang="en-US" dirty="0" err="1" smtClean="0"/>
              <a:t>Recompute</a:t>
            </a:r>
            <a:r>
              <a:rPr lang="en-US" dirty="0" smtClean="0"/>
              <a:t> forced oscillation cases at f = 10 and/or 20 Hz using this baseline model.</a:t>
            </a:r>
          </a:p>
          <a:p>
            <a:pPr lvl="1"/>
            <a:r>
              <a:rPr lang="en-US" dirty="0" smtClean="0"/>
              <a:t>Rigid rotation of entire grid for pitch oscillation.</a:t>
            </a:r>
          </a:p>
          <a:p>
            <a:pPr lvl="1"/>
            <a:r>
              <a:rPr lang="en-US" dirty="0" smtClean="0"/>
              <a:t>Flexible mesh motion as an additional case set.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Matrix Thoughts</a:t>
            </a:r>
            <a:endParaRPr lang="en-US" dirty="0"/>
          </a:p>
        </p:txBody>
      </p:sp>
      <p:sp>
        <p:nvSpPr>
          <p:cNvPr id="3" name="Content Placeholder 2"/>
          <p:cNvSpPr>
            <a:spLocks noGrp="1"/>
          </p:cNvSpPr>
          <p:nvPr>
            <p:ph idx="1"/>
          </p:nvPr>
        </p:nvSpPr>
        <p:spPr/>
        <p:txBody>
          <a:bodyPr>
            <a:normAutofit lnSpcReduction="10000"/>
          </a:bodyPr>
          <a:lstStyle/>
          <a:p>
            <a:r>
              <a:rPr lang="en-US" dirty="0" smtClean="0"/>
              <a:t>Grid spatial refinement (C, M, F)</a:t>
            </a:r>
          </a:p>
          <a:p>
            <a:r>
              <a:rPr lang="en-US" dirty="0" smtClean="0"/>
              <a:t>Time-domain convergence (choose one grid size and examine the convergence </a:t>
            </a:r>
            <a:r>
              <a:rPr lang="en-US" dirty="0" err="1" smtClean="0"/>
              <a:t>wrt</a:t>
            </a:r>
            <a:r>
              <a:rPr lang="en-US" dirty="0" smtClean="0"/>
              <a:t> time step; define time-converged criteria more specifically than was addressed in AePW-1)</a:t>
            </a:r>
          </a:p>
          <a:p>
            <a:r>
              <a:rPr lang="en-US" dirty="0" smtClean="0"/>
              <a:t>Turbulence model</a:t>
            </a:r>
          </a:p>
          <a:p>
            <a:r>
              <a:rPr lang="en-US" dirty="0" smtClean="0"/>
              <a:t>Wing tip shape</a:t>
            </a:r>
          </a:p>
          <a:p>
            <a:r>
              <a:rPr lang="en-US" dirty="0" smtClean="0"/>
              <a:t>Looking at the analytical results from the previous submittals, what else jumps out as a variable that likely produces a difference?</a:t>
            </a:r>
          </a:p>
          <a:p>
            <a:pPr lvl="1"/>
            <a:r>
              <a:rPr lang="en-US" dirty="0" smtClean="0"/>
              <a:t>Was there any difference in the leading edge and/or trailing edge geometry for the different cases run?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ASM:  Two Group Papers from RSW analysts</a:t>
            </a:r>
            <a:endParaRPr lang="en-US" dirty="0"/>
          </a:p>
        </p:txBody>
      </p:sp>
      <p:sp>
        <p:nvSpPr>
          <p:cNvPr id="3" name="Content Placeholder 2"/>
          <p:cNvSpPr>
            <a:spLocks noGrp="1"/>
          </p:cNvSpPr>
          <p:nvPr>
            <p:ph idx="1"/>
          </p:nvPr>
        </p:nvSpPr>
        <p:spPr/>
        <p:txBody>
          <a:bodyPr>
            <a:normAutofit/>
          </a:bodyPr>
          <a:lstStyle/>
          <a:p>
            <a:r>
              <a:rPr lang="en-US" dirty="0" smtClean="0"/>
              <a:t>Lessons learned from AePW-1 model development &amp; analyses </a:t>
            </a:r>
          </a:p>
          <a:p>
            <a:r>
              <a:rPr lang="en-US" dirty="0" smtClean="0"/>
              <a:t>Analytical follow-on study to eliminate several sources of uncertainty identified during AePW-1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from Dave, May 17, 2012</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 took a looks at the RSW WG slides and I think they capture everything I had envisioned for this follow-on analysis.  Here are some additional thoughts as I went through them:</a:t>
            </a:r>
          </a:p>
          <a:p>
            <a:r>
              <a:rPr lang="en-US" dirty="0" smtClean="0"/>
              <a:t> </a:t>
            </a:r>
          </a:p>
          <a:p>
            <a:pPr lvl="0"/>
            <a:r>
              <a:rPr lang="en-US" dirty="0" smtClean="0"/>
              <a:t>I think getting a consistent symmetry plane BC is a first-order issue.  Some of the other details, such as tip modeling, turbulence model, etc. will be second order (at least for this problem).  I think we let the analysts have some freedom in this regard and see how big the variation is between datasets.  If we still see substantial variation, we may want to restrict the problem further.</a:t>
            </a:r>
          </a:p>
          <a:p>
            <a:pPr lvl="0"/>
            <a:r>
              <a:rPr lang="en-US" dirty="0" smtClean="0"/>
              <a:t>Same with the grid motion.  Doing some comparisons between rigid mesh motion and flexible mesh motion should give us a good first order comparison.  If we get consistent results among the various ways to do the flexible mesh motion, then we know the approach to flexible mesh implementation isn’t a big hitter for this problem.  If we get a lot of variation, then we’ll need to dig into the flexible mesh motion issue further.</a:t>
            </a:r>
          </a:p>
          <a:p>
            <a:pPr lvl="0"/>
            <a:r>
              <a:rPr lang="en-US" dirty="0" smtClean="0"/>
              <a:t>I think there is a third paper on the RSW wind tunnel wall boundary layer modeling.  I think Pawel and I have enough data to put together a nice paper on this issue and the effects it has on the analysis.  I’d like to dig into why our 4 degree case is off compared to the 2 degree case and see if it is a wall BL issue that didn’t show up at two degrees AOA.</a:t>
            </a:r>
          </a:p>
          <a:p>
            <a:endParaRPr lang="en-US" dirty="0"/>
          </a:p>
        </p:txBody>
      </p:sp>
    </p:spTree>
  </p:cSld>
  <p:clrMapOvr>
    <a:masterClrMapping/>
  </p:clrMapOvr>
</p:sld>
</file>

<file path=ppt/theme/theme1.xml><?xml version="1.0" encoding="utf-8"?>
<a:theme xmlns:a="http://schemas.openxmlformats.org/drawingml/2006/main" name="Office Theme">
  <a:themeElements>
    <a:clrScheme name="AePH colors">
      <a:dk1>
        <a:srgbClr val="1E2264"/>
      </a:dk1>
      <a:lt1>
        <a:sysClr val="window" lastClr="FFFFFF"/>
      </a:lt1>
      <a:dk2>
        <a:srgbClr val="141313"/>
      </a:dk2>
      <a:lt2>
        <a:srgbClr val="DDDEDD"/>
      </a:lt2>
      <a:accent1>
        <a:srgbClr val="1E2264"/>
      </a:accent1>
      <a:accent2>
        <a:srgbClr val="EC9939"/>
      </a:accent2>
      <a:accent3>
        <a:srgbClr val="73B632"/>
      </a:accent3>
      <a:accent4>
        <a:srgbClr val="2D8EC2"/>
      </a:accent4>
      <a:accent5>
        <a:srgbClr val="FFF02C"/>
      </a:accent5>
      <a:accent6>
        <a:srgbClr val="89387C"/>
      </a:accent6>
      <a:hlink>
        <a:srgbClr val="1E2264"/>
      </a:hlink>
      <a:folHlink>
        <a:srgbClr val="2D8E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1682</TotalTime>
  <Words>440</Words>
  <Application>Microsoft Office PowerPoint</Application>
  <PresentationFormat>On-screen Show (4:3)</PresentationFormat>
  <Paragraphs>45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RSW Technical Working Group Strawman </vt:lpstr>
      <vt:lpstr>Objectives of working group</vt:lpstr>
      <vt:lpstr>Thoughts on RSW</vt:lpstr>
      <vt:lpstr>RSW Analysis Plan of Action</vt:lpstr>
      <vt:lpstr>Analysis Matrix Thoughts</vt:lpstr>
      <vt:lpstr>ASM:  Two Group Papers from RSW analysts</vt:lpstr>
      <vt:lpstr>Email from Dave, May 17, 2012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Gerald Pollard</dc:creator>
  <cp:lastModifiedBy>jheeg</cp:lastModifiedBy>
  <cp:revision>90</cp:revision>
  <dcterms:created xsi:type="dcterms:W3CDTF">2012-03-30T17:54:29Z</dcterms:created>
  <dcterms:modified xsi:type="dcterms:W3CDTF">2012-05-17T15:11:35Z</dcterms:modified>
</cp:coreProperties>
</file>