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5">
  <p:sldMasterIdLst>
    <p:sldMasterId id="2147483663" r:id="rId4"/>
  </p:sldMasterIdLst>
  <p:notesMasterIdLst>
    <p:notesMasterId r:id="rId18"/>
  </p:notesMasterIdLst>
  <p:handoutMasterIdLst>
    <p:handoutMasterId r:id="rId19"/>
  </p:handoutMasterIdLst>
  <p:sldIdLst>
    <p:sldId id="998" r:id="rId5"/>
    <p:sldId id="999" r:id="rId6"/>
    <p:sldId id="1014" r:id="rId7"/>
    <p:sldId id="1001" r:id="rId8"/>
    <p:sldId id="1002" r:id="rId9"/>
    <p:sldId id="1005" r:id="rId10"/>
    <p:sldId id="1006" r:id="rId11"/>
    <p:sldId id="1007" r:id="rId12"/>
    <p:sldId id="1008" r:id="rId13"/>
    <p:sldId id="1009" r:id="rId14"/>
    <p:sldId id="1010" r:id="rId15"/>
    <p:sldId id="1013" r:id="rId16"/>
    <p:sldId id="1012" r:id="rId17"/>
  </p:sldIdLst>
  <p:sldSz cx="9144000" cy="6858000" type="letter"/>
  <p:notesSz cx="7010400" cy="92964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62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mmcgui1" initials="k" lastIdx="75" clrIdx="0"/>
  <p:cmAuthor id="1" name="Whitmore, Mihriban (JSC-SF311)" initials="MW" lastIdx="9" clrIdx="1"/>
  <p:cmAuthor id="2" name="Reviewer" initials="KLH" lastIdx="15" clrIdx="2"/>
  <p:cmAuthor id="3" name="Rochlis, Jennifer L. (JSC-ER411)" initials="" lastIdx="12" clrIdx="3"/>
  <p:cmAuthor id="4" name="econnell" initials="ec" lastIdx="6" clrIdx="4"/>
  <p:cmAuthor id="5" name="sthaxton" initials="s" lastIdx="29" clrIdx="5"/>
  <p:cmAuthor id="6" name="owner" initials="o" lastIdx="6" clrIdx="6"/>
  <p:cmAuthor id="7" name="OUBRE, CHERIE M. (JSC-SK)[WYLE INTEG. SCI. &amp; ENG.]" initials="CMO" lastIdx="2" clrIdx="7"/>
  <p:cmAuthor id="8" name="OTT, MARK (JSC-SK411)" initials="OM(" lastIdx="1" clrIdx="8">
    <p:extLst/>
  </p:cmAuthor>
  <p:cmAuthor id="9" name="URBINA, MICHELLE (JSC-SF)[WYLE INTEG. SCI. &amp; ENG.]" initials="UM(IS&amp;E" lastIdx="6" clrIdx="9">
    <p:extLst/>
  </p:cmAuthor>
  <p:cmAuthor id="10" name="Canga, Michael A. (JSC-SF211)" initials="CMA(" lastIdx="14" clrIdx="10">
    <p:extLst/>
  </p:cmAuthor>
  <p:cmAuthor id="11" name="Antonsen, Erik L. (JSC-SD111)[IPA]" initials="AEL(" lastIdx="13" clrIdx="11">
    <p:extLst/>
  </p:cmAuthor>
  <p:cmAuthor id="12" name="MCGUIRE, KERRY M. (JSC-SF311)" initials="MKM(" lastIdx="22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8DE"/>
    <a:srgbClr val="A00202"/>
    <a:srgbClr val="90B56B"/>
    <a:srgbClr val="A8B874"/>
    <a:srgbClr val="B3C185"/>
    <a:srgbClr val="C8D2A6"/>
    <a:srgbClr val="AFC898"/>
    <a:srgbClr val="010101"/>
    <a:srgbClr val="99CC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1" autoAdjust="0"/>
    <p:restoredTop sz="67024" autoAdjust="0"/>
  </p:normalViewPr>
  <p:slideViewPr>
    <p:cSldViewPr snapToGrid="0">
      <p:cViewPr>
        <p:scale>
          <a:sx n="90" d="100"/>
          <a:sy n="90" d="100"/>
        </p:scale>
        <p:origin x="-72" y="-312"/>
      </p:cViewPr>
      <p:guideLst>
        <p:guide orient="horz" pos="1562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19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11923" y="8851904"/>
            <a:ext cx="788180" cy="2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79" tIns="46033" rIns="90479" bIns="46033">
            <a:spAutoFit/>
          </a:bodyPr>
          <a:lstStyle/>
          <a:p>
            <a:pPr algn="ctr" defTabSz="909544">
              <a:lnSpc>
                <a:spcPct val="90000"/>
              </a:lnSpc>
              <a:spcBef>
                <a:spcPct val="0"/>
              </a:spcBef>
            </a:pPr>
            <a:r>
              <a:rPr lang="en-US" sz="1200" dirty="0"/>
              <a:t>Page </a:t>
            </a:r>
            <a:fld id="{30576F84-4B79-4436-9512-CD9F7C4B0B03}" type="slidenum">
              <a:rPr lang="en-US" sz="1200"/>
              <a:pPr algn="ctr" defTabSz="909544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3413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12-03T03:05:18.53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0 0,'0'0'15,"0"0"1,0 0 0,0 0-1,0 0 1,0 0 0,0 0-1,0 0 1,0 0-1,0 0 1,0 0 0,0 0-1,0 0 1,0 0 0,0 0-1,0 0-15,0 0 16,0 0-1,0 0 1,0 0 0,0 0-1,0 0 1,0 0 0,0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11922" y="8851904"/>
            <a:ext cx="788180" cy="2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79" tIns="46033" rIns="90479" bIns="46033">
            <a:spAutoFit/>
          </a:bodyPr>
          <a:lstStyle/>
          <a:p>
            <a:pPr algn="ctr" defTabSz="909544">
              <a:lnSpc>
                <a:spcPct val="90000"/>
              </a:lnSpc>
              <a:spcBef>
                <a:spcPct val="0"/>
              </a:spcBef>
            </a:pPr>
            <a:r>
              <a:rPr lang="en-US" sz="1200" dirty="0"/>
              <a:t>Page </a:t>
            </a:r>
            <a:fld id="{7270F527-A482-4FB1-86DD-4324547C391A}" type="slidenum">
              <a:rPr lang="en-US" sz="1200"/>
              <a:pPr algn="ctr" defTabSz="909544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200" dirty="0"/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4850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098" y="4414842"/>
            <a:ext cx="5142582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0" tIns="47620" rIns="95240" bIns="47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1356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5138" algn="l" defTabSz="949325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1863" algn="l" defTabSz="949325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7000" algn="l" defTabSz="949325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2138" algn="l" defTabSz="949325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57" y="8817921"/>
            <a:ext cx="3032347" cy="464186"/>
          </a:xfrm>
          <a:prstGeom prst="rect">
            <a:avLst/>
          </a:prstGeom>
        </p:spPr>
        <p:txBody>
          <a:bodyPr lIns="91294" tIns="45647" rIns="91294" bIns="45647"/>
          <a:lstStyle/>
          <a:p>
            <a:fld id="{59663D36-E135-494B-9DBA-85C27E6C00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27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01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5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15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50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84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2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43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D0D204-2A1F-476F-B00B-6FC4762102B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43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64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99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81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8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0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152400" y="6248400"/>
            <a:ext cx="457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E4D5A1-97B7-4F7B-AF49-3C6062B19018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5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152400" y="6248400"/>
            <a:ext cx="457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E4D5A1-97B7-4F7B-AF49-3C6062B19018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0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152400" y="6248400"/>
            <a:ext cx="457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E4D5A1-97B7-4F7B-AF49-3C6062B19018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0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152400" y="6248400"/>
            <a:ext cx="457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E4D5A1-97B7-4F7B-AF49-3C6062B19018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3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152400" y="6248400"/>
            <a:ext cx="457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E4D5A1-97B7-4F7B-AF49-3C6062B19018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52400" y="6248400"/>
            <a:ext cx="457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E4D5A1-97B7-4F7B-AF49-3C6062B19018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4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152400" y="6248400"/>
            <a:ext cx="457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E4D5A1-97B7-4F7B-AF49-3C6062B19018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6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152400" y="6248400"/>
            <a:ext cx="457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E4D5A1-97B7-4F7B-AF49-3C6062B19018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53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152400" y="6248400"/>
            <a:ext cx="457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E4D5A1-97B7-4F7B-AF49-3C6062B19018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6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152400" y="6248400"/>
            <a:ext cx="457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E4D5A1-97B7-4F7B-AF49-3C6062B19018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4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 txBox="1">
            <a:spLocks/>
          </p:cNvSpPr>
          <p:nvPr userDrawn="1"/>
        </p:nvSpPr>
        <p:spPr>
          <a:xfrm>
            <a:off x="152400" y="6248400"/>
            <a:ext cx="457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E4D5A1-97B7-4F7B-AF49-3C6062B19018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6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152400" y="6248400"/>
            <a:ext cx="457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E4D5A1-97B7-4F7B-AF49-3C6062B19018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5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152400" y="6248400"/>
            <a:ext cx="4572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E4D5A1-97B7-4F7B-AF49-3C6062B19018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1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6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50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2271821"/>
            <a:ext cx="8610600" cy="2362200"/>
          </a:xfrm>
        </p:spPr>
        <p:txBody>
          <a:bodyPr>
            <a:normAutofit fontScale="90000"/>
          </a:bodyPr>
          <a:lstStyle/>
          <a:p>
            <a:r>
              <a:rPr lang="en-US" dirty="0"/>
              <a:t>Exploration Medical </a:t>
            </a:r>
            <a:r>
              <a:rPr lang="en-US" dirty="0" smtClean="0"/>
              <a:t>Capability</a:t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Introduction and Project Goals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752" y="4963542"/>
            <a:ext cx="4160991" cy="106168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Technology Exchange Meeting</a:t>
            </a:r>
          </a:p>
          <a:p>
            <a:pPr algn="l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January 14, 2016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812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5094514" y="4963542"/>
            <a:ext cx="3910941" cy="17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30000"/>
              </a:spcBef>
              <a:spcAft>
                <a:spcPct val="0"/>
              </a:spcAft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30000"/>
              </a:spcBef>
              <a:spcAft>
                <a:spcPct val="0"/>
              </a:spcAft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Font typeface="Monotype Sort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5pPr>
            <a:lvl6pPr marL="2286000" indent="0" algn="ctr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Font typeface="Monotype Sort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6pPr>
            <a:lvl7pPr marL="2743200" indent="0" algn="ctr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Font typeface="Monotype Sort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7pPr>
            <a:lvl8pPr marL="3200400" indent="0" algn="ctr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Font typeface="Monotype Sort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8pPr>
            <a:lvl9pPr marL="3657600" indent="0" algn="ctr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Font typeface="Monotype Sort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9pPr>
          </a:lstStyle>
          <a:p>
            <a:pPr algn="just"/>
            <a:r>
              <a:rPr lang="en-US" sz="2500" kern="0" dirty="0" smtClean="0">
                <a:solidFill>
                  <a:schemeClr val="tx1"/>
                </a:solidFill>
              </a:rPr>
              <a:t>Tony Lindsey MS, PhD</a:t>
            </a:r>
          </a:p>
          <a:p>
            <a:pPr algn="just"/>
            <a:r>
              <a:rPr lang="en-US" sz="2500" kern="0" dirty="0" smtClean="0">
                <a:solidFill>
                  <a:schemeClr val="tx1"/>
                </a:solidFill>
              </a:rPr>
              <a:t>Element Data Scientist</a:t>
            </a:r>
          </a:p>
          <a:p>
            <a:pPr algn="just"/>
            <a:r>
              <a:rPr lang="en-US" sz="2500" kern="0" dirty="0" smtClean="0">
                <a:solidFill>
                  <a:schemeClr val="tx1"/>
                </a:solidFill>
              </a:rPr>
              <a:t>Biomedical informatics</a:t>
            </a:r>
          </a:p>
          <a:p>
            <a:pPr algn="just"/>
            <a:r>
              <a:rPr lang="en-US" sz="2500" kern="0" dirty="0" smtClean="0">
                <a:solidFill>
                  <a:schemeClr val="tx1"/>
                </a:solidFill>
              </a:rPr>
              <a:t>Stanford School of Medicine</a:t>
            </a:r>
            <a:endParaRPr lang="en-US" sz="25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101390" y="3012765"/>
            <a:ext cx="3197885" cy="1005841"/>
            <a:chOff x="5101390" y="2326965"/>
            <a:chExt cx="3197885" cy="1005841"/>
          </a:xfrm>
        </p:grpSpPr>
        <p:cxnSp>
          <p:nvCxnSpPr>
            <p:cNvPr id="14" name="Straight Connector 13"/>
            <p:cNvCxnSpPr>
              <a:stCxn id="15" idx="1"/>
              <a:endCxn id="46" idx="6"/>
            </p:cNvCxnSpPr>
            <p:nvPr/>
          </p:nvCxnSpPr>
          <p:spPr>
            <a:xfrm flipH="1">
              <a:off x="5101390" y="2829886"/>
              <a:ext cx="1698588" cy="9078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Process 14"/>
            <p:cNvSpPr/>
            <p:nvPr/>
          </p:nvSpPr>
          <p:spPr>
            <a:xfrm>
              <a:off x="6799978" y="2326965"/>
              <a:ext cx="1446287" cy="1005841"/>
            </a:xfrm>
            <a:prstGeom prst="flowChartProcess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11367" y="2333612"/>
              <a:ext cx="916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Training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11367" y="2603964"/>
              <a:ext cx="14879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Medical Procedures</a:t>
              </a:r>
            </a:p>
            <a:p>
              <a:r>
                <a:rPr lang="en-US" sz="1000" dirty="0"/>
                <a:t>Imaging Techniques</a:t>
              </a:r>
            </a:p>
            <a:p>
              <a:r>
                <a:rPr lang="en-US" sz="1000" dirty="0"/>
                <a:t>Behavioral Intervention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59997" y="3896750"/>
            <a:ext cx="2904403" cy="989654"/>
            <a:chOff x="5059997" y="3210950"/>
            <a:chExt cx="2904403" cy="989654"/>
          </a:xfrm>
        </p:grpSpPr>
        <p:cxnSp>
          <p:nvCxnSpPr>
            <p:cNvPr id="19" name="Straight Connector 18"/>
            <p:cNvCxnSpPr/>
            <p:nvPr/>
          </p:nvCxnSpPr>
          <p:spPr>
            <a:xfrm flipH="1" flipV="1">
              <a:off x="5059997" y="3210950"/>
              <a:ext cx="2012531" cy="36085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owchart: Process 19"/>
            <p:cNvSpPr/>
            <p:nvPr/>
          </p:nvSpPr>
          <p:spPr>
            <a:xfrm>
              <a:off x="7072528" y="3480269"/>
              <a:ext cx="891872" cy="694087"/>
            </a:xfrm>
            <a:prstGeom prst="flowChartProcess">
              <a:avLst/>
            </a:prstGeom>
            <a:noFill/>
            <a:ln w="76200">
              <a:solidFill>
                <a:srgbClr val="1829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07501" y="3492718"/>
              <a:ext cx="6399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EMR</a:t>
              </a:r>
            </a:p>
            <a:p>
              <a:r>
                <a:rPr lang="en-US" sz="1600" dirty="0"/>
                <a:t>AMP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60134" y="5119797"/>
            <a:ext cx="1099765" cy="1048097"/>
            <a:chOff x="2960134" y="4433997"/>
            <a:chExt cx="1099765" cy="1048097"/>
          </a:xfrm>
        </p:grpSpPr>
        <p:sp>
          <p:nvSpPr>
            <p:cNvPr id="23" name="Flowchart: Process 22"/>
            <p:cNvSpPr/>
            <p:nvPr/>
          </p:nvSpPr>
          <p:spPr>
            <a:xfrm>
              <a:off x="2960134" y="4446936"/>
              <a:ext cx="1090789" cy="1035158"/>
            </a:xfrm>
            <a:prstGeom prst="flowChartProcess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60134" y="4433997"/>
              <a:ext cx="8451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Models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69111" y="4704603"/>
              <a:ext cx="10907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IMM</a:t>
              </a:r>
            </a:p>
            <a:p>
              <a:r>
                <a:rPr lang="en-US" sz="800" dirty="0" smtClean="0"/>
                <a:t>MONSTeR</a:t>
              </a:r>
              <a:endParaRPr lang="en-US" sz="800" dirty="0"/>
            </a:p>
            <a:p>
              <a:r>
                <a:rPr lang="en-US" sz="800" dirty="0"/>
                <a:t>Digital Astronaut</a:t>
              </a:r>
            </a:p>
            <a:p>
              <a:r>
                <a:rPr lang="en-US" sz="800" dirty="0"/>
                <a:t>Radiation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8955" y="4660380"/>
            <a:ext cx="1334880" cy="1534384"/>
            <a:chOff x="739351" y="3984309"/>
            <a:chExt cx="1121449" cy="1285066"/>
          </a:xfrm>
        </p:grpSpPr>
        <p:sp>
          <p:nvSpPr>
            <p:cNvPr id="27" name="Flowchart: Process 26"/>
            <p:cNvSpPr/>
            <p:nvPr/>
          </p:nvSpPr>
          <p:spPr>
            <a:xfrm>
              <a:off x="766229" y="3984309"/>
              <a:ext cx="1094571" cy="1285065"/>
            </a:xfrm>
            <a:prstGeom prst="flowChartProcess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9351" y="4011014"/>
              <a:ext cx="1035883" cy="283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References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9227" y="4289861"/>
              <a:ext cx="977975" cy="979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Pharmacologic</a:t>
              </a:r>
            </a:p>
            <a:p>
              <a:r>
                <a:rPr lang="en-US" sz="1000" dirty="0"/>
                <a:t>Toxicologic</a:t>
              </a:r>
            </a:p>
            <a:p>
              <a:r>
                <a:rPr lang="en-US" sz="1000" dirty="0"/>
                <a:t>Medical </a:t>
              </a:r>
              <a:r>
                <a:rPr lang="en-US" sz="1000" dirty="0" smtClean="0"/>
                <a:t>Imaging</a:t>
              </a:r>
            </a:p>
            <a:p>
              <a:r>
                <a:rPr lang="en-US" sz="1000" dirty="0" smtClean="0"/>
                <a:t>Training Modules</a:t>
              </a:r>
              <a:endParaRPr lang="en-US" sz="1000" dirty="0"/>
            </a:p>
            <a:p>
              <a:r>
                <a:rPr lang="en-US" sz="1000" dirty="0" smtClean="0"/>
                <a:t>Up-To-Date </a:t>
              </a:r>
              <a:r>
                <a:rPr lang="en-US" sz="1000" baseline="30000" dirty="0" smtClean="0"/>
                <a:t>TM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6961" y="2995144"/>
            <a:ext cx="1039769" cy="1236110"/>
            <a:chOff x="499108" y="2484729"/>
            <a:chExt cx="967373" cy="1059468"/>
          </a:xfrm>
        </p:grpSpPr>
        <p:sp>
          <p:nvSpPr>
            <p:cNvPr id="31" name="Flowchart: Process 30"/>
            <p:cNvSpPr/>
            <p:nvPr/>
          </p:nvSpPr>
          <p:spPr>
            <a:xfrm>
              <a:off x="541822" y="2504347"/>
              <a:ext cx="924659" cy="1016228"/>
            </a:xfrm>
            <a:prstGeom prst="flowChartProcess">
              <a:avLst/>
            </a:prstGeom>
            <a:noFill/>
            <a:ln w="76200">
              <a:solidFill>
                <a:srgbClr val="6DF9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9108" y="2484729"/>
              <a:ext cx="895492" cy="290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Tracking</a:t>
              </a:r>
              <a:endParaRPr lang="en-US" sz="16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7482" y="2726434"/>
              <a:ext cx="757926" cy="817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Consumables</a:t>
              </a:r>
            </a:p>
            <a:p>
              <a:r>
                <a:rPr lang="en-US" sz="800" dirty="0"/>
                <a:t>Food</a:t>
              </a:r>
            </a:p>
            <a:p>
              <a:r>
                <a:rPr lang="en-US" sz="800" dirty="0"/>
                <a:t>Medications</a:t>
              </a:r>
            </a:p>
            <a:p>
              <a:r>
                <a:rPr lang="en-US" sz="800" dirty="0"/>
                <a:t>Fluids</a:t>
              </a:r>
            </a:p>
            <a:p>
              <a:r>
                <a:rPr lang="en-US" sz="800" dirty="0"/>
                <a:t>Medical Eq.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54015" y="1721426"/>
            <a:ext cx="1121843" cy="1142011"/>
            <a:chOff x="941604" y="1035626"/>
            <a:chExt cx="1034254" cy="1142011"/>
          </a:xfrm>
        </p:grpSpPr>
        <p:sp>
          <p:nvSpPr>
            <p:cNvPr id="35" name="Rectangle 34"/>
            <p:cNvSpPr/>
            <p:nvPr/>
          </p:nvSpPr>
          <p:spPr>
            <a:xfrm>
              <a:off x="941606" y="1035627"/>
              <a:ext cx="918566" cy="114201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1604" y="1035626"/>
              <a:ext cx="10342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Sensors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41727" y="1323224"/>
              <a:ext cx="697839" cy="846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Biomonitors</a:t>
              </a:r>
            </a:p>
            <a:p>
              <a:r>
                <a:rPr lang="en-US" sz="700" dirty="0"/>
                <a:t>Environmental</a:t>
              </a:r>
            </a:p>
            <a:p>
              <a:r>
                <a:rPr lang="en-US" sz="700" dirty="0"/>
                <a:t>EVA</a:t>
              </a:r>
            </a:p>
            <a:p>
              <a:r>
                <a:rPr lang="en-US" sz="700" dirty="0"/>
                <a:t>Exercise</a:t>
              </a:r>
            </a:p>
            <a:p>
              <a:r>
                <a:rPr lang="en-US" sz="700" dirty="0" smtClean="0"/>
                <a:t>Behavioral</a:t>
              </a:r>
              <a:endParaRPr lang="en-US" sz="7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003514" y="1804013"/>
            <a:ext cx="3053558" cy="1417316"/>
            <a:chOff x="5003514" y="1118213"/>
            <a:chExt cx="3053558" cy="1417316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5003514" y="1902072"/>
              <a:ext cx="1375346" cy="63345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lowchart: Process 39"/>
            <p:cNvSpPr/>
            <p:nvPr/>
          </p:nvSpPr>
          <p:spPr>
            <a:xfrm>
              <a:off x="6378860" y="1175450"/>
              <a:ext cx="1678212" cy="732240"/>
            </a:xfrm>
            <a:prstGeom prst="flowChartProcess">
              <a:avLst/>
            </a:prstGeom>
            <a:noFill/>
            <a:ln w="76200"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58467" y="1118213"/>
              <a:ext cx="16514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Performance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08905" y="1445002"/>
              <a:ext cx="124906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Behavioral </a:t>
              </a:r>
              <a:r>
                <a:rPr lang="en-US" sz="1000" dirty="0" smtClean="0"/>
                <a:t>Monitor</a:t>
              </a:r>
              <a:endParaRPr lang="en-US" sz="1000" dirty="0"/>
            </a:p>
            <a:p>
              <a:r>
                <a:rPr lang="en-US" sz="1000" dirty="0" smtClean="0"/>
                <a:t>Exercise Monitor</a:t>
              </a:r>
              <a:endParaRPr lang="en-US" sz="1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09474" y="2555234"/>
            <a:ext cx="1491916" cy="1767112"/>
            <a:chOff x="3609474" y="1869434"/>
            <a:chExt cx="1491916" cy="1767112"/>
          </a:xfrm>
        </p:grpSpPr>
        <p:sp>
          <p:nvSpPr>
            <p:cNvPr id="44" name="TextBox 43"/>
            <p:cNvSpPr txBox="1"/>
            <p:nvPr/>
          </p:nvSpPr>
          <p:spPr>
            <a:xfrm>
              <a:off x="3722322" y="2545193"/>
              <a:ext cx="1309974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EMS</a:t>
              </a:r>
            </a:p>
          </p:txBody>
        </p:sp>
        <p:cxnSp>
          <p:nvCxnSpPr>
            <p:cNvPr id="45" name="Straight Connector 44"/>
            <p:cNvCxnSpPr>
              <a:stCxn id="46" idx="7"/>
              <a:endCxn id="71" idx="2"/>
            </p:cNvCxnSpPr>
            <p:nvPr/>
          </p:nvCxnSpPr>
          <p:spPr>
            <a:xfrm flipH="1" flipV="1">
              <a:off x="4763674" y="1869434"/>
              <a:ext cx="119230" cy="54503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3609474" y="2204788"/>
              <a:ext cx="1491916" cy="143175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457985" y="1702369"/>
            <a:ext cx="2367575" cy="2494695"/>
            <a:chOff x="1457985" y="1016569"/>
            <a:chExt cx="2367575" cy="2494695"/>
          </a:xfrm>
        </p:grpSpPr>
        <p:sp>
          <p:nvSpPr>
            <p:cNvPr id="48" name="TextBox 47"/>
            <p:cNvSpPr txBox="1"/>
            <p:nvPr/>
          </p:nvSpPr>
          <p:spPr>
            <a:xfrm>
              <a:off x="2184297" y="2288082"/>
              <a:ext cx="14285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Streaming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>
              <a:off x="1457985" y="2655210"/>
              <a:ext cx="2178982" cy="856054"/>
            </a:xfrm>
            <a:prstGeom prst="line">
              <a:avLst/>
            </a:prstGeom>
            <a:ln w="44450">
              <a:solidFill>
                <a:srgbClr val="9A6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1853364" y="1016569"/>
              <a:ext cx="1797504" cy="1222497"/>
            </a:xfrm>
            <a:prstGeom prst="line">
              <a:avLst/>
            </a:prstGeom>
            <a:ln w="44450">
              <a:solidFill>
                <a:srgbClr val="9A6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3650866" y="1882216"/>
              <a:ext cx="174694" cy="356848"/>
            </a:xfrm>
            <a:prstGeom prst="line">
              <a:avLst/>
            </a:prstGeom>
            <a:ln w="44450">
              <a:solidFill>
                <a:srgbClr val="9A6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lowchart: Process 51"/>
            <p:cNvSpPr/>
            <p:nvPr/>
          </p:nvSpPr>
          <p:spPr>
            <a:xfrm>
              <a:off x="2158281" y="2239065"/>
              <a:ext cx="1478685" cy="416146"/>
            </a:xfrm>
            <a:prstGeom prst="flowChartProcess">
              <a:avLst/>
            </a:prstGeom>
            <a:noFill/>
            <a:ln w="76200">
              <a:solidFill>
                <a:srgbClr val="9A64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234320" y="4725332"/>
            <a:ext cx="3282387" cy="1423207"/>
            <a:chOff x="5234320" y="4039532"/>
            <a:chExt cx="3282387" cy="1423207"/>
          </a:xfrm>
        </p:grpSpPr>
        <p:grpSp>
          <p:nvGrpSpPr>
            <p:cNvPr id="54" name="Group 53"/>
            <p:cNvGrpSpPr/>
            <p:nvPr/>
          </p:nvGrpSpPr>
          <p:grpSpPr>
            <a:xfrm>
              <a:off x="5809601" y="4200604"/>
              <a:ext cx="2707106" cy="1262135"/>
              <a:chOff x="5809601" y="4200604"/>
              <a:chExt cx="2707106" cy="1262135"/>
            </a:xfrm>
          </p:grpSpPr>
          <p:cxnSp>
            <p:nvCxnSpPr>
              <p:cNvPr id="56" name="Straight Connector 55"/>
              <p:cNvCxnSpPr>
                <a:stCxn id="57" idx="0"/>
                <a:endCxn id="21" idx="2"/>
              </p:cNvCxnSpPr>
              <p:nvPr/>
            </p:nvCxnSpPr>
            <p:spPr>
              <a:xfrm flipV="1">
                <a:off x="7163154" y="4200604"/>
                <a:ext cx="364307" cy="377748"/>
              </a:xfrm>
              <a:prstGeom prst="line">
                <a:avLst/>
              </a:prstGeom>
              <a:ln w="44450">
                <a:solidFill>
                  <a:srgbClr val="3C5C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lowchart: Process 56"/>
              <p:cNvSpPr/>
              <p:nvPr/>
            </p:nvSpPr>
            <p:spPr>
              <a:xfrm>
                <a:off x="5809601" y="4578352"/>
                <a:ext cx="2707106" cy="884387"/>
              </a:xfrm>
              <a:prstGeom prst="flowChartProcess">
                <a:avLst/>
              </a:prstGeom>
              <a:noFill/>
              <a:ln w="76200">
                <a:solidFill>
                  <a:srgbClr val="3C5C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818577" y="4602546"/>
                <a:ext cx="25074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Medical </a:t>
                </a:r>
                <a:r>
                  <a:rPr lang="en-US" sz="1600" dirty="0" smtClean="0"/>
                  <a:t>Decision Support</a:t>
                </a:r>
                <a:endParaRPr lang="en-US" sz="16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874017" y="4924863"/>
                <a:ext cx="94448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Telemedicine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735118" y="5169476"/>
                <a:ext cx="76014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Autonomy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408717" y="4941100"/>
                <a:ext cx="10791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Semi-autonomy</a:t>
                </a:r>
              </a:p>
            </p:txBody>
          </p:sp>
        </p:grpSp>
        <p:cxnSp>
          <p:nvCxnSpPr>
            <p:cNvPr id="55" name="Straight Connector 54"/>
            <p:cNvCxnSpPr/>
            <p:nvPr/>
          </p:nvCxnSpPr>
          <p:spPr>
            <a:xfrm>
              <a:off x="5234320" y="4039532"/>
              <a:ext cx="555826" cy="509635"/>
            </a:xfrm>
            <a:prstGeom prst="line">
              <a:avLst/>
            </a:prstGeom>
            <a:ln w="44450">
              <a:solidFill>
                <a:srgbClr val="FF11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848085" y="4388874"/>
            <a:ext cx="3496443" cy="753398"/>
            <a:chOff x="1848085" y="3703074"/>
            <a:chExt cx="3496443" cy="753398"/>
          </a:xfrm>
        </p:grpSpPr>
        <p:sp>
          <p:nvSpPr>
            <p:cNvPr id="63" name="TextBox 62"/>
            <p:cNvSpPr txBox="1"/>
            <p:nvPr/>
          </p:nvSpPr>
          <p:spPr>
            <a:xfrm>
              <a:off x="3109877" y="3703074"/>
              <a:ext cx="2234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Intelligence Augmentation</a:t>
              </a:r>
            </a:p>
          </p:txBody>
        </p:sp>
        <p:cxnSp>
          <p:nvCxnSpPr>
            <p:cNvPr id="64" name="Straight Connector 63"/>
            <p:cNvCxnSpPr>
              <a:stCxn id="66" idx="1"/>
            </p:cNvCxnSpPr>
            <p:nvPr/>
          </p:nvCxnSpPr>
          <p:spPr>
            <a:xfrm flipH="1">
              <a:off x="1848085" y="3879402"/>
              <a:ext cx="1164178" cy="75724"/>
            </a:xfrm>
            <a:prstGeom prst="line">
              <a:avLst/>
            </a:prstGeom>
            <a:ln w="44450">
              <a:solidFill>
                <a:srgbClr val="FF11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6" idx="2"/>
            </p:cNvCxnSpPr>
            <p:nvPr/>
          </p:nvCxnSpPr>
          <p:spPr>
            <a:xfrm flipH="1">
              <a:off x="3981810" y="4039532"/>
              <a:ext cx="196586" cy="416940"/>
            </a:xfrm>
            <a:prstGeom prst="line">
              <a:avLst/>
            </a:prstGeom>
            <a:ln w="44450">
              <a:solidFill>
                <a:srgbClr val="FF11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lowchart: Process 65"/>
            <p:cNvSpPr/>
            <p:nvPr/>
          </p:nvSpPr>
          <p:spPr>
            <a:xfrm>
              <a:off x="3012263" y="3719271"/>
              <a:ext cx="2332265" cy="320261"/>
            </a:xfrm>
            <a:prstGeom prst="flowChartProcess">
              <a:avLst/>
            </a:prstGeom>
            <a:noFill/>
            <a:ln w="76200">
              <a:solidFill>
                <a:srgbClr val="FF11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68" name="Straight Connector 67"/>
          <p:cNvCxnSpPr>
            <a:stCxn id="69" idx="3"/>
          </p:cNvCxnSpPr>
          <p:nvPr/>
        </p:nvCxnSpPr>
        <p:spPr>
          <a:xfrm flipV="1">
            <a:off x="3370570" y="4023676"/>
            <a:ext cx="318188" cy="85367"/>
          </a:xfrm>
          <a:prstGeom prst="line">
            <a:avLst/>
          </a:prstGeom>
          <a:ln w="444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328664" y="3908988"/>
            <a:ext cx="1041906" cy="40011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Displays / Conferencing</a:t>
            </a:r>
            <a:endParaRPr lang="en-US" sz="10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3549240" y="1677748"/>
            <a:ext cx="2428867" cy="877486"/>
            <a:chOff x="3549240" y="991948"/>
            <a:chExt cx="2428867" cy="877486"/>
          </a:xfrm>
        </p:grpSpPr>
        <p:sp>
          <p:nvSpPr>
            <p:cNvPr id="71" name="Flowchart: Process 70"/>
            <p:cNvSpPr/>
            <p:nvPr/>
          </p:nvSpPr>
          <p:spPr>
            <a:xfrm>
              <a:off x="3549240" y="999812"/>
              <a:ext cx="2428867" cy="869622"/>
            </a:xfrm>
            <a:prstGeom prst="flowChartProcess">
              <a:avLst/>
            </a:prstGeom>
            <a:noFill/>
            <a:ln w="76200">
              <a:solidFill>
                <a:srgbClr val="007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573879" y="991948"/>
              <a:ext cx="19271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Medical Equipment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723528" y="1310906"/>
              <a:ext cx="2119890" cy="492608"/>
              <a:chOff x="4964705" y="648005"/>
              <a:chExt cx="2826521" cy="656811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6938000" y="654254"/>
                <a:ext cx="853226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Devices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824543" y="654256"/>
                <a:ext cx="114817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3-D Printing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288337" y="976521"/>
                <a:ext cx="1154591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Medications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964705" y="648005"/>
                <a:ext cx="851088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Imaging</a:t>
                </a:r>
                <a:endParaRPr lang="en-US" sz="1000" dirty="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4980797" y="1557084"/>
              <a:ext cx="5597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Rehab</a:t>
              </a:r>
              <a:endParaRPr lang="en-US" sz="10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092777" y="3033624"/>
            <a:ext cx="1441834" cy="384721"/>
            <a:chOff x="5082788" y="2422933"/>
            <a:chExt cx="1441834" cy="384721"/>
          </a:xfrm>
        </p:grpSpPr>
        <p:cxnSp>
          <p:nvCxnSpPr>
            <p:cNvPr id="80" name="Straight Connector 79"/>
            <p:cNvCxnSpPr>
              <a:stCxn id="81" idx="1"/>
            </p:cNvCxnSpPr>
            <p:nvPr/>
          </p:nvCxnSpPr>
          <p:spPr>
            <a:xfrm flipH="1">
              <a:off x="5082788" y="2615294"/>
              <a:ext cx="440810" cy="111348"/>
            </a:xfrm>
            <a:prstGeom prst="line">
              <a:avLst/>
            </a:prstGeom>
            <a:ln w="444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523598" y="2422933"/>
              <a:ext cx="1001024" cy="384721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Caregiver Interface</a:t>
              </a:r>
              <a:r>
                <a:rPr lang="en-US" sz="1000" dirty="0"/>
                <a:t> </a:t>
              </a:r>
            </a:p>
          </p:txBody>
        </p:sp>
      </p:grpSp>
      <p:cxnSp>
        <p:nvCxnSpPr>
          <p:cNvPr id="83" name="Straight Connector 82"/>
          <p:cNvCxnSpPr/>
          <p:nvPr/>
        </p:nvCxnSpPr>
        <p:spPr>
          <a:xfrm flipH="1" flipV="1">
            <a:off x="4991356" y="4024810"/>
            <a:ext cx="973942" cy="446788"/>
          </a:xfrm>
          <a:prstGeom prst="line">
            <a:avLst/>
          </a:prstGeom>
          <a:ln w="444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950684" y="4459404"/>
            <a:ext cx="1001024" cy="38472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Vehicle Data </a:t>
            </a:r>
            <a:r>
              <a:rPr lang="en-US" sz="800" dirty="0"/>
              <a:t>Interface</a:t>
            </a:r>
            <a:r>
              <a:rPr lang="en-US" sz="1000" dirty="0"/>
              <a:t> </a:t>
            </a: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Medical System Capture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534" y="1679611"/>
            <a:ext cx="6785177" cy="443998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26534" y="6273716"/>
            <a:ext cx="7795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Relationships between research divisions in the Exploration Medical Capability Element.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11711" y="1679611"/>
            <a:ext cx="95090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Pedigree:</a:t>
            </a:r>
          </a:p>
          <a:p>
            <a:r>
              <a:rPr lang="en-US" dirty="0" smtClean="0"/>
              <a:t>DoDAF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311" y="1679611"/>
            <a:ext cx="2959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Incremental and Iterative Approach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How to decompose the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Gap Restructuring Enables System Creation</a:t>
            </a:r>
            <a:endParaRPr lang="en-US" sz="3600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477201" y="1515430"/>
            <a:ext cx="2778221" cy="1359260"/>
          </a:xfrm>
        </p:spPr>
        <p:txBody>
          <a:bodyPr/>
          <a:lstStyle/>
          <a:p>
            <a:r>
              <a:rPr lang="en-US" sz="1100" dirty="0"/>
              <a:t>Safe and Effective </a:t>
            </a:r>
            <a:r>
              <a:rPr lang="en-US" sz="1100" dirty="0" smtClean="0"/>
              <a:t>Pharmacy</a:t>
            </a:r>
          </a:p>
          <a:p>
            <a:r>
              <a:rPr lang="en-US" sz="1100" dirty="0" smtClean="0"/>
              <a:t>Oxygen Delivery</a:t>
            </a:r>
          </a:p>
          <a:p>
            <a:r>
              <a:rPr lang="en-US" sz="1100" dirty="0" smtClean="0"/>
              <a:t>Medical Suction</a:t>
            </a:r>
          </a:p>
          <a:p>
            <a:r>
              <a:rPr lang="en-US" sz="1100" dirty="0" smtClean="0"/>
              <a:t>Ultrasound Imaging</a:t>
            </a:r>
          </a:p>
          <a:p>
            <a:r>
              <a:rPr lang="en-US" sz="1100" dirty="0" smtClean="0"/>
              <a:t>Laboratory Analysis</a:t>
            </a:r>
          </a:p>
          <a:p>
            <a:r>
              <a:rPr lang="en-US" sz="1100" dirty="0" smtClean="0"/>
              <a:t>Biosensors/EKG</a:t>
            </a:r>
          </a:p>
          <a:p>
            <a:endParaRPr lang="en-US" sz="11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43682" y="4806311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808118" y="4594419"/>
            <a:ext cx="3015713" cy="259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 flipV="1">
            <a:off x="785864" y="2245061"/>
            <a:ext cx="11322" cy="23493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TextBox 9"/>
          <p:cNvSpPr txBox="1"/>
          <p:nvPr/>
        </p:nvSpPr>
        <p:spPr>
          <a:xfrm rot="16200000">
            <a:off x="-34392" y="298609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Risk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5258" y="5284473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Capability</a:t>
            </a:r>
            <a:endParaRPr lang="en-US" sz="2400" dirty="0"/>
          </a:p>
        </p:txBody>
      </p:sp>
      <p:cxnSp>
        <p:nvCxnSpPr>
          <p:cNvPr id="12" name="Elbow Connector 11"/>
          <p:cNvCxnSpPr/>
          <p:nvPr/>
        </p:nvCxnSpPr>
        <p:spPr bwMode="auto">
          <a:xfrm>
            <a:off x="797186" y="2374133"/>
            <a:ext cx="1029242" cy="48449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Elbow Connector 12"/>
          <p:cNvCxnSpPr/>
          <p:nvPr/>
        </p:nvCxnSpPr>
        <p:spPr bwMode="auto">
          <a:xfrm>
            <a:off x="1597570" y="2856445"/>
            <a:ext cx="580292" cy="50883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Elbow Connector 13"/>
          <p:cNvCxnSpPr/>
          <p:nvPr/>
        </p:nvCxnSpPr>
        <p:spPr bwMode="auto">
          <a:xfrm>
            <a:off x="2083496" y="3370760"/>
            <a:ext cx="699161" cy="51221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Elbow Connector 14"/>
          <p:cNvCxnSpPr/>
          <p:nvPr/>
        </p:nvCxnSpPr>
        <p:spPr bwMode="auto">
          <a:xfrm>
            <a:off x="2526494" y="3879991"/>
            <a:ext cx="715254" cy="34388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Elbow Connector 15"/>
          <p:cNvCxnSpPr/>
          <p:nvPr/>
        </p:nvCxnSpPr>
        <p:spPr bwMode="auto">
          <a:xfrm>
            <a:off x="3018573" y="4227934"/>
            <a:ext cx="628865" cy="18226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TextBox 16"/>
          <p:cNvSpPr txBox="1"/>
          <p:nvPr/>
        </p:nvSpPr>
        <p:spPr>
          <a:xfrm rot="19488840">
            <a:off x="1187348" y="1703532"/>
            <a:ext cx="1651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oncept of operations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 rot="19739907">
            <a:off x="2537584" y="2700561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dirty="0" smtClean="0"/>
              <a:t>elect technologies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 rot="19945447">
            <a:off x="3063996" y="3100150"/>
            <a:ext cx="1967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</a:t>
            </a:r>
            <a:r>
              <a:rPr lang="en-US" sz="1200" dirty="0" smtClean="0"/>
              <a:t>ntegrated medical system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 rot="20336855">
            <a:off x="3608838" y="3591369"/>
            <a:ext cx="1941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</a:t>
            </a:r>
            <a:r>
              <a:rPr lang="en-US" sz="1200" dirty="0" smtClean="0"/>
              <a:t>ptimized medical system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 rot="19516048">
            <a:off x="1841120" y="2056561"/>
            <a:ext cx="204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</a:t>
            </a:r>
            <a:r>
              <a:rPr lang="en-US" sz="1200" dirty="0" smtClean="0"/>
              <a:t>harmacy recommendation</a:t>
            </a:r>
            <a:endParaRPr lang="en-US" sz="1200" dirty="0"/>
          </a:p>
        </p:txBody>
      </p:sp>
      <p:sp>
        <p:nvSpPr>
          <p:cNvPr id="22" name="Left Brace 21"/>
          <p:cNvSpPr/>
          <p:nvPr/>
        </p:nvSpPr>
        <p:spPr bwMode="auto">
          <a:xfrm>
            <a:off x="6245522" y="1813115"/>
            <a:ext cx="231679" cy="97701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>
            <a:stCxn id="22" idx="1"/>
            <a:endCxn id="18" idx="3"/>
          </p:cNvCxnSpPr>
          <p:nvPr/>
        </p:nvCxnSpPr>
        <p:spPr bwMode="auto">
          <a:xfrm flipH="1">
            <a:off x="3919221" y="2301622"/>
            <a:ext cx="2326301" cy="1542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24" name="Picture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11" y="3956215"/>
            <a:ext cx="4238150" cy="2538041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>
            <a:endCxn id="21" idx="3"/>
          </p:cNvCxnSpPr>
          <p:nvPr/>
        </p:nvCxnSpPr>
        <p:spPr bwMode="auto">
          <a:xfrm flipH="1" flipV="1">
            <a:off x="3701697" y="1613194"/>
            <a:ext cx="2636890" cy="158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180200" y="4771758"/>
            <a:ext cx="263214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1</a:t>
            </a:r>
            <a:endParaRPr lang="en-US" sz="1050" dirty="0"/>
          </a:p>
        </p:txBody>
      </p:sp>
      <p:sp>
        <p:nvSpPr>
          <p:cNvPr id="27" name="TextBox 26"/>
          <p:cNvSpPr txBox="1"/>
          <p:nvPr/>
        </p:nvSpPr>
        <p:spPr>
          <a:xfrm>
            <a:off x="1756109" y="4771758"/>
            <a:ext cx="263214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2</a:t>
            </a:r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2310065" y="4772218"/>
            <a:ext cx="263214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3</a:t>
            </a:r>
            <a:endParaRPr lang="en-US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2755359" y="4771758"/>
            <a:ext cx="263214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4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3192598" y="4771758"/>
            <a:ext cx="263214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5</a:t>
            </a:r>
            <a:endParaRPr lang="en-US" sz="1050" dirty="0"/>
          </a:p>
        </p:txBody>
      </p:sp>
      <p:sp>
        <p:nvSpPr>
          <p:cNvPr id="31" name="Right Arrow 30"/>
          <p:cNvSpPr/>
          <p:nvPr/>
        </p:nvSpPr>
        <p:spPr bwMode="auto">
          <a:xfrm>
            <a:off x="3455812" y="5033368"/>
            <a:ext cx="1290948" cy="101778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1430" y="2968766"/>
            <a:ext cx="130808" cy="914208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61430" y="3882974"/>
            <a:ext cx="124434" cy="711446"/>
          </a:xfrm>
          <a:prstGeom prst="rect">
            <a:avLst/>
          </a:prstGeom>
          <a:solidFill>
            <a:srgbClr val="00B050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61430" y="2245561"/>
            <a:ext cx="130808" cy="723205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9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  <p:bldP spid="11" grpId="0"/>
      <p:bldP spid="17" grpId="0"/>
      <p:bldP spid="18" grpId="0"/>
      <p:bldP spid="19" grpId="0"/>
      <p:bldP spid="20" grpId="0"/>
      <p:bldP spid="21" grpId="0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975" y="1632155"/>
            <a:ext cx="8232775" cy="467339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These gaps lead to a conceptual progression for medical system development to replace single point solutions for exploration mission medical needs.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Analog version testing of this system with operational flight surgeons ensures medical operations relevance.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Specific deliverables from this structure buy down the primary medical risk in a step-wise fashion through creating medical capability.</a:t>
            </a:r>
          </a:p>
          <a:p>
            <a:endParaRPr lang="en-US" sz="2800" dirty="0"/>
          </a:p>
          <a:p>
            <a:r>
              <a:rPr lang="en-US" sz="2800" dirty="0" smtClean="0"/>
              <a:t>This necessitates integration with vehicle design concepts early in the design cycle.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4135" y="1798820"/>
            <a:ext cx="8318874" cy="46522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Overview of Exploration Medical Capabilities Element</a:t>
            </a:r>
          </a:p>
          <a:p>
            <a:r>
              <a:rPr lang="en-US" sz="3200" dirty="0" err="1" smtClean="0"/>
              <a:t>ExMC</a:t>
            </a:r>
            <a:r>
              <a:rPr lang="en-US" sz="3200" dirty="0" smtClean="0"/>
              <a:t> Mission and Responsibilities</a:t>
            </a:r>
          </a:p>
          <a:p>
            <a:r>
              <a:rPr lang="en-US" dirty="0" err="1" smtClean="0"/>
              <a:t>ExMC</a:t>
            </a:r>
            <a:r>
              <a:rPr lang="en-US" dirty="0" smtClean="0"/>
              <a:t> Medical System for Space Exploration</a:t>
            </a:r>
          </a:p>
          <a:p>
            <a:r>
              <a:rPr lang="en-US" dirty="0" smtClean="0"/>
              <a:t>Risk Reduction and Medical Capability</a:t>
            </a:r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601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14372" y="1461728"/>
            <a:ext cx="4778828" cy="4590730"/>
          </a:xfrm>
          <a:prstGeom prst="ellipse">
            <a:avLst/>
          </a:prstGeom>
          <a:ln w="889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5" b="1" dirty="0" smtClean="0">
                <a:latin typeface="Arial" pitchFamily="34" charset="0"/>
                <a:cs typeface="Arial" pitchFamily="34" charset="0"/>
              </a:rPr>
              <a:t>Human Research Program</a:t>
            </a:r>
          </a:p>
          <a:p>
            <a:pPr algn="ctr"/>
            <a:r>
              <a:rPr lang="en-US" sz="965" b="1" dirty="0" smtClean="0">
                <a:latin typeface="Arial" pitchFamily="34" charset="0"/>
                <a:cs typeface="Arial" pitchFamily="34" charset="0"/>
              </a:rPr>
              <a:t>(HRP)</a:t>
            </a:r>
            <a:endParaRPr lang="en-US" sz="965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30337" y="2354355"/>
            <a:ext cx="2571750" cy="2571750"/>
          </a:xfrm>
          <a:prstGeom prst="ellipse">
            <a:avLst/>
          </a:prstGeom>
          <a:ln w="889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5" b="1" dirty="0">
                <a:latin typeface="Arial" pitchFamily="34" charset="0"/>
                <a:cs typeface="Arial" pitchFamily="34" charset="0"/>
              </a:rPr>
              <a:t>Exploration Medical Capability (ExMC) </a:t>
            </a:r>
            <a:r>
              <a:rPr lang="en-US" sz="965" b="1" dirty="0" smtClean="0">
                <a:latin typeface="Arial" pitchFamily="34" charset="0"/>
                <a:cs typeface="Arial" pitchFamily="34" charset="0"/>
              </a:rPr>
              <a:t>Element</a:t>
            </a:r>
            <a:endParaRPr lang="en-US" sz="965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278194" y="1461728"/>
            <a:ext cx="4848709" cy="4590730"/>
          </a:xfrm>
          <a:prstGeom prst="ellipse">
            <a:avLst/>
          </a:prstGeom>
          <a:noFill/>
          <a:ln w="889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5" b="1" dirty="0" smtClean="0">
                <a:latin typeface="Arial" pitchFamily="34" charset="0"/>
                <a:cs typeface="Arial" pitchFamily="34" charset="0"/>
              </a:rPr>
              <a:t>Space Medicine Operations</a:t>
            </a:r>
          </a:p>
          <a:p>
            <a:pPr algn="ctr"/>
            <a:r>
              <a:rPr lang="en-US" sz="965" b="1" dirty="0" smtClean="0">
                <a:latin typeface="Arial" pitchFamily="34" charset="0"/>
                <a:cs typeface="Arial" pitchFamily="34" charset="0"/>
              </a:rPr>
              <a:t>SD</a:t>
            </a:r>
            <a:endParaRPr lang="en-US" sz="965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ExMC Element Organization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94861" y="1255722"/>
            <a:ext cx="6432043" cy="5538746"/>
            <a:chOff x="1306621" y="1049427"/>
            <a:chExt cx="6432043" cy="5538746"/>
          </a:xfrm>
        </p:grpSpPr>
        <p:cxnSp>
          <p:nvCxnSpPr>
            <p:cNvPr id="5" name="Straight Connector 4"/>
            <p:cNvCxnSpPr>
              <a:stCxn id="39" idx="1"/>
            </p:cNvCxnSpPr>
            <p:nvPr/>
          </p:nvCxnSpPr>
          <p:spPr>
            <a:xfrm flipH="1">
              <a:off x="5777841" y="2879788"/>
              <a:ext cx="239777" cy="146338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>
            <a:xfrm flipH="1">
              <a:off x="2134700" y="3818699"/>
              <a:ext cx="174333" cy="49807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ash"/>
              <a:tailEnd type="arrow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3873102" y="3283745"/>
              <a:ext cx="353586" cy="244409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>
              <a:stCxn id="31" idx="0"/>
            </p:cNvCxnSpPr>
            <p:nvPr/>
          </p:nvCxnSpPr>
          <p:spPr>
            <a:xfrm flipV="1">
              <a:off x="4391178" y="2251834"/>
              <a:ext cx="402092" cy="364059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4357438" y="3283745"/>
              <a:ext cx="435831" cy="119889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3975034" y="3818699"/>
              <a:ext cx="425988" cy="498076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>
              <a:stCxn id="31" idx="2"/>
              <a:endCxn id="23" idx="0"/>
            </p:cNvCxnSpPr>
            <p:nvPr/>
          </p:nvCxnSpPr>
          <p:spPr>
            <a:xfrm flipH="1">
              <a:off x="3289652" y="4011191"/>
              <a:ext cx="270275" cy="101119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>
              <a:endCxn id="25" idx="1"/>
            </p:cNvCxnSpPr>
            <p:nvPr/>
          </p:nvCxnSpPr>
          <p:spPr>
            <a:xfrm>
              <a:off x="6031181" y="1786737"/>
              <a:ext cx="247488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" name="Straight Connector 13"/>
            <p:cNvCxnSpPr>
              <a:endCxn id="27" idx="1"/>
            </p:cNvCxnSpPr>
            <p:nvPr/>
          </p:nvCxnSpPr>
          <p:spPr>
            <a:xfrm>
              <a:off x="5926430" y="2251834"/>
              <a:ext cx="305081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" name="Straight Connector 14"/>
            <p:cNvCxnSpPr>
              <a:stCxn id="21" idx="6"/>
              <a:endCxn id="26" idx="1"/>
            </p:cNvCxnSpPr>
            <p:nvPr/>
          </p:nvCxnSpPr>
          <p:spPr>
            <a:xfrm>
              <a:off x="6071261" y="3555484"/>
              <a:ext cx="229161" cy="64969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" name="Straight Connector 15"/>
            <p:cNvCxnSpPr>
              <a:stCxn id="29" idx="1"/>
              <a:endCxn id="21" idx="5"/>
            </p:cNvCxnSpPr>
            <p:nvPr/>
          </p:nvCxnSpPr>
          <p:spPr>
            <a:xfrm flipH="1" flipV="1">
              <a:off x="5873401" y="4010400"/>
              <a:ext cx="358110" cy="266816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" name="Straight Connector 16"/>
            <p:cNvCxnSpPr>
              <a:stCxn id="30" idx="1"/>
            </p:cNvCxnSpPr>
            <p:nvPr/>
          </p:nvCxnSpPr>
          <p:spPr>
            <a:xfrm flipH="1" flipV="1">
              <a:off x="5262869" y="4856672"/>
              <a:ext cx="265090" cy="87534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" name="Straight Connector 17"/>
            <p:cNvCxnSpPr>
              <a:stCxn id="28" idx="1"/>
            </p:cNvCxnSpPr>
            <p:nvPr/>
          </p:nvCxnSpPr>
          <p:spPr>
            <a:xfrm flipH="1" flipV="1">
              <a:off x="4896684" y="5332970"/>
              <a:ext cx="217915" cy="280878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9" name="Oval 18"/>
            <p:cNvSpPr/>
            <p:nvPr/>
          </p:nvSpPr>
          <p:spPr>
            <a:xfrm>
              <a:off x="1437370" y="1286812"/>
              <a:ext cx="2745735" cy="2614900"/>
            </a:xfrm>
            <a:prstGeom prst="ellipse">
              <a:avLst/>
            </a:prstGeom>
            <a:solidFill>
              <a:sysClr val="window" lastClr="FFFFFF"/>
            </a:solidFill>
            <a:ln w="889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5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5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5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Exploration Medical Capability (ExMC) Element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5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5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0" b="0" i="0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Manager – </a:t>
              </a:r>
              <a:r>
                <a:rPr kumimoji="0" lang="en-US" sz="643" b="1" i="0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Mike Canga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9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0" b="0" i="0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Deputy Manager – </a:t>
              </a:r>
              <a:r>
                <a:rPr kumimoji="0" lang="en-US" sz="643" b="1" i="0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Bara Reyna, D Eng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9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0" b="0" i="0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Scientist – </a:t>
              </a:r>
              <a:r>
                <a:rPr kumimoji="0" lang="en-US" sz="643" b="1" i="0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Erik Antonsen, MD, PhD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9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0" b="0" i="0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Deputy Scientist – </a:t>
              </a:r>
              <a:r>
                <a:rPr kumimoji="0" lang="en-US" sz="643" b="1" i="0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Ronak Shah, DO, MBA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3" b="1" i="0" strike="noStrike" kern="0" cap="none" spc="0" normalizeH="0" baseline="0" noProof="0" dirty="0" smtClean="0">
                <a:ln>
                  <a:noFill/>
                </a:ln>
                <a:solidFill>
                  <a:srgbClr val="0027E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0" b="0" i="0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Element Integrators – </a:t>
              </a:r>
              <a:r>
                <a:rPr kumimoji="0" lang="en-US" sz="643" b="1" i="0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Jennifer Goss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9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0" b="0" i="0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Element Integrator – </a:t>
              </a:r>
              <a:r>
                <a:rPr kumimoji="0" lang="en-US" sz="643" b="1" i="0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Michelle Urbina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3" b="1" i="0" u="sng" strike="noStrike" kern="0" cap="none" spc="0" normalizeH="0" baseline="0" noProof="0" dirty="0" smtClean="0">
                <a:ln>
                  <a:noFill/>
                </a:ln>
                <a:solidFill>
                  <a:srgbClr val="0027E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3" b="1" i="0" u="sng" strike="noStrike" kern="0" cap="none" spc="0" normalizeH="0" baseline="0" noProof="0" dirty="0" smtClean="0">
                <a:ln>
                  <a:noFill/>
                </a:ln>
                <a:solidFill>
                  <a:srgbClr val="0027E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3" b="1" i="0" u="sng" strike="noStrike" kern="0" cap="none" spc="0" normalizeH="0" baseline="0" noProof="0" dirty="0" smtClean="0">
                <a:ln>
                  <a:noFill/>
                </a:ln>
                <a:solidFill>
                  <a:srgbClr val="0027E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3" b="1" i="0" u="sng" strike="noStrike" kern="0" cap="none" spc="0" normalizeH="0" baseline="0" noProof="0" dirty="0" smtClean="0">
                <a:ln>
                  <a:noFill/>
                </a:ln>
                <a:solidFill>
                  <a:srgbClr val="0027E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3" b="1" i="0" u="sng" strike="noStrike" kern="0" cap="none" spc="0" normalizeH="0" baseline="0" noProof="0" dirty="0" smtClean="0">
                <a:ln>
                  <a:noFill/>
                </a:ln>
                <a:solidFill>
                  <a:srgbClr val="0027E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676600" y="1321294"/>
              <a:ext cx="1341018" cy="1277118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7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Ames Research Center (ARC)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6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Center Lead 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3" b="0" i="0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Tianna Shaw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720185" y="2912136"/>
              <a:ext cx="1351076" cy="1286696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7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Glenn Research Center (GRC)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6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Center Lead 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3" b="0" i="0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Sam Hussey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3878024" y="4125047"/>
              <a:ext cx="1351076" cy="1286696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7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Johnson Space Center (JSC)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6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0" b="0" i="0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Center Lead 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3" b="0" i="0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Kerry McGuire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614114" y="5022382"/>
              <a:ext cx="1351076" cy="1286696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7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Langley Research Center (LaRC)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6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Center Lead 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3" b="0" i="0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Matt Simon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6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306621" y="4329962"/>
              <a:ext cx="1394658" cy="1283886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National Space Biomedical Research Institute (NSBRI)</a:t>
              </a:r>
            </a:p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0" b="0" i="0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Dorit Donoviel, PhD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0" b="0" i="0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Ginger Wotring, PhD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278669" y="1590838"/>
              <a:ext cx="1017354" cy="391798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Biosensors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" b="1" i="0" u="none" strike="noStrike" kern="0" cap="none" spc="0" normalizeH="0" baseline="0" noProof="0" dirty="0" smtClean="0">
                <a:ln>
                  <a:noFill/>
                </a:ln>
                <a:solidFill>
                  <a:srgbClr val="0027E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Lab Analysis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300422" y="3176222"/>
              <a:ext cx="1438242" cy="888461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Consumables Tracking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" b="1" i="0" u="none" strike="noStrike" kern="0" cap="none" spc="0" normalizeH="0" baseline="0" noProof="0" dirty="0" smtClean="0">
                <a:ln>
                  <a:noFill/>
                </a:ln>
                <a:solidFill>
                  <a:srgbClr val="0027E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Flexible Ultrasound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" b="1" i="0" u="none" strike="noStrike" kern="0" cap="none" spc="0" normalizeH="0" baseline="0" noProof="0" dirty="0" smtClean="0">
                <a:ln>
                  <a:noFill/>
                </a:ln>
                <a:solidFill>
                  <a:srgbClr val="0027E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Oxygen Concentrator</a:t>
              </a:r>
            </a:p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Sterile Fluid Generation</a:t>
              </a:r>
            </a:p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3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Suction &amp; Fluid Containment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" b="1" i="0" u="none" strike="noStrike" kern="0" cap="none" spc="0" normalizeH="0" baseline="0" noProof="0" dirty="0" smtClean="0">
                <a:ln>
                  <a:noFill/>
                </a:ln>
                <a:solidFill>
                  <a:srgbClr val="0027E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231511" y="2137692"/>
              <a:ext cx="1263910" cy="228285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Technology Watch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114599" y="5499705"/>
              <a:ext cx="1263910" cy="228285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Technology Watch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231511" y="4163073"/>
              <a:ext cx="1263910" cy="228285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Technology Watch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527959" y="4520113"/>
              <a:ext cx="1381920" cy="848185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Concept of Operations</a:t>
              </a:r>
            </a:p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Pharmacy Provision</a:t>
              </a:r>
            </a:p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Personalized Medicine</a:t>
              </a:r>
            </a:p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7E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Integrated Medical Model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" b="1" i="0" u="none" strike="noStrike" kern="0" cap="none" spc="0" normalizeH="0" baseline="0" noProof="0" dirty="0" smtClean="0">
                <a:ln>
                  <a:noFill/>
                </a:ln>
                <a:solidFill>
                  <a:srgbClr val="0027E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MONSTR</a:t>
              </a:r>
            </a:p>
          </p:txBody>
        </p:sp>
        <p:sp>
          <p:nvSpPr>
            <p:cNvPr id="31" name="Arc 30"/>
            <p:cNvSpPr/>
            <p:nvPr/>
          </p:nvSpPr>
          <p:spPr>
            <a:xfrm rot="4758087">
              <a:off x="2097234" y="1719600"/>
              <a:ext cx="2448164" cy="2177575"/>
            </a:xfrm>
            <a:prstGeom prst="arc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5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412915" y="6139495"/>
              <a:ext cx="1213256" cy="114143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3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Technology Development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412915" y="6286566"/>
              <a:ext cx="1213256" cy="155648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3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Technology Watch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36593" y="5675228"/>
              <a:ext cx="1089578" cy="98578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3" b="0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WBS Legend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412915" y="5811002"/>
              <a:ext cx="1213256" cy="12452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3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Portfolio Management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412915" y="5974409"/>
              <a:ext cx="1213256" cy="116865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3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Knowledge Development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769067" y="6359888"/>
              <a:ext cx="1263910" cy="228285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Technology Watch</a:t>
              </a:r>
            </a:p>
          </p:txBody>
        </p:sp>
        <p:cxnSp>
          <p:nvCxnSpPr>
            <p:cNvPr id="38" name="Straight Connector 37"/>
            <p:cNvCxnSpPr>
              <a:stCxn id="37" idx="1"/>
            </p:cNvCxnSpPr>
            <p:nvPr/>
          </p:nvCxnSpPr>
          <p:spPr>
            <a:xfrm flipH="1" flipV="1">
              <a:off x="3558797" y="6286566"/>
              <a:ext cx="210270" cy="18746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9" name="Rounded Rectangle 38"/>
            <p:cNvSpPr/>
            <p:nvPr/>
          </p:nvSpPr>
          <p:spPr>
            <a:xfrm>
              <a:off x="6017618" y="2681743"/>
              <a:ext cx="1405764" cy="39608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Integrated Medical Model</a:t>
              </a:r>
            </a:p>
            <a:p>
              <a:pPr marL="0" marR="0" lvl="0" indent="0" algn="ctr" defTabSz="4572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Physician CMO</a:t>
              </a:r>
            </a:p>
          </p:txBody>
        </p:sp>
        <p:cxnSp>
          <p:nvCxnSpPr>
            <p:cNvPr id="40" name="Straight Connector 39"/>
            <p:cNvCxnSpPr>
              <a:stCxn id="41" idx="1"/>
            </p:cNvCxnSpPr>
            <p:nvPr/>
          </p:nvCxnSpPr>
          <p:spPr>
            <a:xfrm flipH="1" flipV="1">
              <a:off x="3884370" y="5971564"/>
              <a:ext cx="143486" cy="49318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1" name="Rounded Rectangle 40"/>
            <p:cNvSpPr/>
            <p:nvPr/>
          </p:nvSpPr>
          <p:spPr>
            <a:xfrm>
              <a:off x="4027856" y="5847882"/>
              <a:ext cx="1331909" cy="34599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Vehicle Integration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7E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Medical Habitable Volume</a:t>
              </a:r>
            </a:p>
          </p:txBody>
        </p:sp>
        <p:cxnSp>
          <p:nvCxnSpPr>
            <p:cNvPr id="42" name="Straight Connector 41"/>
            <p:cNvCxnSpPr>
              <a:stCxn id="43" idx="1"/>
            </p:cNvCxnSpPr>
            <p:nvPr/>
          </p:nvCxnSpPr>
          <p:spPr>
            <a:xfrm flipH="1">
              <a:off x="5746554" y="1250111"/>
              <a:ext cx="179876" cy="16724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3" name="Rounded Rectangle 42"/>
            <p:cNvSpPr/>
            <p:nvPr/>
          </p:nvSpPr>
          <p:spPr>
            <a:xfrm>
              <a:off x="5926430" y="1049427"/>
              <a:ext cx="1438242" cy="401368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Data Architecture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7E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9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7E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Medical Decision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16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521" y="2071849"/>
            <a:ext cx="800775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system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supports healthy crew to enable completion of mission objectives. We are concerned with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adverse health prevention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just catastrophic events.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2521" y="3999678"/>
            <a:ext cx="800775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To </a:t>
            </a:r>
            <a:r>
              <a:rPr lang="en-US" sz="2400" dirty="0" smtClean="0">
                <a:latin typeface="Calibri" panose="020F0502020204030204" pitchFamily="34" charset="0"/>
              </a:rPr>
              <a:t>minimize mission </a:t>
            </a:r>
            <a:r>
              <a:rPr lang="en-US" sz="2400" dirty="0">
                <a:latin typeface="Calibri" panose="020F0502020204030204" pitchFamily="34" charset="0"/>
              </a:rPr>
              <a:t>medical risk through medical system </a:t>
            </a:r>
            <a:r>
              <a:rPr lang="en-US" sz="2400" dirty="0" smtClean="0">
                <a:latin typeface="Calibri" panose="020F0502020204030204" pitchFamily="34" charset="0"/>
              </a:rPr>
              <a:t>development and </a:t>
            </a:r>
            <a:r>
              <a:rPr lang="en-US" sz="2400" dirty="0">
                <a:latin typeface="Calibri" panose="020F0502020204030204" pitchFamily="34" charset="0"/>
              </a:rPr>
              <a:t>integration into the overall mission and </a:t>
            </a:r>
            <a:r>
              <a:rPr lang="en-US" sz="2400" dirty="0" smtClean="0">
                <a:latin typeface="Calibri" panose="020F0502020204030204" pitchFamily="34" charset="0"/>
              </a:rPr>
              <a:t>          vehicle </a:t>
            </a:r>
            <a:r>
              <a:rPr lang="en-US" sz="2400" dirty="0">
                <a:latin typeface="Calibri" panose="020F0502020204030204" pitchFamily="34" charset="0"/>
              </a:rPr>
              <a:t>design.</a:t>
            </a:r>
          </a:p>
        </p:txBody>
      </p:sp>
    </p:spTree>
    <p:extLst>
      <p:ext uri="{BB962C8B-B14F-4D97-AF65-F5344CB8AC3E}">
        <p14:creationId xmlns:p14="http://schemas.microsoft.com/office/powerpoint/2010/main" val="36117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85200" y="6454775"/>
            <a:ext cx="558800" cy="365125"/>
          </a:xfrm>
          <a:prstGeom prst="rect">
            <a:avLst/>
          </a:prstGeom>
        </p:spPr>
        <p:txBody>
          <a:bodyPr/>
          <a:lstStyle/>
          <a:p>
            <a:fld id="{60E58D69-6F75-46EC-B381-A34C4F305958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" t="68" b="307"/>
          <a:stretch/>
        </p:blipFill>
        <p:spPr>
          <a:xfrm>
            <a:off x="0" y="0"/>
            <a:ext cx="9144000" cy="683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ExMC Responsibilities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8818"/>
            <a:ext cx="8338911" cy="4814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</a:rPr>
              <a:t>Risk Title: </a:t>
            </a:r>
            <a:r>
              <a:rPr lang="en-US" sz="2400" b="1" dirty="0" smtClean="0">
                <a:latin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</a:rPr>
              <a:t>Risk </a:t>
            </a:r>
            <a:r>
              <a:rPr lang="en-US" sz="2400" dirty="0">
                <a:latin typeface="Calibri" panose="020F0502020204030204" pitchFamily="34" charset="0"/>
              </a:rPr>
              <a:t>of Adverse Health Outcomes &amp; Decrements in </a:t>
            </a:r>
            <a:r>
              <a:rPr lang="en-US" sz="2400" dirty="0" smtClean="0">
                <a:latin typeface="Calibri" panose="020F0502020204030204" pitchFamily="34" charset="0"/>
              </a:rPr>
              <a:t>Performance </a:t>
            </a:r>
            <a:r>
              <a:rPr lang="en-US" sz="2400" dirty="0">
                <a:latin typeface="Calibri" panose="020F0502020204030204" pitchFamily="34" charset="0"/>
              </a:rPr>
              <a:t>due to Inflight Medical Conditions 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Description:</a:t>
            </a:r>
            <a:r>
              <a:rPr lang="en-US" sz="2400" dirty="0" smtClean="0">
                <a:latin typeface="Calibri" panose="020F0502020204030204" pitchFamily="34" charset="0"/>
              </a:rPr>
              <a:t>	Given </a:t>
            </a:r>
            <a:r>
              <a:rPr lang="en-US" sz="2400" dirty="0">
                <a:latin typeface="Calibri" panose="020F0502020204030204" pitchFamily="34" charset="0"/>
              </a:rPr>
              <a:t>that medical conditions will occur during human </a:t>
            </a:r>
            <a:r>
              <a:rPr lang="en-US" sz="2400" dirty="0" smtClean="0">
                <a:latin typeface="Calibri" panose="020F0502020204030204" pitchFamily="34" charset="0"/>
              </a:rPr>
              <a:t>spaceflight </a:t>
            </a:r>
            <a:r>
              <a:rPr lang="en-US" sz="2400" dirty="0">
                <a:latin typeface="Calibri" panose="020F0502020204030204" pitchFamily="34" charset="0"/>
              </a:rPr>
              <a:t>missions, there is a possibility of </a:t>
            </a:r>
            <a:r>
              <a:rPr lang="en-US" sz="2400" dirty="0" smtClean="0">
                <a:latin typeface="Calibri" panose="020F0502020204030204" pitchFamily="34" charset="0"/>
              </a:rPr>
              <a:t>adverse health </a:t>
            </a:r>
            <a:r>
              <a:rPr lang="en-US" sz="2400" dirty="0">
                <a:latin typeface="Calibri" panose="020F0502020204030204" pitchFamily="34" charset="0"/>
              </a:rPr>
              <a:t>outcomes and decrements in </a:t>
            </a:r>
            <a:r>
              <a:rPr lang="en-US" sz="2400" dirty="0" smtClean="0">
                <a:latin typeface="Calibri" panose="020F0502020204030204" pitchFamily="34" charset="0"/>
              </a:rPr>
              <a:t>performance during </a:t>
            </a:r>
            <a:r>
              <a:rPr lang="en-US" sz="2400" dirty="0">
                <a:latin typeface="Calibri" panose="020F0502020204030204" pitchFamily="34" charset="0"/>
              </a:rPr>
              <a:t>these missions and for long term health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Other ExMC Risks: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Calibri" panose="020F0502020204030204" pitchFamily="34" charset="0"/>
              </a:rPr>
              <a:t>Risk </a:t>
            </a:r>
            <a:r>
              <a:rPr lang="en-US" sz="1800" dirty="0">
                <a:latin typeface="Calibri" panose="020F0502020204030204" pitchFamily="34" charset="0"/>
              </a:rPr>
              <a:t>of bone fracture due to spaceflight induced </a:t>
            </a:r>
            <a:r>
              <a:rPr lang="en-US" sz="1800" dirty="0" smtClean="0">
                <a:latin typeface="Calibri" panose="020F0502020204030204" pitchFamily="34" charset="0"/>
              </a:rPr>
              <a:t>changes in bone</a:t>
            </a:r>
            <a:r>
              <a:rPr lang="en-US" sz="1800" dirty="0">
                <a:latin typeface="Calibri" panose="020F0502020204030204" pitchFamily="34" charset="0"/>
              </a:rPr>
              <a:t>. 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Calibri" panose="020F0502020204030204" pitchFamily="34" charset="0"/>
              </a:rPr>
              <a:t>Risk </a:t>
            </a:r>
            <a:r>
              <a:rPr lang="en-US" sz="1800" dirty="0">
                <a:latin typeface="Calibri" panose="020F0502020204030204" pitchFamily="34" charset="0"/>
              </a:rPr>
              <a:t>of ineffective or toxic medications due to long term </a:t>
            </a:r>
            <a:r>
              <a:rPr lang="en-US" sz="1800" dirty="0" smtClean="0">
                <a:latin typeface="Calibri" panose="020F0502020204030204" pitchFamily="34" charset="0"/>
              </a:rPr>
              <a:t>storage.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Calibri" panose="020F0502020204030204" pitchFamily="34" charset="0"/>
              </a:rPr>
              <a:t>Risk </a:t>
            </a:r>
            <a:r>
              <a:rPr lang="en-US" sz="1800" dirty="0">
                <a:latin typeface="Calibri" panose="020F0502020204030204" pitchFamily="34" charset="0"/>
              </a:rPr>
              <a:t>of renal stone formation.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1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56046" y="281683"/>
            <a:ext cx="733490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fontAlgn="base" hangingPunct="0">
              <a:lnSpc>
                <a:spcPct val="87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kern="0" dirty="0">
                <a:solidFill>
                  <a:srgbClr val="000000"/>
                </a:solidFill>
                <a:latin typeface="+mj-lt"/>
              </a:rPr>
              <a:t>Spaceflight Medical Events </a:t>
            </a:r>
            <a:r>
              <a:rPr lang="en-US" sz="4000" kern="0" dirty="0" smtClean="0">
                <a:solidFill>
                  <a:srgbClr val="000000"/>
                </a:solidFill>
                <a:latin typeface="+mj-lt"/>
              </a:rPr>
              <a:t>Risk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799662" y="1473646"/>
            <a:ext cx="3146729" cy="11110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4229" y="1612922"/>
            <a:ext cx="221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~100 Medical Events</a:t>
            </a:r>
          </a:p>
          <a:p>
            <a:pPr algn="ctr"/>
            <a:r>
              <a:rPr lang="en-US" sz="1600" dirty="0" smtClean="0"/>
              <a:t> in IMM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 bwMode="auto">
          <a:xfrm>
            <a:off x="2064536" y="1732672"/>
            <a:ext cx="3178876" cy="732248"/>
          </a:xfrm>
          <a:prstGeom prst="ellipse">
            <a:avLst/>
          </a:prstGeom>
          <a:solidFill>
            <a:srgbClr val="618FFD">
              <a:alpha val="25098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976" y="1738490"/>
            <a:ext cx="1516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~30 Specific </a:t>
            </a:r>
          </a:p>
          <a:p>
            <a:r>
              <a:rPr lang="en-US" sz="1600" dirty="0" smtClean="0"/>
              <a:t>Human Risks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58624" y="2593239"/>
            <a:ext cx="1752403" cy="381642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100" dirty="0"/>
              <a:t>Aerobic Capacity</a:t>
            </a:r>
          </a:p>
          <a:p>
            <a:r>
              <a:rPr lang="en-US" sz="1100" dirty="0"/>
              <a:t>Dynamic </a:t>
            </a:r>
            <a:r>
              <a:rPr lang="en-US" sz="1100" dirty="0" smtClean="0"/>
              <a:t>Loads (overlap)</a:t>
            </a:r>
            <a:endParaRPr lang="en-US" sz="1100" dirty="0"/>
          </a:p>
          <a:p>
            <a:r>
              <a:rPr lang="en-US" sz="1100" dirty="0" smtClean="0"/>
              <a:t>Electric </a:t>
            </a:r>
            <a:r>
              <a:rPr lang="en-US" sz="1100" dirty="0"/>
              <a:t>Shock</a:t>
            </a:r>
          </a:p>
          <a:p>
            <a:r>
              <a:rPr lang="en-US" sz="1100" dirty="0"/>
              <a:t>HSDI</a:t>
            </a:r>
          </a:p>
          <a:p>
            <a:r>
              <a:rPr lang="en-US" sz="1100" dirty="0"/>
              <a:t>Immune (some overlap)</a:t>
            </a:r>
          </a:p>
          <a:p>
            <a:r>
              <a:rPr lang="en-US" sz="1100" dirty="0"/>
              <a:t>Micro (some overlap)</a:t>
            </a:r>
          </a:p>
          <a:p>
            <a:r>
              <a:rPr lang="en-US" sz="1100" dirty="0" smtClean="0"/>
              <a:t>Muscle</a:t>
            </a:r>
            <a:endParaRPr lang="en-US" sz="1100" dirty="0"/>
          </a:p>
          <a:p>
            <a:r>
              <a:rPr lang="en-US" sz="1100" dirty="0" smtClean="0"/>
              <a:t>Nutrition/Food</a:t>
            </a:r>
          </a:p>
          <a:p>
            <a:r>
              <a:rPr lang="en-US" sz="1100" dirty="0" smtClean="0"/>
              <a:t>Neuro-vestibular</a:t>
            </a:r>
          </a:p>
          <a:p>
            <a:r>
              <a:rPr lang="en-US" sz="1100" dirty="0" smtClean="0"/>
              <a:t>Long Term Osteoporosis</a:t>
            </a:r>
          </a:p>
          <a:p>
            <a:r>
              <a:rPr lang="en-US" sz="1100" dirty="0" smtClean="0"/>
              <a:t>Medication Storage</a:t>
            </a:r>
          </a:p>
          <a:p>
            <a:r>
              <a:rPr lang="en-US" sz="1100" dirty="0" smtClean="0"/>
              <a:t>Orthostatic Intolerance</a:t>
            </a:r>
          </a:p>
          <a:p>
            <a:r>
              <a:rPr lang="en-US" sz="1100" dirty="0" smtClean="0"/>
              <a:t>Radiation </a:t>
            </a:r>
            <a:r>
              <a:rPr lang="en-US" sz="1100" dirty="0"/>
              <a:t>(long term)</a:t>
            </a:r>
          </a:p>
          <a:p>
            <a:r>
              <a:rPr lang="en-US" sz="1100" dirty="0" smtClean="0"/>
              <a:t>Sunlight </a:t>
            </a:r>
            <a:r>
              <a:rPr lang="en-US" sz="1100" dirty="0"/>
              <a:t>Exposure</a:t>
            </a:r>
          </a:p>
          <a:p>
            <a:r>
              <a:rPr lang="en-US" sz="1100" dirty="0" smtClean="0"/>
              <a:t>Team Cooperation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70168" y="2153494"/>
            <a:ext cx="1869423" cy="432426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+mj-lt"/>
              </a:rPr>
              <a:t>Abdominal Injury</a:t>
            </a:r>
          </a:p>
          <a:p>
            <a:r>
              <a:rPr lang="en-US" sz="1100" dirty="0" smtClean="0">
                <a:latin typeface="+mj-lt"/>
              </a:rPr>
              <a:t>Abdominal Wall Hernia</a:t>
            </a:r>
          </a:p>
          <a:p>
            <a:r>
              <a:rPr lang="en-US" sz="1100" dirty="0" smtClean="0">
                <a:latin typeface="+mj-lt"/>
              </a:rPr>
              <a:t>Abnormal Uterine Bleeding</a:t>
            </a:r>
          </a:p>
          <a:p>
            <a:r>
              <a:rPr lang="en-US" sz="1100" dirty="0" smtClean="0">
                <a:latin typeface="+mj-lt"/>
              </a:rPr>
              <a:t>Appendicitis</a:t>
            </a:r>
          </a:p>
          <a:p>
            <a:pPr lvl="0"/>
            <a:r>
              <a:rPr lang="en-US" sz="1100" dirty="0">
                <a:latin typeface="+mj-lt"/>
              </a:rPr>
              <a:t>Acute </a:t>
            </a:r>
            <a:r>
              <a:rPr lang="en-US" sz="1100" dirty="0" smtClean="0">
                <a:latin typeface="+mj-lt"/>
              </a:rPr>
              <a:t>Diverticulitis</a:t>
            </a:r>
          </a:p>
          <a:p>
            <a:pPr lvl="0"/>
            <a:r>
              <a:rPr lang="en-US" sz="1100" dirty="0">
                <a:latin typeface="+mj-lt"/>
              </a:rPr>
              <a:t>Anaphylaxis</a:t>
            </a:r>
            <a:r>
              <a:rPr lang="en-US" sz="1100" dirty="0">
                <a:latin typeface="Lucida Sans" panose="020B0602030504020204" pitchFamily="34" charset="0"/>
              </a:rPr>
              <a:t> </a:t>
            </a:r>
            <a:endParaRPr lang="en-US" sz="1100" dirty="0" smtClean="0">
              <a:latin typeface="Lucida Sans" panose="020B0602030504020204" pitchFamily="34" charset="0"/>
            </a:endParaRPr>
          </a:p>
          <a:p>
            <a:pPr lvl="0"/>
            <a:r>
              <a:rPr lang="en-US" sz="1100" dirty="0" smtClean="0">
                <a:latin typeface="+mj-lt"/>
              </a:rPr>
              <a:t>Eye Abrasions</a:t>
            </a:r>
          </a:p>
          <a:p>
            <a:pPr lvl="0"/>
            <a:r>
              <a:rPr lang="en-US" sz="1100" dirty="0" smtClean="0">
                <a:latin typeface="+mj-lt"/>
              </a:rPr>
              <a:t>Dental</a:t>
            </a:r>
          </a:p>
          <a:p>
            <a:pPr lvl="0"/>
            <a:r>
              <a:rPr lang="en-US" sz="1100" dirty="0" smtClean="0">
                <a:latin typeface="+mj-lt"/>
              </a:rPr>
              <a:t>Diverticulitis</a:t>
            </a:r>
          </a:p>
          <a:p>
            <a:pPr lvl="0"/>
            <a:r>
              <a:rPr lang="en-US" sz="1100" dirty="0" smtClean="0">
                <a:latin typeface="+mj-lt"/>
              </a:rPr>
              <a:t>Gall Bladder</a:t>
            </a:r>
          </a:p>
          <a:p>
            <a:pPr lvl="0"/>
            <a:r>
              <a:rPr lang="en-US" sz="1100" dirty="0" smtClean="0">
                <a:latin typeface="+mj-lt"/>
              </a:rPr>
              <a:t>Hernia </a:t>
            </a:r>
          </a:p>
          <a:p>
            <a:pPr lvl="0"/>
            <a:r>
              <a:rPr lang="en-US" sz="1100" dirty="0" smtClean="0">
                <a:latin typeface="+mj-lt"/>
              </a:rPr>
              <a:t>Indigestion</a:t>
            </a:r>
          </a:p>
          <a:p>
            <a:pPr lvl="0"/>
            <a:r>
              <a:rPr lang="en-US" sz="1100" dirty="0" smtClean="0">
                <a:latin typeface="+mj-lt"/>
              </a:rPr>
              <a:t>Med Overdose/Reaction</a:t>
            </a:r>
          </a:p>
          <a:p>
            <a:pPr lvl="0"/>
            <a:r>
              <a:rPr lang="en-US" sz="1100" dirty="0" smtClean="0">
                <a:latin typeface="+mj-lt"/>
              </a:rPr>
              <a:t>Pancreatitis</a:t>
            </a:r>
          </a:p>
          <a:p>
            <a:pPr lvl="0"/>
            <a:r>
              <a:rPr lang="en-US" sz="1100" dirty="0" smtClean="0">
                <a:latin typeface="+mj-lt"/>
              </a:rPr>
              <a:t>Sepsis</a:t>
            </a:r>
          </a:p>
          <a:p>
            <a:pPr lvl="0"/>
            <a:r>
              <a:rPr lang="en-US" sz="1100" dirty="0" smtClean="0">
                <a:latin typeface="+mj-lt"/>
              </a:rPr>
              <a:t>……</a:t>
            </a:r>
          </a:p>
          <a:p>
            <a:pPr lvl="0"/>
            <a:r>
              <a:rPr lang="en-US" sz="1100" dirty="0" smtClean="0">
                <a:latin typeface="+mj-lt"/>
              </a:rPr>
              <a:t>…..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67711" y="2644969"/>
            <a:ext cx="4678679" cy="290464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2">
            <a:spAutoFit/>
          </a:bodyPr>
          <a:lstStyle/>
          <a:p>
            <a:pPr lvl="0"/>
            <a:r>
              <a:rPr lang="en-US" sz="1100" dirty="0"/>
              <a:t>Acute Radiation</a:t>
            </a:r>
          </a:p>
          <a:p>
            <a:r>
              <a:rPr lang="en-US" sz="1100" dirty="0" smtClean="0"/>
              <a:t>Altitude </a:t>
            </a:r>
            <a:r>
              <a:rPr lang="en-US" sz="1100" dirty="0"/>
              <a:t>Sickness</a:t>
            </a:r>
          </a:p>
          <a:p>
            <a:pPr lvl="0"/>
            <a:r>
              <a:rPr lang="en-US" sz="1100" dirty="0" smtClean="0">
                <a:latin typeface="+mj-lt"/>
              </a:rPr>
              <a:t>Cardio</a:t>
            </a:r>
          </a:p>
          <a:p>
            <a:pPr lvl="0"/>
            <a:r>
              <a:rPr lang="en-US" sz="1050" dirty="0" smtClean="0">
                <a:latin typeface="+mj-lt"/>
              </a:rPr>
              <a:t>     </a:t>
            </a:r>
            <a:r>
              <a:rPr lang="en-US" sz="900" dirty="0" smtClean="0">
                <a:latin typeface="+mj-lt"/>
              </a:rPr>
              <a:t>Angina</a:t>
            </a:r>
            <a:r>
              <a:rPr lang="en-US" sz="900" dirty="0">
                <a:latin typeface="+mj-lt"/>
              </a:rPr>
              <a:t>/ Myocardial </a:t>
            </a:r>
            <a:r>
              <a:rPr lang="en-US" sz="900" dirty="0" smtClean="0">
                <a:latin typeface="+mj-lt"/>
              </a:rPr>
              <a:t>Infarction</a:t>
            </a:r>
          </a:p>
          <a:p>
            <a:pPr lvl="0"/>
            <a:r>
              <a:rPr lang="en-US" sz="900" dirty="0" smtClean="0">
                <a:latin typeface="+mj-lt"/>
              </a:rPr>
              <a:t>     Atrial </a:t>
            </a:r>
            <a:r>
              <a:rPr lang="en-US" sz="900" dirty="0">
                <a:latin typeface="+mj-lt"/>
              </a:rPr>
              <a:t>Fibrillation/ </a:t>
            </a:r>
            <a:r>
              <a:rPr lang="en-US" sz="900" dirty="0" smtClean="0">
                <a:latin typeface="+mj-lt"/>
              </a:rPr>
              <a:t>Flutter</a:t>
            </a:r>
          </a:p>
          <a:p>
            <a:pPr lvl="0"/>
            <a:r>
              <a:rPr lang="en-US" sz="900" dirty="0">
                <a:latin typeface="+mj-lt"/>
              </a:rPr>
              <a:t> </a:t>
            </a:r>
            <a:r>
              <a:rPr lang="en-US" sz="900" dirty="0" smtClean="0">
                <a:latin typeface="+mj-lt"/>
              </a:rPr>
              <a:t>    Stroke</a:t>
            </a:r>
          </a:p>
          <a:p>
            <a:pPr lvl="0"/>
            <a:r>
              <a:rPr lang="en-US" sz="900" dirty="0" smtClean="0">
                <a:latin typeface="+mj-lt"/>
              </a:rPr>
              <a:t>     Sudden Cardiac Arrest </a:t>
            </a:r>
            <a:endParaRPr lang="en-US" sz="900" dirty="0">
              <a:latin typeface="+mj-lt"/>
            </a:endParaRPr>
          </a:p>
          <a:p>
            <a:r>
              <a:rPr lang="en-US" sz="1100" dirty="0" smtClean="0"/>
              <a:t>Back </a:t>
            </a:r>
            <a:r>
              <a:rPr lang="en-US" sz="1100" dirty="0"/>
              <a:t>Pain</a:t>
            </a:r>
          </a:p>
          <a:p>
            <a:pPr lvl="0"/>
            <a:r>
              <a:rPr lang="en-US" sz="1100" dirty="0" smtClean="0">
                <a:latin typeface="+mj-lt"/>
              </a:rPr>
              <a:t>Behavioral/Depression</a:t>
            </a:r>
          </a:p>
          <a:p>
            <a:pPr lvl="0"/>
            <a:r>
              <a:rPr lang="en-US" sz="1100" dirty="0"/>
              <a:t>Bone Fracture</a:t>
            </a:r>
          </a:p>
          <a:p>
            <a:r>
              <a:rPr lang="en-US" sz="1100" dirty="0" smtClean="0"/>
              <a:t>Carbon Dioxide (headache)</a:t>
            </a:r>
            <a:endParaRPr lang="en-US" sz="1100" dirty="0"/>
          </a:p>
          <a:p>
            <a:pPr lvl="0"/>
            <a:r>
              <a:rPr lang="en-US" sz="1100" dirty="0"/>
              <a:t>Celestial Dust </a:t>
            </a:r>
            <a:r>
              <a:rPr lang="en-US" sz="1100" dirty="0" smtClean="0"/>
              <a:t>Exposure</a:t>
            </a:r>
            <a:endParaRPr lang="en-US" sz="11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442561" y="2169629"/>
            <a:ext cx="15181" cy="4704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930916" y="2336601"/>
            <a:ext cx="1492674" cy="25663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820797" y="2264987"/>
            <a:ext cx="1249371" cy="37509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856156" y="3015127"/>
            <a:ext cx="1770036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Decompression Sickness</a:t>
            </a:r>
          </a:p>
          <a:p>
            <a:pPr lvl="0"/>
            <a:r>
              <a:rPr lang="en-US" sz="1100" dirty="0"/>
              <a:t>EVA Injuries</a:t>
            </a:r>
          </a:p>
          <a:p>
            <a:r>
              <a:rPr lang="en-US" sz="1100" dirty="0"/>
              <a:t>Hearing Loss</a:t>
            </a:r>
          </a:p>
          <a:p>
            <a:pPr lvl="0"/>
            <a:r>
              <a:rPr lang="en-US" sz="1100" dirty="0"/>
              <a:t>Renal Stones</a:t>
            </a:r>
          </a:p>
          <a:p>
            <a:pPr lvl="0"/>
            <a:r>
              <a:rPr lang="en-US" sz="1100" dirty="0"/>
              <a:t>Sleep</a:t>
            </a:r>
          </a:p>
          <a:p>
            <a:r>
              <a:rPr lang="en-US" sz="1100" dirty="0"/>
              <a:t>Specific Toxic Exposure</a:t>
            </a:r>
          </a:p>
          <a:p>
            <a:pPr lvl="0"/>
            <a:r>
              <a:rPr lang="en-US" sz="1100" dirty="0"/>
              <a:t>Urinary Retention</a:t>
            </a:r>
          </a:p>
          <a:p>
            <a:r>
              <a:rPr lang="en-US" sz="1100" dirty="0"/>
              <a:t>VIIP</a:t>
            </a:r>
          </a:p>
          <a:p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1881647" y="905332"/>
            <a:ext cx="5728519" cy="27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7000"/>
              </a:lnSpc>
              <a:defRPr/>
            </a:pPr>
            <a:r>
              <a:rPr lang="en-US" kern="0" dirty="0">
                <a:solidFill>
                  <a:srgbClr val="000000"/>
                </a:solidFill>
                <a:latin typeface="+mj-lt"/>
              </a:rPr>
              <a:t>Top 100 In Mission Medical Events and 30 Specific Human Risks</a:t>
            </a:r>
          </a:p>
        </p:txBody>
      </p:sp>
    </p:spTree>
    <p:extLst>
      <p:ext uri="{BB962C8B-B14F-4D97-AF65-F5344CB8AC3E}">
        <p14:creationId xmlns:p14="http://schemas.microsoft.com/office/powerpoint/2010/main" val="16696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– Develop a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09" y="1845359"/>
            <a:ext cx="8025182" cy="4470008"/>
          </a:xfrm>
        </p:spPr>
        <p:txBody>
          <a:bodyPr>
            <a:noAutofit/>
          </a:bodyPr>
          <a:lstStyle/>
          <a:p>
            <a:r>
              <a:rPr lang="en-US" sz="1800" dirty="0"/>
              <a:t>A</a:t>
            </a:r>
            <a:r>
              <a:rPr lang="en-US" sz="1800" dirty="0" smtClean="0"/>
              <a:t> comprehensive medical system to support the crew in Exploration Missions targeting autonomy.</a:t>
            </a:r>
          </a:p>
          <a:p>
            <a:endParaRPr lang="en-US" sz="1800" dirty="0"/>
          </a:p>
          <a:p>
            <a:r>
              <a:rPr lang="en-US" sz="1800" dirty="0"/>
              <a:t>In order to do this, </a:t>
            </a:r>
            <a:r>
              <a:rPr lang="en-US" sz="1800" dirty="0" smtClean="0"/>
              <a:t>ExMC will </a:t>
            </a:r>
            <a:r>
              <a:rPr lang="en-US" sz="1800" dirty="0"/>
              <a:t>need integration with vehicle systems – single point solutions are not desirable for Exploration Missions.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i="1" dirty="0" smtClean="0"/>
              <a:t>Networked Exploration Medical Information Support and Integration System </a:t>
            </a:r>
          </a:p>
          <a:p>
            <a:pPr lvl="1"/>
            <a:r>
              <a:rPr lang="en-US" sz="1600" i="1" dirty="0" smtClean="0">
                <a:sym typeface="Wingdings" panose="05000000000000000000" pitchFamily="2" charset="2"/>
              </a:rPr>
              <a:t>Provide for centralized medical care</a:t>
            </a:r>
          </a:p>
          <a:p>
            <a:pPr lvl="1"/>
            <a:r>
              <a:rPr lang="en-US" sz="1600" i="1" dirty="0" smtClean="0">
                <a:sym typeface="Wingdings" panose="05000000000000000000" pitchFamily="2" charset="2"/>
              </a:rPr>
              <a:t>Enhance available knowledge base</a:t>
            </a:r>
          </a:p>
          <a:p>
            <a:pPr lvl="1"/>
            <a:r>
              <a:rPr lang="en-US" sz="1600" i="1" dirty="0" smtClean="0">
                <a:sym typeface="Wingdings" panose="05000000000000000000" pitchFamily="2" charset="2"/>
              </a:rPr>
              <a:t>Provide for electronic training needs</a:t>
            </a:r>
          </a:p>
          <a:p>
            <a:pPr lvl="1"/>
            <a:r>
              <a:rPr lang="en-US" sz="1600" i="1" dirty="0" smtClean="0">
                <a:sym typeface="Wingdings" panose="05000000000000000000" pitchFamily="2" charset="2"/>
              </a:rPr>
              <a:t>Monitor supplies for crew</a:t>
            </a:r>
          </a:p>
          <a:p>
            <a:pPr lvl="1"/>
            <a:r>
              <a:rPr lang="en-US" sz="1600" i="1" dirty="0" smtClean="0">
                <a:sym typeface="Wingdings" panose="05000000000000000000" pitchFamily="2" charset="2"/>
              </a:rPr>
              <a:t>Monitor crew as needed</a:t>
            </a:r>
          </a:p>
          <a:p>
            <a:pPr lvl="1"/>
            <a:r>
              <a:rPr lang="en-US" sz="1600" i="1" dirty="0" smtClean="0">
                <a:sym typeface="Wingdings" panose="05000000000000000000" pitchFamily="2" charset="2"/>
              </a:rPr>
              <a:t>Streamline communication with ground flight surgeons</a:t>
            </a:r>
          </a:p>
          <a:p>
            <a:pPr lvl="1"/>
            <a:r>
              <a:rPr lang="en-US" sz="1600" i="1" dirty="0" smtClean="0">
                <a:sym typeface="Wingdings" panose="05000000000000000000" pitchFamily="2" charset="2"/>
              </a:rPr>
              <a:t>Decrease likelihood of medical errors </a:t>
            </a:r>
            <a:endParaRPr lang="en-US" sz="1600" i="1" dirty="0"/>
          </a:p>
          <a:p>
            <a:pPr marL="0" indent="0">
              <a:buNone/>
            </a:pPr>
            <a:endParaRPr lang="en-US" sz="12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4444957" y="1352995"/>
              <a:ext cx="36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32357" y="1340395"/>
                <a:ext cx="25560" cy="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5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D594E228264FBC4C814746986421" ma:contentTypeVersion="11" ma:contentTypeDescription="Create a new document." ma:contentTypeScope="" ma:versionID="02eb1de2adccb98935edcc7494469742">
  <xsd:schema xmlns:xsd="http://www.w3.org/2001/XMLSchema" xmlns:xs="http://www.w3.org/2001/XMLSchema" xmlns:p="http://schemas.microsoft.com/office/2006/metadata/properties" xmlns:ns2="7261f2f7-868f-4ef6-bbc9-872f91d9f806" xmlns:ns3="8b09064e-4b90-429b-80aa-1168255a56b8" targetNamespace="http://schemas.microsoft.com/office/2006/metadata/properties" ma:root="true" ma:fieldsID="0087e4624f16ca3b6837ab2d6b678204" ns2:_="" ns3:_="">
    <xsd:import namespace="7261f2f7-868f-4ef6-bbc9-872f91d9f806"/>
    <xsd:import namespace="8b09064e-4b90-429b-80aa-1168255a56b8"/>
    <xsd:element name="properties">
      <xsd:complexType>
        <xsd:sequence>
          <xsd:element name="documentManagement">
            <xsd:complexType>
              <xsd:all>
                <xsd:element ref="ns2:Gap_x0020_ID1" minOccurs="0"/>
                <xsd:element ref="ns3:In_x0020_HRRCMS_x003f_" minOccurs="0"/>
                <xsd:element ref="ns3:Archive_x003f_" minOccurs="0"/>
                <xsd:element ref="ns3: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61f2f7-868f-4ef6-bbc9-872f91d9f806" elementFormDefault="qualified">
    <xsd:import namespace="http://schemas.microsoft.com/office/2006/documentManagement/types"/>
    <xsd:import namespace="http://schemas.microsoft.com/office/infopath/2007/PartnerControls"/>
    <xsd:element name="Gap_x0020_ID1" ma:index="4" nillable="true" ma:displayName="Gap ID" ma:list="{996ecc6e-9cd2-4a33-9608-0b031e3039b2}" ma:internalName="Gap_x0020_ID1" ma:readOnly="false" ma:showField="Gap_x0020_ID_x0020_New" ma:web="7261f2f7-868f-4ef6-bbc9-872f91d9f806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09064e-4b90-429b-80aa-1168255a56b8" elementFormDefault="qualified">
    <xsd:import namespace="http://schemas.microsoft.com/office/2006/documentManagement/types"/>
    <xsd:import namespace="http://schemas.microsoft.com/office/infopath/2007/PartnerControls"/>
    <xsd:element name="In_x0020_HRRCMS_x003f_" ma:index="6" nillable="true" ma:displayName="In HRRCMS?" ma:default="1" ma:description="Has the information been implemented into HRR CMS?" ma:internalName="In_x0020_HRRCMS_x003f_" ma:readOnly="false">
      <xsd:simpleType>
        <xsd:restriction base="dms:Boolean"/>
      </xsd:simpleType>
    </xsd:element>
    <xsd:element name="Archive_x003f_" ma:index="7" nillable="true" ma:displayName="Archive?" ma:default="0" ma:internalName="Archive_x003f_" ma:readOnly="false">
      <xsd:simpleType>
        <xsd:restriction base="dms:Boolean"/>
      </xsd:simpleType>
    </xsd:element>
    <xsd:element name="Tags" ma:index="8" nillable="true" ma:displayName="Tags" ma:default="Reports" ma:description="Please use this column to add tags or meta-data" ma:internalName="Tags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Instructions"/>
                        <xsd:enumeration value="Reports"/>
                        <xsd:enumeration value="Summarie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p_x0020_ID1 xmlns="7261f2f7-868f-4ef6-bbc9-872f91d9f806">
      <Value>37</Value>
    </Gap_x0020_ID1>
    <In_x0020_HRRCMS_x003f_ xmlns="8b09064e-4b90-429b-80aa-1168255a56b8">false</In_x0020_HRRCMS_x003f_>
    <Tags xmlns="8b09064e-4b90-429b-80aa-1168255a56b8">
      <Value>Presentation</Value>
    </Tags>
    <Archive_x003f_ xmlns="8b09064e-4b90-429b-80aa-1168255a56b8">false</Archive_x003f_>
  </documentManagement>
</p:properties>
</file>

<file path=customXml/itemProps1.xml><?xml version="1.0" encoding="utf-8"?>
<ds:datastoreItem xmlns:ds="http://schemas.openxmlformats.org/officeDocument/2006/customXml" ds:itemID="{09B61465-8FB4-4D5F-A60B-D3DEE78BD4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13495F-E525-451D-A095-8E0509633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61f2f7-868f-4ef6-bbc9-872f91d9f806"/>
    <ds:schemaRef ds:uri="8b09064e-4b90-429b-80aa-1168255a5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D62759-F993-41FB-B157-86FFE9F7641B}">
  <ds:schemaRefs>
    <ds:schemaRef ds:uri="8b09064e-4b90-429b-80aa-1168255a56b8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7261f2f7-868f-4ef6-bbc9-872f91d9f80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74895</TotalTime>
  <Pages>9</Pages>
  <Words>667</Words>
  <Application>Microsoft Office PowerPoint</Application>
  <PresentationFormat>Letter Paper (8.5x11 in)</PresentationFormat>
  <Paragraphs>258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Exploration Medical Capability  Introduction and Project Goals </vt:lpstr>
      <vt:lpstr>Objectives</vt:lpstr>
      <vt:lpstr>Introduction</vt:lpstr>
      <vt:lpstr>ExMC Element Organization</vt:lpstr>
      <vt:lpstr>Our Mission</vt:lpstr>
      <vt:lpstr>PowerPoint Presentation</vt:lpstr>
      <vt:lpstr>ExMC Responsibilities</vt:lpstr>
      <vt:lpstr>PowerPoint Presentation</vt:lpstr>
      <vt:lpstr>Goal – Develop a System</vt:lpstr>
      <vt:lpstr>PowerPoint Presentation</vt:lpstr>
      <vt:lpstr>PowerPoint Presentation</vt:lpstr>
      <vt:lpstr>Gap Restructuring Enables System Creation</vt:lpstr>
      <vt:lpstr>Summary</vt:lpstr>
    </vt:vector>
  </TitlesOfParts>
  <Company>HRP/Wyle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Plan Review</dc:title>
  <dc:creator>Paul R. Vargas</dc:creator>
  <cp:lastModifiedBy>alindsey</cp:lastModifiedBy>
  <cp:revision>1774</cp:revision>
  <cp:lastPrinted>2015-11-20T22:36:23Z</cp:lastPrinted>
  <dcterms:created xsi:type="dcterms:W3CDTF">2013-02-25T21:23:44Z</dcterms:created>
  <dcterms:modified xsi:type="dcterms:W3CDTF">2016-01-14T16:33:10Z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0x0101005242D594E228264FBC4C814746986421</vt:lpwstr>
  </property>
</Properties>
</file>