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62" r:id="rId5"/>
    <p:sldId id="264" r:id="rId6"/>
    <p:sldId id="268" r:id="rId7"/>
    <p:sldId id="269" r:id="rId8"/>
    <p:sldId id="267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2" autoAdjust="0"/>
    <p:restoredTop sz="96322"/>
  </p:normalViewPr>
  <p:slideViewPr>
    <p:cSldViewPr snapToGrid="0">
      <p:cViewPr varScale="1">
        <p:scale>
          <a:sx n="123" d="100"/>
          <a:sy n="123" d="100"/>
        </p:scale>
        <p:origin x="12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2915F-6208-4CF6-9E9E-3073F32FE0A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F578E-8ACB-4061-889C-6B9583DF2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6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3015-FE34-4FF0-BB57-9AE1392F56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9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 audience with the message that we plan to have data analysis</a:t>
            </a:r>
            <a:r>
              <a:rPr lang="en-US" baseline="0" dirty="0" smtClean="0"/>
              <a:t> in the future (not stop at retrieval)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D85B3-68B5-A04B-91FC-C9A3538AD0D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2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 audience with the message that we plan to have data analysis</a:t>
            </a:r>
            <a:r>
              <a:rPr lang="en-US" baseline="0" dirty="0" smtClean="0"/>
              <a:t> in the future (not stop at retrieval)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D85B3-68B5-A04B-91FC-C9A3538AD0D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578E-8ACB-4061-889C-6B9583DF2E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85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578E-8ACB-4061-889C-6B9583DF2E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85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578E-8ACB-4061-889C-6B9583DF2E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1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8F80-EB61-C141-AEA5-D17AD5143FA5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8BF6-4909-1E49-9252-C371A46ABE42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7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22AEA-4594-9F4A-B148-6B2E26CA1041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4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A2AB-0369-B245-89DD-6DD28A453C67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8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509-D40F-3145-A9FD-DC0B5A30E091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8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F495-D997-E04B-AA48-7E4A1F9292FC}" type="datetime1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9AC-57B9-F046-89B2-7DF41A596369}" type="datetime1">
              <a:rPr lang="en-US" smtClean="0"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52D-9061-D642-9A99-B62AF0939FD7}" type="datetime1">
              <a:rPr lang="en-US" smtClean="0"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7447-BF42-D548-B20C-226E48B7B205}" type="datetime1">
              <a:rPr lang="en-US" smtClean="0"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7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28-2A52-B14B-9304-DF85450AA20B}" type="datetime1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9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3B8C-4B06-A745-8694-65D2E5340946}" type="datetime1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FEC5-D000-9241-AD9E-FA899CC43811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A68D-2799-42F7-9C90-BC71D908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2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8575"/>
            <a:ext cx="9144000" cy="1470025"/>
          </a:xfrm>
          <a:solidFill>
            <a:srgbClr val="FFC000"/>
          </a:solidFill>
        </p:spPr>
        <p:txBody>
          <a:bodyPr anchor="ctr">
            <a:noAutofit/>
          </a:bodyPr>
          <a:lstStyle/>
          <a:p>
            <a:r>
              <a:rPr lang="en-US" sz="4800" b="1" dirty="0" smtClean="0"/>
              <a:t>GeneLab and The LSDA</a:t>
            </a:r>
            <a:endParaRPr lang="en-US" sz="4800" b="1" dirty="0"/>
          </a:p>
        </p:txBody>
      </p:sp>
      <p:pic>
        <p:nvPicPr>
          <p:cNvPr id="6" name="Picture 19" descr="nasa_logo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371600" cy="11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2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esearchers should be able to go to one web site to find information and links for all NASA Space Life Sciences science results and supporting data.</a:t>
            </a:r>
          </a:p>
          <a:p>
            <a:r>
              <a:rPr lang="en-US" dirty="0" smtClean="0"/>
              <a:t>Entry of the same information into more than one metadata repository/system could result in	</a:t>
            </a:r>
          </a:p>
          <a:p>
            <a:pPr lvl="1"/>
            <a:r>
              <a:rPr lang="en-US" dirty="0" smtClean="0"/>
              <a:t>Duplicative effort for data entry and updates</a:t>
            </a:r>
          </a:p>
          <a:p>
            <a:pPr lvl="1"/>
            <a:r>
              <a:rPr lang="en-US" dirty="0" smtClean="0"/>
              <a:t>Inconsistent data</a:t>
            </a:r>
          </a:p>
          <a:p>
            <a:pPr lvl="1"/>
            <a:r>
              <a:rPr lang="en-US" dirty="0" smtClean="0"/>
              <a:t>Increased program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A2AB-0369-B245-89DD-6DD28A453C67}" type="datetime1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5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33" y="-13394"/>
            <a:ext cx="7770019" cy="87985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GeneLab Data Systems (GLDS) v1.0 </a:t>
            </a:r>
            <a:r>
              <a:rPr lang="en-US" sz="2700" dirty="0" smtClean="0"/>
              <a:t>http://genelab.nasa.gov/data</a:t>
            </a:r>
            <a:endParaRPr lang="en-US" sz="2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7480-985A-4109-AAAD-D9352CE9A97A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062" y="1003751"/>
            <a:ext cx="6728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Is an Omics Experiment Data Repository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Supports study metadata 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Supports basic experiment/study metadata search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78" y="2386891"/>
            <a:ext cx="4032421" cy="427517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7" name="Oval 16"/>
          <p:cNvSpPr/>
          <p:nvPr/>
        </p:nvSpPr>
        <p:spPr>
          <a:xfrm>
            <a:off x="4287395" y="2379028"/>
            <a:ext cx="1201372" cy="4237845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2" y="2379028"/>
            <a:ext cx="4096238" cy="428760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" name="Oval 12"/>
          <p:cNvSpPr/>
          <p:nvPr/>
        </p:nvSpPr>
        <p:spPr>
          <a:xfrm>
            <a:off x="2046913" y="1232892"/>
            <a:ext cx="1888518" cy="55738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-206990" y="4127501"/>
            <a:ext cx="1201372" cy="2624472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12457" y="6467977"/>
            <a:ext cx="255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http://genelab.nasa.gov </a:t>
            </a:r>
          </a:p>
        </p:txBody>
      </p:sp>
    </p:spTree>
    <p:extLst>
      <p:ext uri="{BB962C8B-B14F-4D97-AF65-F5344CB8AC3E}">
        <p14:creationId xmlns:p14="http://schemas.microsoft.com/office/powerpoint/2010/main" val="12220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2062" y="1003751"/>
            <a:ext cx="6728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Is an Omics Experiment Data Repository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Supports study metadata 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Supports basic experiment/study metadata search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7480-985A-4109-AAAD-D9352CE9A97A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23184" y="2369084"/>
            <a:ext cx="4383908" cy="2626883"/>
            <a:chOff x="4523184" y="2369084"/>
            <a:chExt cx="4383908" cy="262688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3184" y="2369084"/>
              <a:ext cx="4383908" cy="262688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11" name="Oval 10"/>
            <p:cNvSpPr/>
            <p:nvPr/>
          </p:nvSpPr>
          <p:spPr>
            <a:xfrm>
              <a:off x="4523184" y="2984499"/>
              <a:ext cx="1441451" cy="527681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0785"/>
            <a:ext cx="4305654" cy="38695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3894919" y="1587180"/>
            <a:ext cx="1866883" cy="53594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5597" y="2360785"/>
            <a:ext cx="773723" cy="51594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12457" y="6467977"/>
            <a:ext cx="255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http://genelab.nasa.gov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8633" y="-13394"/>
            <a:ext cx="7770019" cy="879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/>
              <a:t>GeneLab Data Systems (GLDS) v1.0 </a:t>
            </a:r>
            <a:r>
              <a:rPr lang="en-US" sz="2700" smtClean="0"/>
              <a:t>http://genelab.nasa.gov/data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5047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70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Space Biology Experiment Metadata in GLDS 1.0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7480-985A-4109-AAAD-D9352CE9A97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2311"/>
            <a:ext cx="9144000" cy="385954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38203" y="3295670"/>
            <a:ext cx="1733797" cy="240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 flipH="1">
            <a:off x="1757549" y="3415909"/>
            <a:ext cx="1080654" cy="378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640054"/>
            <a:ext cx="1466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Flight vs. Ground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95328" y="2590819"/>
            <a:ext cx="1733797" cy="3443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 flipH="1">
            <a:off x="1614674" y="2763012"/>
            <a:ext cx="1080654" cy="3265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8125" y="2935204"/>
            <a:ext cx="1466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Flight Project Title (From LSDA)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47900" y="3790969"/>
            <a:ext cx="4143375" cy="3443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767074" y="4000643"/>
            <a:ext cx="480826" cy="27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0525" y="4163929"/>
            <a:ext cx="1466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Space Biology Experiment Platform Name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47728" y="2848119"/>
            <a:ext cx="5915272" cy="411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38500" y="3543319"/>
            <a:ext cx="3147950" cy="240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57228" y="4124345"/>
            <a:ext cx="1733797" cy="240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47901" y="4364823"/>
            <a:ext cx="3181350" cy="240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47850" y="4981718"/>
            <a:ext cx="7296150" cy="3734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69125" y="564404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Currently these metadata are </a:t>
            </a:r>
            <a:r>
              <a:rPr lang="en-US" u="sng" dirty="0" smtClean="0"/>
              <a:t>manually generated</a:t>
            </a:r>
            <a:r>
              <a:rPr lang="en-US" dirty="0" smtClean="0"/>
              <a:t>/ synchronized with LSDA and </a:t>
            </a:r>
            <a:r>
              <a:rPr lang="en-US" dirty="0" err="1" smtClean="0"/>
              <a:t>Taskbook</a:t>
            </a:r>
            <a:r>
              <a:rPr lang="en-US" dirty="0" smtClean="0"/>
              <a:t> information</a:t>
            </a:r>
          </a:p>
        </p:txBody>
      </p:sp>
    </p:spTree>
    <p:extLst>
      <p:ext uri="{BB962C8B-B14F-4D97-AF65-F5344CB8AC3E}">
        <p14:creationId xmlns:p14="http://schemas.microsoft.com/office/powerpoint/2010/main" val="235556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1400" b="1" dirty="0" smtClean="0">
                <a:solidFill>
                  <a:prstClr val="black"/>
                </a:solidFill>
              </a:rPr>
              <a:t>Approach 1 - GeneLab + ALSDA Data Flow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60646" y="3554730"/>
            <a:ext cx="2131493" cy="365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Relational Database Management 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76010" y="3554730"/>
            <a:ext cx="1310640" cy="365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GeneLab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88550" y="3554729"/>
            <a:ext cx="929850" cy="365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ALSDA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5212079" y="2011692"/>
            <a:ext cx="2274571" cy="503556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4A66AC"/>
                </a:solidFill>
              </a:rPr>
              <a:t>GeneLab Public Website</a:t>
            </a:r>
          </a:p>
          <a:p>
            <a:pPr algn="ctr"/>
            <a:r>
              <a:rPr lang="en-US" dirty="0">
                <a:solidFill>
                  <a:srgbClr val="4A66AC"/>
                </a:solidFill>
              </a:rPr>
              <a:t>(http://genelab.nasa.gov/)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4194808" y="4770036"/>
            <a:ext cx="1129665" cy="36464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Task Book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4194810" y="5134683"/>
            <a:ext cx="1129665" cy="43672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Grants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4194808" y="5571406"/>
            <a:ext cx="1129665" cy="43147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ISS Website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342449" y="3958694"/>
            <a:ext cx="1344101" cy="815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672508" y="3980902"/>
            <a:ext cx="1494237" cy="78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1"/>
            <a:endCxn id="5" idx="3"/>
          </p:cNvCxnSpPr>
          <p:nvPr/>
        </p:nvCxnSpPr>
        <p:spPr>
          <a:xfrm flipH="1">
            <a:off x="5692139" y="3737610"/>
            <a:ext cx="483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484493" y="2593979"/>
            <a:ext cx="0" cy="964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689031" y="2566677"/>
            <a:ext cx="0" cy="988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608194" y="2978707"/>
            <a:ext cx="2569795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Genelab Experiment Descriptions 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56588" y="2812891"/>
            <a:ext cx="2267927" cy="54996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All Verified &amp; Released Experiment Descriptions &amp;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Via the DevTool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Slide Number Placeholder 1"/>
          <p:cNvSpPr txBox="1">
            <a:spLocks/>
          </p:cNvSpPr>
          <p:nvPr/>
        </p:nvSpPr>
        <p:spPr>
          <a:xfrm>
            <a:off x="8025765" y="2090422"/>
            <a:ext cx="9010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>
                <a:solidFill>
                  <a:srgbClr val="4A66AC"/>
                </a:solidFill>
              </a:rPr>
              <a:t>Genome Data Sets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525703" y="2343150"/>
            <a:ext cx="4848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1"/>
          <p:cNvSpPr txBox="1">
            <a:spLocks/>
          </p:cNvSpPr>
          <p:nvPr/>
        </p:nvSpPr>
        <p:spPr>
          <a:xfrm>
            <a:off x="100489" y="2077724"/>
            <a:ext cx="1129665" cy="55129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JSC Human Research Experiments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50" name="Straight Arrow Connector 49"/>
          <p:cNvCxnSpPr>
            <a:stCxn id="47" idx="3"/>
          </p:cNvCxnSpPr>
          <p:nvPr/>
        </p:nvCxnSpPr>
        <p:spPr>
          <a:xfrm flipV="1">
            <a:off x="1230154" y="2321168"/>
            <a:ext cx="1238726" cy="3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1"/>
          <p:cNvSpPr txBox="1">
            <a:spLocks/>
          </p:cNvSpPr>
          <p:nvPr/>
        </p:nvSpPr>
        <p:spPr>
          <a:xfrm>
            <a:off x="100488" y="1477454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JSC Astronaut Medical Data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52" name="Straight Arrow Connector 51"/>
          <p:cNvCxnSpPr>
            <a:stCxn id="51" idx="3"/>
          </p:cNvCxnSpPr>
          <p:nvPr/>
        </p:nvCxnSpPr>
        <p:spPr>
          <a:xfrm>
            <a:off x="1230153" y="1729232"/>
            <a:ext cx="1238727" cy="466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lide Number Placeholder 1"/>
          <p:cNvSpPr txBox="1">
            <a:spLocks/>
          </p:cNvSpPr>
          <p:nvPr/>
        </p:nvSpPr>
        <p:spPr>
          <a:xfrm>
            <a:off x="100489" y="2732012"/>
            <a:ext cx="1129665" cy="55425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International ISS Experiments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1254289" y="2501426"/>
            <a:ext cx="1209199" cy="413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lide Number Placeholder 1"/>
          <p:cNvSpPr txBox="1">
            <a:spLocks/>
          </p:cNvSpPr>
          <p:nvPr/>
        </p:nvSpPr>
        <p:spPr>
          <a:xfrm>
            <a:off x="100489" y="3369792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KSC Plant Data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225513" y="2629017"/>
            <a:ext cx="1381488" cy="83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72526" y="2242438"/>
            <a:ext cx="1017271" cy="210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386259" y="2167874"/>
            <a:ext cx="581978" cy="4457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Exp</a:t>
            </a:r>
            <a:r>
              <a:rPr lang="en-US" sz="1200" dirty="0" smtClean="0">
                <a:solidFill>
                  <a:schemeClr val="tx1"/>
                </a:solidFill>
              </a:rPr>
              <a:t> links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92139" y="4252875"/>
            <a:ext cx="2392680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Selecting for Space Life Genomics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Slide Number Placeholder 1"/>
          <p:cNvSpPr txBox="1">
            <a:spLocks/>
          </p:cNvSpPr>
          <p:nvPr/>
        </p:nvSpPr>
        <p:spPr>
          <a:xfrm>
            <a:off x="1078940" y="4974503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PI &amp; Project Science Data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83" name="Straight Arrow Connector 82"/>
          <p:cNvCxnSpPr>
            <a:stCxn id="81" idx="0"/>
          </p:cNvCxnSpPr>
          <p:nvPr/>
        </p:nvCxnSpPr>
        <p:spPr>
          <a:xfrm flipV="1">
            <a:off x="1643773" y="3956006"/>
            <a:ext cx="544777" cy="1018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6</a:t>
            </a:fld>
            <a:endParaRPr lang="en-US"/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00BC-2A88-F545-9210-62326ED65BE3}" type="datetime1">
              <a:rPr lang="en-US" smtClean="0"/>
              <a:t>1/11/16</a:t>
            </a:fld>
            <a:endParaRPr lang="en-US"/>
          </a:p>
        </p:txBody>
      </p:sp>
      <p:sp>
        <p:nvSpPr>
          <p:cNvPr id="89" name="Slide Number Placeholder 1"/>
          <p:cNvSpPr txBox="1">
            <a:spLocks/>
          </p:cNvSpPr>
          <p:nvPr/>
        </p:nvSpPr>
        <p:spPr>
          <a:xfrm>
            <a:off x="2521505" y="2014228"/>
            <a:ext cx="1577578" cy="503556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4A66AC"/>
                </a:solidFill>
              </a:rPr>
              <a:t>LSDA Public Web Site</a:t>
            </a:r>
          </a:p>
          <a:p>
            <a:pPr algn="ctr"/>
            <a:r>
              <a:rPr lang="en-US" dirty="0" smtClean="0">
                <a:solidFill>
                  <a:srgbClr val="4A66AC"/>
                </a:solidFill>
              </a:rPr>
              <a:t>(lsda.jsc.nasa.gov)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1" name="Slide Number Placeholder 1"/>
          <p:cNvSpPr txBox="1">
            <a:spLocks/>
          </p:cNvSpPr>
          <p:nvPr/>
        </p:nvSpPr>
        <p:spPr>
          <a:xfrm>
            <a:off x="8010523" y="2665502"/>
            <a:ext cx="901065" cy="63744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>
                <a:solidFill>
                  <a:srgbClr val="FF0000"/>
                </a:solidFill>
              </a:rPr>
              <a:t>Non-NASA Gene 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7486650" y="2570948"/>
            <a:ext cx="484820" cy="366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3"/>
            <a:endCxn id="5" idx="1"/>
          </p:cNvCxnSpPr>
          <p:nvPr/>
        </p:nvCxnSpPr>
        <p:spPr>
          <a:xfrm>
            <a:off x="3118400" y="3737609"/>
            <a:ext cx="4422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0" idx="1"/>
          </p:cNvCxnSpPr>
          <p:nvPr/>
        </p:nvCxnSpPr>
        <p:spPr>
          <a:xfrm flipV="1">
            <a:off x="1448334" y="3737609"/>
            <a:ext cx="740216" cy="473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180461" y="4250492"/>
            <a:ext cx="2194560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Selecting for Ames Life Sciences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Slide Number Placeholder 1"/>
          <p:cNvSpPr txBox="1">
            <a:spLocks/>
          </p:cNvSpPr>
          <p:nvPr/>
        </p:nvSpPr>
        <p:spPr>
          <a:xfrm>
            <a:off x="4437505" y="3994476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4A66AC"/>
                </a:solidFill>
              </a:rPr>
              <a:t>BioBanking</a:t>
            </a:r>
            <a:endParaRPr lang="en-US" dirty="0" smtClean="0">
              <a:solidFill>
                <a:srgbClr val="4A66AC"/>
              </a:solidFill>
            </a:endParaRPr>
          </a:p>
          <a:p>
            <a:pPr algn="ctr"/>
            <a:r>
              <a:rPr lang="en-US" dirty="0" smtClean="0">
                <a:solidFill>
                  <a:srgbClr val="4A66AC"/>
                </a:solidFill>
              </a:rPr>
              <a:t>(Cryotrack)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25" name="Straight Arrow Connector 24"/>
          <p:cNvCxnSpPr>
            <a:endCxn id="49" idx="1"/>
          </p:cNvCxnSpPr>
          <p:nvPr/>
        </p:nvCxnSpPr>
        <p:spPr>
          <a:xfrm>
            <a:off x="3135516" y="3897829"/>
            <a:ext cx="1301989" cy="3484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</p:cNvCxnSpPr>
          <p:nvPr/>
        </p:nvCxnSpPr>
        <p:spPr>
          <a:xfrm flipV="1">
            <a:off x="5567170" y="3919330"/>
            <a:ext cx="608840" cy="3269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1"/>
          <p:cNvSpPr txBox="1">
            <a:spLocks/>
          </p:cNvSpPr>
          <p:nvPr/>
        </p:nvSpPr>
        <p:spPr>
          <a:xfrm>
            <a:off x="48717" y="4114735"/>
            <a:ext cx="1405467" cy="79205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Non-NASA Space Bio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</a:t>
            </a:r>
            <a:r>
              <a:rPr lang="en-US" dirty="0" smtClean="0">
                <a:solidFill>
                  <a:srgbClr val="FF0000"/>
                </a:solidFill>
              </a:rPr>
              <a:t> &amp; Data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(CASIS, DOD)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1400" b="1" dirty="0" smtClean="0">
                <a:solidFill>
                  <a:prstClr val="black"/>
                </a:solidFill>
              </a:rPr>
              <a:t>Approach 2 - GeneLab + LSDA </a:t>
            </a:r>
            <a:r>
              <a:rPr lang="en-AU" altLang="en-US" sz="1400" b="1" dirty="0" err="1" smtClean="0">
                <a:solidFill>
                  <a:prstClr val="black"/>
                </a:solidFill>
              </a:rPr>
              <a:t>DevTool</a:t>
            </a:r>
            <a:endParaRPr lang="en-AU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93210" y="2710122"/>
            <a:ext cx="2131493" cy="365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Relational Database Management 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48664" y="2145475"/>
            <a:ext cx="2913606" cy="15756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GeneLab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11869" y="2624075"/>
            <a:ext cx="3385160" cy="1175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ALSDA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16823" y="835867"/>
            <a:ext cx="2347824" cy="3308746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4A66AC"/>
                </a:solidFill>
              </a:rPr>
              <a:t>GeneLab Public Website</a:t>
            </a:r>
          </a:p>
          <a:p>
            <a:pPr algn="ctr"/>
            <a:r>
              <a:rPr lang="en-US" dirty="0">
                <a:solidFill>
                  <a:srgbClr val="4A66AC"/>
                </a:solidFill>
              </a:rPr>
              <a:t>(http://genelab.nasa.gov/)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4194808" y="5027185"/>
            <a:ext cx="1129665" cy="36464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Task Book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4194810" y="5391832"/>
            <a:ext cx="1129665" cy="43672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Grants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4194808" y="5828555"/>
            <a:ext cx="1129665" cy="43147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ISS Website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460038" y="4192623"/>
            <a:ext cx="1344101" cy="815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 flipV="1">
            <a:off x="4271068" y="3799901"/>
            <a:ext cx="33381" cy="1209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0"/>
          </p:cNvCxnSpPr>
          <p:nvPr/>
        </p:nvCxnSpPr>
        <p:spPr>
          <a:xfrm flipH="1" flipV="1">
            <a:off x="4271068" y="1500387"/>
            <a:ext cx="33381" cy="112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1"/>
          <p:cNvSpPr txBox="1">
            <a:spLocks/>
          </p:cNvSpPr>
          <p:nvPr/>
        </p:nvSpPr>
        <p:spPr>
          <a:xfrm>
            <a:off x="6734494" y="2702668"/>
            <a:ext cx="9010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Genome Data Sets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516401" y="1547280"/>
            <a:ext cx="591771" cy="445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1"/>
          <p:cNvSpPr txBox="1">
            <a:spLocks/>
          </p:cNvSpPr>
          <p:nvPr/>
        </p:nvSpPr>
        <p:spPr>
          <a:xfrm>
            <a:off x="1064719" y="2065265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JSC Human Research Experiments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1" name="Slide Number Placeholder 1"/>
          <p:cNvSpPr txBox="1">
            <a:spLocks/>
          </p:cNvSpPr>
          <p:nvPr/>
        </p:nvSpPr>
        <p:spPr>
          <a:xfrm>
            <a:off x="1052967" y="1500387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JSC Astronaut Medical Data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5" name="Slide Number Placeholder 1"/>
          <p:cNvSpPr txBox="1">
            <a:spLocks/>
          </p:cNvSpPr>
          <p:nvPr/>
        </p:nvSpPr>
        <p:spPr>
          <a:xfrm>
            <a:off x="1076474" y="2640724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International ISS Experiments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Slide Number Placeholder 1"/>
          <p:cNvSpPr txBox="1">
            <a:spLocks/>
          </p:cNvSpPr>
          <p:nvPr/>
        </p:nvSpPr>
        <p:spPr>
          <a:xfrm>
            <a:off x="1085683" y="650815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KSC Plant Data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01251" y="4461543"/>
            <a:ext cx="2392680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Selecting for Space Life Genomics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86666" y="4509553"/>
            <a:ext cx="2194560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Selecting for Ames Life Sciences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Slide Number Placeholder 1"/>
          <p:cNvSpPr txBox="1">
            <a:spLocks/>
          </p:cNvSpPr>
          <p:nvPr/>
        </p:nvSpPr>
        <p:spPr>
          <a:xfrm>
            <a:off x="2790274" y="5232337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PI &amp; Project Science Data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H="1" flipV="1">
            <a:off x="3028950" y="3799901"/>
            <a:ext cx="79222" cy="142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7</a:t>
            </a:fld>
            <a:endParaRPr lang="en-US"/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00BC-2A88-F545-9210-62326ED65BE3}" type="datetime1">
              <a:rPr lang="en-US" smtClean="0"/>
              <a:t>1/11/16</a:t>
            </a:fld>
            <a:endParaRPr lang="en-US"/>
          </a:p>
        </p:txBody>
      </p:sp>
      <p:sp>
        <p:nvSpPr>
          <p:cNvPr id="89" name="Slide Number Placeholder 1"/>
          <p:cNvSpPr txBox="1">
            <a:spLocks/>
          </p:cNvSpPr>
          <p:nvPr/>
        </p:nvSpPr>
        <p:spPr>
          <a:xfrm>
            <a:off x="2845649" y="399841"/>
            <a:ext cx="2410572" cy="1125224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vert="horz" lIns="91440" tIns="45720" rIns="91440" bIns="45720" rtlCol="0" anchor="t" anchorCtr="1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4A66AC"/>
                </a:solidFill>
              </a:rPr>
              <a:t>LSDA Public Web Site</a:t>
            </a:r>
          </a:p>
          <a:p>
            <a:pPr algn="ctr"/>
            <a:r>
              <a:rPr lang="en-US" dirty="0" smtClean="0">
                <a:solidFill>
                  <a:srgbClr val="4A66AC"/>
                </a:solidFill>
              </a:rPr>
              <a:t>(lsda.jsc.nasa.gov)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1" name="Slide Number Placeholder 1"/>
          <p:cNvSpPr txBox="1">
            <a:spLocks/>
          </p:cNvSpPr>
          <p:nvPr/>
        </p:nvSpPr>
        <p:spPr>
          <a:xfrm>
            <a:off x="7847409" y="2713470"/>
            <a:ext cx="9010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Non-NASA 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4512904" y="1293911"/>
            <a:ext cx="1912685" cy="15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1931" y="1119586"/>
            <a:ext cx="7693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DevTool</a:t>
            </a:r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521871" y="1353486"/>
            <a:ext cx="1994530" cy="23675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JSC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10175" y="3188472"/>
            <a:ext cx="2645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alsda.arc.nasa.gov</a:t>
            </a:r>
            <a:r>
              <a:rPr lang="en-US" sz="1200" dirty="0"/>
              <a:t>/</a:t>
            </a:r>
            <a:r>
              <a:rPr lang="en-US" sz="1200" dirty="0" err="1"/>
              <a:t>home.php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2739820" y="2201487"/>
            <a:ext cx="3221934" cy="3970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All Verified &amp; Released Experiment Descriptions &amp; data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498756" y="1175361"/>
            <a:ext cx="684298" cy="5422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ExprmtDescr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59434" y="1126172"/>
            <a:ext cx="553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lide Number Placeholder 1"/>
          <p:cNvSpPr txBox="1">
            <a:spLocks/>
          </p:cNvSpPr>
          <p:nvPr/>
        </p:nvSpPr>
        <p:spPr>
          <a:xfrm>
            <a:off x="4595647" y="4057893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4A66AC"/>
                </a:solidFill>
              </a:rPr>
              <a:t>BioBanking</a:t>
            </a:r>
            <a:endParaRPr lang="en-US" dirty="0" smtClean="0">
              <a:solidFill>
                <a:srgbClr val="4A66AC"/>
              </a:solidFill>
            </a:endParaRPr>
          </a:p>
          <a:p>
            <a:pPr algn="ctr"/>
            <a:r>
              <a:rPr lang="en-US" dirty="0" smtClean="0">
                <a:solidFill>
                  <a:srgbClr val="4A66AC"/>
                </a:solidFill>
              </a:rPr>
              <a:t>(Cryotrack)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406681" y="3825402"/>
            <a:ext cx="212444" cy="191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725312" y="3821983"/>
            <a:ext cx="747425" cy="3706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979991" y="833379"/>
            <a:ext cx="0" cy="285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655737" y="991044"/>
            <a:ext cx="591771" cy="4681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Data for Public</a:t>
            </a:r>
            <a:endParaRPr lang="en-US" sz="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1400" b="1" dirty="0" smtClean="0">
                <a:solidFill>
                  <a:prstClr val="black"/>
                </a:solidFill>
              </a:rPr>
              <a:t>Approach  - GeneLab + ALSDA + LSDA </a:t>
            </a:r>
            <a:r>
              <a:rPr lang="en-AU" altLang="en-US" sz="1400" b="1" dirty="0" err="1" smtClean="0">
                <a:solidFill>
                  <a:prstClr val="black"/>
                </a:solidFill>
              </a:rPr>
              <a:t>DevTool</a:t>
            </a:r>
            <a:endParaRPr lang="en-AU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93210" y="2710122"/>
            <a:ext cx="2131493" cy="365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Relational Database Management 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48664" y="2145475"/>
            <a:ext cx="2913606" cy="15756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GeneLab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28950" y="2624075"/>
            <a:ext cx="2585840" cy="1175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ALSDA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637227" y="1691347"/>
            <a:ext cx="2347824" cy="2475791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4A66AC"/>
                </a:solidFill>
              </a:rPr>
              <a:t>GeneLab Public Website</a:t>
            </a:r>
          </a:p>
          <a:p>
            <a:pPr algn="ctr"/>
            <a:r>
              <a:rPr lang="en-US" dirty="0">
                <a:solidFill>
                  <a:srgbClr val="4A66AC"/>
                </a:solidFill>
              </a:rPr>
              <a:t>(http://genelab.nasa.gov/)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4194808" y="5027185"/>
            <a:ext cx="1129665" cy="36464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Task Book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4194810" y="5391832"/>
            <a:ext cx="1129665" cy="43672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Grants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4194808" y="5828555"/>
            <a:ext cx="1129665" cy="43147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ISS Website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460038" y="4192623"/>
            <a:ext cx="1344101" cy="815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 flipV="1">
            <a:off x="4271068" y="3799901"/>
            <a:ext cx="50802" cy="1209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0"/>
          </p:cNvCxnSpPr>
          <p:nvPr/>
        </p:nvCxnSpPr>
        <p:spPr>
          <a:xfrm flipH="1" flipV="1">
            <a:off x="4270371" y="1427363"/>
            <a:ext cx="51499" cy="1196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1"/>
          <p:cNvSpPr txBox="1">
            <a:spLocks/>
          </p:cNvSpPr>
          <p:nvPr/>
        </p:nvSpPr>
        <p:spPr>
          <a:xfrm>
            <a:off x="6734494" y="2702668"/>
            <a:ext cx="9010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Genome Data Sets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571089" y="1405500"/>
            <a:ext cx="1003461" cy="637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1"/>
          <p:cNvSpPr txBox="1">
            <a:spLocks/>
          </p:cNvSpPr>
          <p:nvPr/>
        </p:nvSpPr>
        <p:spPr>
          <a:xfrm>
            <a:off x="1064719" y="2065265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JSC Human Research Experiments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1" name="Slide Number Placeholder 1"/>
          <p:cNvSpPr txBox="1">
            <a:spLocks/>
          </p:cNvSpPr>
          <p:nvPr/>
        </p:nvSpPr>
        <p:spPr>
          <a:xfrm>
            <a:off x="1052967" y="1500387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JSC Astronaut Medical Data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5" name="Slide Number Placeholder 1"/>
          <p:cNvSpPr txBox="1">
            <a:spLocks/>
          </p:cNvSpPr>
          <p:nvPr/>
        </p:nvSpPr>
        <p:spPr>
          <a:xfrm>
            <a:off x="1076474" y="2640724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International ISS Experiments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Slide Number Placeholder 1"/>
          <p:cNvSpPr txBox="1">
            <a:spLocks/>
          </p:cNvSpPr>
          <p:nvPr/>
        </p:nvSpPr>
        <p:spPr>
          <a:xfrm>
            <a:off x="1085683" y="650815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KSC Plant Data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01251" y="4461543"/>
            <a:ext cx="2392680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Selecting for Space Life Genomics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86666" y="4509553"/>
            <a:ext cx="2194560" cy="365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Selecting for Ames Life Sciences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Slide Number Placeholder 1"/>
          <p:cNvSpPr txBox="1">
            <a:spLocks/>
          </p:cNvSpPr>
          <p:nvPr/>
        </p:nvSpPr>
        <p:spPr>
          <a:xfrm>
            <a:off x="2790274" y="5232337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Ames PI &amp; Project Science Data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230925" y="3822495"/>
            <a:ext cx="37128" cy="1409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Pre-decisional. For NASA internal use only.</a:t>
            </a:r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A68D-2799-42F7-9C90-BC71D908A0DF}" type="slidenum">
              <a:rPr lang="en-US" smtClean="0"/>
              <a:t>8</a:t>
            </a:fld>
            <a:endParaRPr lang="en-US"/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00BC-2A88-F545-9210-62326ED65BE3}" type="datetime1">
              <a:rPr lang="en-US" smtClean="0"/>
              <a:t>1/11/16</a:t>
            </a:fld>
            <a:endParaRPr lang="en-US"/>
          </a:p>
        </p:txBody>
      </p:sp>
      <p:sp>
        <p:nvSpPr>
          <p:cNvPr id="89" name="Slide Number Placeholder 1"/>
          <p:cNvSpPr txBox="1">
            <a:spLocks/>
          </p:cNvSpPr>
          <p:nvPr/>
        </p:nvSpPr>
        <p:spPr>
          <a:xfrm>
            <a:off x="2845649" y="399841"/>
            <a:ext cx="2410572" cy="1125224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vert="horz" lIns="91440" tIns="45720" rIns="91440" bIns="45720" rtlCol="0" anchor="t" anchorCtr="1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4A66AC"/>
                </a:solidFill>
              </a:rPr>
              <a:t>LSDA Public Web Site</a:t>
            </a:r>
          </a:p>
          <a:p>
            <a:pPr algn="ctr"/>
            <a:r>
              <a:rPr lang="en-US" dirty="0" smtClean="0">
                <a:solidFill>
                  <a:srgbClr val="4A66AC"/>
                </a:solidFill>
              </a:rPr>
              <a:t>(lsda.jsc.nasa.gov)</a:t>
            </a:r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1" name="Slide Number Placeholder 1"/>
          <p:cNvSpPr txBox="1">
            <a:spLocks/>
          </p:cNvSpPr>
          <p:nvPr/>
        </p:nvSpPr>
        <p:spPr>
          <a:xfrm>
            <a:off x="7847409" y="2713470"/>
            <a:ext cx="9010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Non-NASA 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4512906" y="1293913"/>
            <a:ext cx="2112231" cy="533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1931" y="1119586"/>
            <a:ext cx="7693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DevTool</a:t>
            </a:r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521871" y="1353486"/>
            <a:ext cx="1994530" cy="23675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JSC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10175" y="3188472"/>
            <a:ext cx="2645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alsda.arc.nasa.gov</a:t>
            </a:r>
            <a:r>
              <a:rPr lang="en-US" sz="1200" dirty="0"/>
              <a:t>/</a:t>
            </a:r>
            <a:r>
              <a:rPr lang="en-US" sz="1200" dirty="0" err="1"/>
              <a:t>home.php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2739820" y="2201487"/>
            <a:ext cx="3221934" cy="3970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All Verified &amp; Released Experiment Descriptions &amp; data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498756" y="1175361"/>
            <a:ext cx="720812" cy="5422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Human </a:t>
            </a:r>
            <a:r>
              <a:rPr lang="en-US" sz="1200" dirty="0" err="1" smtClean="0">
                <a:solidFill>
                  <a:schemeClr val="tx1"/>
                </a:solidFill>
              </a:rPr>
              <a:t>ExprmtDescr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59434" y="1126172"/>
            <a:ext cx="1315116" cy="12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lide Number Placeholder 1"/>
          <p:cNvSpPr txBox="1">
            <a:spLocks/>
          </p:cNvSpPr>
          <p:nvPr/>
        </p:nvSpPr>
        <p:spPr>
          <a:xfrm>
            <a:off x="4595647" y="4057893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4A66AC"/>
                </a:solidFill>
              </a:rPr>
              <a:t>BioBanking</a:t>
            </a:r>
            <a:endParaRPr lang="en-US" dirty="0" smtClean="0">
              <a:solidFill>
                <a:srgbClr val="4A66AC"/>
              </a:solidFill>
            </a:endParaRPr>
          </a:p>
          <a:p>
            <a:pPr algn="ctr"/>
            <a:r>
              <a:rPr lang="en-US" dirty="0" smtClean="0">
                <a:solidFill>
                  <a:srgbClr val="4A66AC"/>
                </a:solidFill>
              </a:rPr>
              <a:t>(Cryotrack)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406681" y="3825402"/>
            <a:ext cx="212444" cy="191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631497" y="3206224"/>
            <a:ext cx="993640" cy="109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979991" y="833379"/>
            <a:ext cx="0" cy="285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574550" y="955169"/>
            <a:ext cx="857169" cy="1126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Data for Public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710579" y="2919166"/>
            <a:ext cx="708621" cy="5422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Space Bio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ExprmtDescr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45" idx="3"/>
          </p:cNvCxnSpPr>
          <p:nvPr/>
        </p:nvCxnSpPr>
        <p:spPr>
          <a:xfrm flipV="1">
            <a:off x="5725312" y="3974383"/>
            <a:ext cx="899825" cy="3352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lide Number Placeholder 1"/>
          <p:cNvSpPr txBox="1">
            <a:spLocks/>
          </p:cNvSpPr>
          <p:nvPr/>
        </p:nvSpPr>
        <p:spPr>
          <a:xfrm>
            <a:off x="7168276" y="423267"/>
            <a:ext cx="1129665" cy="5035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4A66AC"/>
                </a:solidFill>
              </a:rPr>
              <a:t>KSC Plant Gene Data</a:t>
            </a:r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59" name="Straight Arrow Connector 58"/>
          <p:cNvCxnSpPr>
            <a:stCxn id="12" idx="0"/>
          </p:cNvCxnSpPr>
          <p:nvPr/>
        </p:nvCxnSpPr>
        <p:spPr>
          <a:xfrm flipV="1">
            <a:off x="7811139" y="991044"/>
            <a:ext cx="44348" cy="7003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1"/>
          <p:cNvSpPr txBox="1">
            <a:spLocks/>
          </p:cNvSpPr>
          <p:nvPr/>
        </p:nvSpPr>
        <p:spPr>
          <a:xfrm>
            <a:off x="1462159" y="4337524"/>
            <a:ext cx="1405467" cy="79205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Non-NASA Space Bio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</a:t>
            </a:r>
            <a:r>
              <a:rPr lang="en-US" dirty="0" smtClean="0">
                <a:solidFill>
                  <a:srgbClr val="FF0000"/>
                </a:solidFill>
              </a:rPr>
              <a:t> &amp; Data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(CASIS, DOD)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8" name="Straight Arrow Connector 67"/>
          <p:cNvCxnSpPr>
            <a:stCxn id="67" idx="0"/>
          </p:cNvCxnSpPr>
          <p:nvPr/>
        </p:nvCxnSpPr>
        <p:spPr>
          <a:xfrm flipV="1">
            <a:off x="2164893" y="3807129"/>
            <a:ext cx="968007" cy="530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8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67007DA-656D-0540-9E2B-A1B1D5962C5B}" vid="{447E9AC4-02F4-8645-943A-EA8B19F683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1D20B6526F84BB528D426341574BE" ma:contentTypeVersion="23" ma:contentTypeDescription="Create a new document." ma:contentTypeScope="" ma:versionID="ae137afd4ae7bd02eadaeff0c0544b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3BCC6E-AE4B-4A93-B302-6B1ED287BE70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4D4F59-6DFB-40AD-98D5-1DB33144C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0880B0-C928-4334-858C-3033DB5B13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NASA Template August 2015</Template>
  <TotalTime>7267</TotalTime>
  <Words>531</Words>
  <Application>Microsoft Macintosh PowerPoint</Application>
  <PresentationFormat>On-screen Show (4:3)</PresentationFormat>
  <Paragraphs>136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Segoe UI Light</vt:lpstr>
      <vt:lpstr>Arial</vt:lpstr>
      <vt:lpstr>Office Theme</vt:lpstr>
      <vt:lpstr>GeneLab and The LSDA</vt:lpstr>
      <vt:lpstr>Premises</vt:lpstr>
      <vt:lpstr>GeneLab Data Systems (GLDS) v1.0 http://genelab.nasa.gov/data</vt:lpstr>
      <vt:lpstr>PowerPoint Presentation</vt:lpstr>
      <vt:lpstr>Space Biology Experiment Metadata in GLDS 1.0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Wood</dc:creator>
  <cp:lastModifiedBy>Alan Wood</cp:lastModifiedBy>
  <cp:revision>36</cp:revision>
  <dcterms:created xsi:type="dcterms:W3CDTF">2015-08-05T17:04:39Z</dcterms:created>
  <dcterms:modified xsi:type="dcterms:W3CDTF">2016-01-11T18:31:57Z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0x0101005341D20B6526F84BB528D426341574BE</vt:lpwstr>
  </property>
</Properties>
</file>