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3"/>
  </p:notesMasterIdLst>
  <p:handoutMasterIdLst>
    <p:handoutMasterId r:id="rId24"/>
  </p:handoutMasterIdLst>
  <p:sldIdLst>
    <p:sldId id="964" r:id="rId5"/>
    <p:sldId id="1158" r:id="rId6"/>
    <p:sldId id="1159" r:id="rId7"/>
    <p:sldId id="1162" r:id="rId8"/>
    <p:sldId id="1184" r:id="rId9"/>
    <p:sldId id="1181" r:id="rId10"/>
    <p:sldId id="1168" r:id="rId11"/>
    <p:sldId id="1182" r:id="rId12"/>
    <p:sldId id="1183" r:id="rId13"/>
    <p:sldId id="1165" r:id="rId14"/>
    <p:sldId id="1166" r:id="rId15"/>
    <p:sldId id="1169" r:id="rId16"/>
    <p:sldId id="1185" r:id="rId17"/>
    <p:sldId id="1186" r:id="rId18"/>
    <p:sldId id="1179" r:id="rId19"/>
    <p:sldId id="1170" r:id="rId20"/>
    <p:sldId id="1187" r:id="rId21"/>
    <p:sldId id="1176" r:id="rId2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3" name="Sandy Dueck" initials="SD [37]" lastIdx="1" clrIdx="42">
    <p:extLst/>
  </p:cmAuthor>
  <p:cmAuthor id="1" name="Microsoft Office User" initials="Office [6]" lastIdx="1" clrIdx="0"/>
  <p:cmAuthor id="44" name="Sandy Dueck" initials="SD [38]" lastIdx="1" clrIdx="43">
    <p:extLst/>
  </p:cmAuthor>
  <p:cmAuthor id="2" name="Microsoft Office User" initials="Office [7]" lastIdx="1" clrIdx="1"/>
  <p:cmAuthor id="45" name="Sandy Dueck" initials="SD [39]" lastIdx="1" clrIdx="44">
    <p:extLst/>
  </p:cmAuthor>
  <p:cmAuthor id="3" name="Microsoft Office User" initials="Office [8]" lastIdx="1" clrIdx="2"/>
  <p:cmAuthor id="4" name="Chris Barreras" initials="CB" lastIdx="1" clrIdx="3">
    <p:extLst/>
  </p:cmAuthor>
  <p:cmAuthor id="5" name="Chris Barreras" initials="CB [2]" lastIdx="1" clrIdx="4">
    <p:extLst/>
  </p:cmAuthor>
  <p:cmAuthor id="6" name="Berrios, Daniel C. (ARC-TI)[UNIV OF CALIFORNIA   SANTA CRUZ]" initials="BDC(OCSC" lastIdx="26" clrIdx="5">
    <p:extLst/>
  </p:cmAuthor>
  <p:cmAuthor id="7" name="Sandy Dueck" initials="SD" lastIdx="1" clrIdx="6">
    <p:extLst/>
  </p:cmAuthor>
  <p:cmAuthor id="8" name="Sandy Dueck" initials="SD [2]" lastIdx="1" clrIdx="7">
    <p:extLst/>
  </p:cmAuthor>
  <p:cmAuthor id="9" name="Sandy Dueck" initials="SD [3]" lastIdx="1" clrIdx="8">
    <p:extLst/>
  </p:cmAuthor>
  <p:cmAuthor id="10" name="Sandy Dueck" initials="SD [4]" lastIdx="1" clrIdx="9">
    <p:extLst/>
  </p:cmAuthor>
  <p:cmAuthor id="11" name="Sandy Dueck" initials="SD [5]" lastIdx="1" clrIdx="10">
    <p:extLst/>
  </p:cmAuthor>
  <p:cmAuthor id="12" name="Sandy Dueck" initials="SD [6]" lastIdx="1" clrIdx="11">
    <p:extLst/>
  </p:cmAuthor>
  <p:cmAuthor id="13" name="Sandy Dueck" initials="SD [7]" lastIdx="1" clrIdx="12">
    <p:extLst/>
  </p:cmAuthor>
  <p:cmAuthor id="14" name="Sandy Dueck" initials="SD [8]" lastIdx="1" clrIdx="13">
    <p:extLst/>
  </p:cmAuthor>
  <p:cmAuthor id="15" name="Sandy Dueck" initials="SD [9]" lastIdx="1" clrIdx="14">
    <p:extLst/>
  </p:cmAuthor>
  <p:cmAuthor id="16" name="Sandy Dueck" initials="SD [10]" lastIdx="1" clrIdx="15">
    <p:extLst/>
  </p:cmAuthor>
  <p:cmAuthor id="17" name="Sandy Dueck" initials="SD [11]" lastIdx="1" clrIdx="16">
    <p:extLst/>
  </p:cmAuthor>
  <p:cmAuthor id="18" name="Sandy Dueck" initials="SD [12]" lastIdx="1" clrIdx="17">
    <p:extLst/>
  </p:cmAuthor>
  <p:cmAuthor id="19" name="Sandy Dueck" initials="SD [13]" lastIdx="1" clrIdx="18">
    <p:extLst/>
  </p:cmAuthor>
  <p:cmAuthor id="20" name="Sandy Dueck" initials="SD [14]" lastIdx="1" clrIdx="19">
    <p:extLst/>
  </p:cmAuthor>
  <p:cmAuthor id="21" name="Sandy Dueck" initials="SD [15]" lastIdx="1" clrIdx="20">
    <p:extLst/>
  </p:cmAuthor>
  <p:cmAuthor id="22" name="Sandy Dueck" initials="SD [16]" lastIdx="1" clrIdx="21">
    <p:extLst/>
  </p:cmAuthor>
  <p:cmAuthor id="23" name="Sandy Dueck" initials="SD [17]" lastIdx="1" clrIdx="22">
    <p:extLst/>
  </p:cmAuthor>
  <p:cmAuthor id="24" name="Sandy Dueck" initials="SD [18]" lastIdx="1" clrIdx="23">
    <p:extLst/>
  </p:cmAuthor>
  <p:cmAuthor id="25" name="Sandy Dueck" initials="SD [19]" lastIdx="1" clrIdx="24">
    <p:extLst/>
  </p:cmAuthor>
  <p:cmAuthor id="26" name="Sandy Dueck" initials="SD [20]" lastIdx="1" clrIdx="25">
    <p:extLst/>
  </p:cmAuthor>
  <p:cmAuthor id="27" name="Sandy Dueck" initials="SD [21]" lastIdx="1" clrIdx="26">
    <p:extLst/>
  </p:cmAuthor>
  <p:cmAuthor id="28" name="Sandy Dueck" initials="SD [22]" lastIdx="1" clrIdx="27">
    <p:extLst/>
  </p:cmAuthor>
  <p:cmAuthor id="29" name="Sandy Dueck" initials="SD [23]" lastIdx="1" clrIdx="28">
    <p:extLst/>
  </p:cmAuthor>
  <p:cmAuthor id="30" name="Sandy Dueck" initials="SD [24]" lastIdx="1" clrIdx="29">
    <p:extLst/>
  </p:cmAuthor>
  <p:cmAuthor id="31" name="Sandy Dueck" initials="SD [25]" lastIdx="1" clrIdx="30">
    <p:extLst/>
  </p:cmAuthor>
  <p:cmAuthor id="32" name="Sandy Dueck" initials="SD [26]" lastIdx="1" clrIdx="31">
    <p:extLst/>
  </p:cmAuthor>
  <p:cmAuthor id="33" name="Sandy Dueck" initials="SD [27]" lastIdx="1" clrIdx="32">
    <p:extLst/>
  </p:cmAuthor>
  <p:cmAuthor id="34" name="Sandy Dueck" initials="SD [28]" lastIdx="1" clrIdx="33">
    <p:extLst/>
  </p:cmAuthor>
  <p:cmAuthor id="35" name="Sandy Dueck" initials="SD [29]" lastIdx="1" clrIdx="34">
    <p:extLst/>
  </p:cmAuthor>
  <p:cmAuthor id="36" name="Sandy Dueck" initials="SD [30]" lastIdx="1" clrIdx="35">
    <p:extLst/>
  </p:cmAuthor>
  <p:cmAuthor id="37" name="Sandy Dueck" initials="SD [31]" lastIdx="1" clrIdx="36">
    <p:extLst/>
  </p:cmAuthor>
  <p:cmAuthor id="38" name="Sandy Dueck" initials="SD [32]" lastIdx="1" clrIdx="37">
    <p:extLst/>
  </p:cmAuthor>
  <p:cmAuthor id="39" name="Sandy Dueck" initials="SD [33]" lastIdx="1" clrIdx="38">
    <p:extLst/>
  </p:cmAuthor>
  <p:cmAuthor id="40" name="Sandy Dueck" initials="SD [34]" lastIdx="1" clrIdx="39">
    <p:extLst/>
  </p:cmAuthor>
  <p:cmAuthor id="41" name="Sandy Dueck" initials="SD [35]" lastIdx="1" clrIdx="40">
    <p:extLst/>
  </p:cmAuthor>
  <p:cmAuthor id="42" name="Sandy Dueck" initials="SD [36]" lastIdx="1" clrIdx="4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1"/>
    <a:srgbClr val="C0EDFF"/>
    <a:srgbClr val="FFFFFF"/>
    <a:srgbClr val="C0504D"/>
    <a:srgbClr val="009900"/>
    <a:srgbClr val="FF0000"/>
    <a:srgbClr val="0070C0"/>
    <a:srgbClr val="FFFFCC"/>
    <a:srgbClr val="FFCCCC"/>
    <a:srgbClr val="EAEB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5" autoAdjust="0"/>
    <p:restoredTop sz="77612" autoAdjust="0"/>
  </p:normalViewPr>
  <p:slideViewPr>
    <p:cSldViewPr snapToGrid="0" snapToObjects="1">
      <p:cViewPr varScale="1">
        <p:scale>
          <a:sx n="138" d="100"/>
          <a:sy n="138" d="100"/>
        </p:scale>
        <p:origin x="984" y="192"/>
      </p:cViewPr>
      <p:guideLst>
        <p:guide orient="horz" pos="2160"/>
        <p:guide pos="2880"/>
      </p:guideLst>
    </p:cSldViewPr>
  </p:slideViewPr>
  <p:notesTextViewPr>
    <p:cViewPr>
      <p:scale>
        <a:sx n="3" d="2"/>
        <a:sy n="3" d="2"/>
      </p:scale>
      <p:origin x="0" y="0"/>
    </p:cViewPr>
  </p:notesTextViewPr>
  <p:sorterViewPr>
    <p:cViewPr>
      <p:scale>
        <a:sx n="50" d="100"/>
        <a:sy n="50" d="100"/>
      </p:scale>
      <p:origin x="0" y="-8192"/>
    </p:cViewPr>
  </p:sorterViewPr>
  <p:notesViewPr>
    <p:cSldViewPr snapToGrid="0" snapToObjects="1">
      <p:cViewPr varScale="1">
        <p:scale>
          <a:sx n="97" d="100"/>
          <a:sy n="97" d="100"/>
        </p:scale>
        <p:origin x="4288"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ylvain\Documents\Sylvain\Meetings\2018\HRP2018\GL_HRP_data\DatasetGrowth-011618.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361694312565469E-2"/>
          <c:y val="0.15389978213507624"/>
          <c:w val="0.72042860255556551"/>
          <c:h val="0.73529411764705888"/>
        </c:manualLayout>
      </c:layout>
      <c:scatterChart>
        <c:scatterStyle val="lineMarker"/>
        <c:varyColors val="0"/>
        <c:ser>
          <c:idx val="0"/>
          <c:order val="0"/>
          <c:tx>
            <c:v>No. Studies</c:v>
          </c:tx>
          <c:spPr>
            <a:ln w="19050" cap="rnd">
              <a:noFill/>
              <a:round/>
            </a:ln>
            <a:effectLst/>
          </c:spPr>
          <c:marker>
            <c:symbol val="circle"/>
            <c:size val="7"/>
            <c:spPr>
              <a:noFill/>
              <a:ln w="9525">
                <a:solidFill>
                  <a:schemeClr val="tx2"/>
                </a:solidFill>
              </a:ln>
              <a:effectLst/>
            </c:spPr>
          </c:marker>
          <c:trendline>
            <c:spPr>
              <a:ln w="19050" cap="rnd">
                <a:solidFill>
                  <a:schemeClr val="accent4">
                    <a:lumMod val="95000"/>
                    <a:lumOff val="5000"/>
                  </a:schemeClr>
                </a:solidFill>
                <a:prstDash val="sysDot"/>
              </a:ln>
              <a:effectLst/>
            </c:spPr>
            <c:trendlineType val="exp"/>
            <c:dispRSqr val="0"/>
            <c:dispEq val="0"/>
          </c:trendline>
          <c:xVal>
            <c:numRef>
              <c:f>Sheet1!$D$3:$D$19</c:f>
              <c:numCache>
                <c:formatCode>m/d/yyyy</c:formatCode>
                <c:ptCount val="17"/>
                <c:pt idx="0">
                  <c:v>42109</c:v>
                </c:pt>
                <c:pt idx="1">
                  <c:v>42276</c:v>
                </c:pt>
                <c:pt idx="2">
                  <c:v>42303</c:v>
                </c:pt>
                <c:pt idx="3">
                  <c:v>42313</c:v>
                </c:pt>
                <c:pt idx="4">
                  <c:v>42345</c:v>
                </c:pt>
                <c:pt idx="5">
                  <c:v>42397</c:v>
                </c:pt>
                <c:pt idx="6">
                  <c:v>42450</c:v>
                </c:pt>
                <c:pt idx="7">
                  <c:v>42530</c:v>
                </c:pt>
                <c:pt idx="8">
                  <c:v>42558</c:v>
                </c:pt>
                <c:pt idx="9">
                  <c:v>42635</c:v>
                </c:pt>
                <c:pt idx="10">
                  <c:v>42667</c:v>
                </c:pt>
                <c:pt idx="11">
                  <c:v>42720</c:v>
                </c:pt>
                <c:pt idx="12">
                  <c:v>42793</c:v>
                </c:pt>
                <c:pt idx="13">
                  <c:v>42852</c:v>
                </c:pt>
                <c:pt idx="14">
                  <c:v>42891</c:v>
                </c:pt>
                <c:pt idx="15">
                  <c:v>42915</c:v>
                </c:pt>
                <c:pt idx="16">
                  <c:v>43116</c:v>
                </c:pt>
              </c:numCache>
            </c:numRef>
          </c:xVal>
          <c:yVal>
            <c:numRef>
              <c:f>Sheet1!$E$3:$E$19</c:f>
              <c:numCache>
                <c:formatCode>General</c:formatCode>
                <c:ptCount val="17"/>
                <c:pt idx="0">
                  <c:v>25</c:v>
                </c:pt>
                <c:pt idx="1">
                  <c:v>31</c:v>
                </c:pt>
                <c:pt idx="2">
                  <c:v>39</c:v>
                </c:pt>
                <c:pt idx="3">
                  <c:v>44</c:v>
                </c:pt>
                <c:pt idx="4">
                  <c:v>46</c:v>
                </c:pt>
                <c:pt idx="5">
                  <c:v>47</c:v>
                </c:pt>
                <c:pt idx="6">
                  <c:v>56</c:v>
                </c:pt>
                <c:pt idx="7">
                  <c:v>62</c:v>
                </c:pt>
                <c:pt idx="8">
                  <c:v>68</c:v>
                </c:pt>
                <c:pt idx="9">
                  <c:v>81</c:v>
                </c:pt>
                <c:pt idx="10">
                  <c:v>82</c:v>
                </c:pt>
                <c:pt idx="11">
                  <c:v>88</c:v>
                </c:pt>
                <c:pt idx="12">
                  <c:v>94</c:v>
                </c:pt>
                <c:pt idx="13">
                  <c:v>109</c:v>
                </c:pt>
                <c:pt idx="14">
                  <c:v>111</c:v>
                </c:pt>
                <c:pt idx="15">
                  <c:v>128</c:v>
                </c:pt>
                <c:pt idx="16">
                  <c:v>160</c:v>
                </c:pt>
              </c:numCache>
            </c:numRef>
          </c:yVal>
          <c:smooth val="0"/>
          <c:extLst>
            <c:ext xmlns:c16="http://schemas.microsoft.com/office/drawing/2014/chart" uri="{C3380CC4-5D6E-409C-BE32-E72D297353CC}">
              <c16:uniqueId val="{00000001-7CA9-45C6-815B-9C8904940D32}"/>
            </c:ext>
          </c:extLst>
        </c:ser>
        <c:dLbls>
          <c:showLegendKey val="0"/>
          <c:showVal val="0"/>
          <c:showCatName val="0"/>
          <c:showSerName val="0"/>
          <c:showPercent val="0"/>
          <c:showBubbleSize val="0"/>
        </c:dLbls>
        <c:axId val="291337632"/>
        <c:axId val="291334104"/>
      </c:scatterChart>
      <c:scatterChart>
        <c:scatterStyle val="lineMarker"/>
        <c:varyColors val="0"/>
        <c:ser>
          <c:idx val="1"/>
          <c:order val="1"/>
          <c:tx>
            <c:strRef>
              <c:f>Sheet1!$F$23</c:f>
              <c:strCache>
                <c:ptCount val="1"/>
                <c:pt idx="0">
                  <c:v>TB/study</c:v>
                </c:pt>
              </c:strCache>
            </c:strRef>
          </c:tx>
          <c:spPr>
            <a:ln w="19050" cap="rnd">
              <a:noFill/>
              <a:round/>
            </a:ln>
            <a:effectLst/>
          </c:spPr>
          <c:marker>
            <c:symbol val="diamond"/>
            <c:size val="7"/>
            <c:spPr>
              <a:solidFill>
                <a:srgbClr val="C00000"/>
              </a:solidFill>
              <a:ln w="9525">
                <a:solidFill>
                  <a:schemeClr val="accent2"/>
                </a:solidFill>
              </a:ln>
              <a:effectLst/>
            </c:spPr>
          </c:marker>
          <c:dPt>
            <c:idx val="1"/>
            <c:marker>
              <c:spPr>
                <a:solidFill>
                  <a:srgbClr val="C00000"/>
                </a:solidFill>
                <a:ln w="9525">
                  <a:noFill/>
                </a:ln>
                <a:effectLst/>
              </c:spPr>
            </c:marker>
            <c:bubble3D val="0"/>
            <c:extLst>
              <c:ext xmlns:c16="http://schemas.microsoft.com/office/drawing/2014/chart" uri="{C3380CC4-5D6E-409C-BE32-E72D297353CC}">
                <c16:uniqueId val="{00000002-7CA9-45C6-815B-9C8904940D32}"/>
              </c:ext>
            </c:extLst>
          </c:dPt>
          <c:xVal>
            <c:numRef>
              <c:f>Sheet1!$D$24:$D$27</c:f>
              <c:numCache>
                <c:formatCode>m/d/yyyy</c:formatCode>
                <c:ptCount val="4"/>
                <c:pt idx="0">
                  <c:v>42109</c:v>
                </c:pt>
                <c:pt idx="1">
                  <c:v>42345</c:v>
                </c:pt>
                <c:pt idx="2">
                  <c:v>42978</c:v>
                </c:pt>
                <c:pt idx="3">
                  <c:v>43116</c:v>
                </c:pt>
              </c:numCache>
            </c:numRef>
          </c:xVal>
          <c:yVal>
            <c:numRef>
              <c:f>Sheet1!$F$24:$F$27</c:f>
              <c:numCache>
                <c:formatCode>General</c:formatCode>
                <c:ptCount val="4"/>
                <c:pt idx="0">
                  <c:v>8.0000000000000002E-3</c:v>
                </c:pt>
                <c:pt idx="1">
                  <c:v>3.2608695652173912E-2</c:v>
                </c:pt>
                <c:pt idx="2">
                  <c:v>5.3571428571428568E-2</c:v>
                </c:pt>
                <c:pt idx="3">
                  <c:v>5.4000000000000006E-2</c:v>
                </c:pt>
              </c:numCache>
            </c:numRef>
          </c:yVal>
          <c:smooth val="1"/>
          <c:extLst>
            <c:ext xmlns:c16="http://schemas.microsoft.com/office/drawing/2014/chart" uri="{C3380CC4-5D6E-409C-BE32-E72D297353CC}">
              <c16:uniqueId val="{00000003-7CA9-45C6-815B-9C8904940D32}"/>
            </c:ext>
          </c:extLst>
        </c:ser>
        <c:dLbls>
          <c:showLegendKey val="0"/>
          <c:showVal val="0"/>
          <c:showCatName val="0"/>
          <c:showSerName val="0"/>
          <c:showPercent val="0"/>
          <c:showBubbleSize val="0"/>
        </c:dLbls>
        <c:axId val="293105576"/>
        <c:axId val="291336064"/>
      </c:scatterChart>
      <c:valAx>
        <c:axId val="291337632"/>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91334104"/>
        <c:crosses val="autoZero"/>
        <c:crossBetween val="midCat"/>
        <c:majorUnit val="400"/>
      </c:valAx>
      <c:valAx>
        <c:axId val="291334104"/>
        <c:scaling>
          <c:orientation val="minMax"/>
          <c:max val="190"/>
          <c:min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91337632"/>
        <c:crosses val="autoZero"/>
        <c:crossBetween val="midCat"/>
      </c:valAx>
      <c:valAx>
        <c:axId val="291336064"/>
        <c:scaling>
          <c:orientation val="minMax"/>
          <c:min val="8.0000000000000019E-3"/>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rgbClr val="C00000"/>
                </a:solidFill>
                <a:latin typeface="+mn-lt"/>
                <a:ea typeface="+mn-ea"/>
                <a:cs typeface="+mn-cs"/>
              </a:defRPr>
            </a:pPr>
            <a:endParaRPr lang="en-US"/>
          </a:p>
        </c:txPr>
        <c:crossAx val="293105576"/>
        <c:crosses val="max"/>
        <c:crossBetween val="midCat"/>
      </c:valAx>
      <c:valAx>
        <c:axId val="293105576"/>
        <c:scaling>
          <c:orientation val="minMax"/>
        </c:scaling>
        <c:delete val="1"/>
        <c:axPos val="b"/>
        <c:numFmt formatCode="m/d/yyyy" sourceLinked="1"/>
        <c:majorTickMark val="out"/>
        <c:minorTickMark val="none"/>
        <c:tickLblPos val="nextTo"/>
        <c:crossAx val="291336064"/>
        <c:crosses val="autoZero"/>
        <c:crossBetween val="midCat"/>
      </c:valAx>
      <c:spPr>
        <a:noFill/>
        <a:ln>
          <a:noFill/>
        </a:ln>
        <a:effectLst/>
      </c:spPr>
    </c:plotArea>
    <c:legend>
      <c:legendPos val="r"/>
      <c:layout>
        <c:manualLayout>
          <c:xMode val="edge"/>
          <c:yMode val="edge"/>
          <c:x val="0.15470721151271632"/>
          <c:y val="7.2054284676833696E-2"/>
          <c:w val="0.41738413226077725"/>
          <c:h val="0.2128842895182764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chemeClr val="tx1"/>
          </a:solidFill>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0A388C-82AB-D849-80D0-196B3530B3BB}" type="doc">
      <dgm:prSet loTypeId="urn:microsoft.com/office/officeart/2005/8/layout/hChevron3" loCatId="" qsTypeId="urn:microsoft.com/office/officeart/2005/8/quickstyle/simple2" qsCatId="simple" csTypeId="urn:microsoft.com/office/officeart/2005/8/colors/accent1_2" csCatId="accent1" phldr="1"/>
      <dgm:spPr/>
    </dgm:pt>
    <dgm:pt modelId="{3D08D16E-72CC-A441-BF11-847313999CC7}">
      <dgm:prSet phldrT="[Text]" custT="1"/>
      <dgm:spPr>
        <a:solidFill>
          <a:srgbClr val="FAC090"/>
        </a:solidFill>
      </dgm:spPr>
      <dgm:t>
        <a:bodyPr/>
        <a:lstStyle/>
        <a:p>
          <a:pPr algn="l"/>
          <a:r>
            <a:rPr lang="en-US" sz="1600" b="1">
              <a:solidFill>
                <a:srgbClr val="000000"/>
              </a:solidFill>
            </a:rPr>
            <a:t>     Phase </a:t>
          </a:r>
          <a:r>
            <a:rPr lang="en-US" sz="1600" b="1" dirty="0">
              <a:solidFill>
                <a:srgbClr val="000000"/>
              </a:solidFill>
            </a:rPr>
            <a:t>1</a:t>
          </a:r>
          <a:br>
            <a:rPr lang="en-US" sz="1600" b="1" dirty="0">
              <a:solidFill>
                <a:srgbClr val="000000"/>
              </a:solidFill>
            </a:rPr>
          </a:br>
          <a:r>
            <a:rPr lang="en-US" sz="1600" b="0" dirty="0">
              <a:solidFill>
                <a:srgbClr val="000000"/>
              </a:solidFill>
            </a:rPr>
            <a:t>Searchable Data</a:t>
          </a:r>
          <a:br>
            <a:rPr lang="en-US" sz="1400" dirty="0">
              <a:solidFill>
                <a:srgbClr val="000000"/>
              </a:solidFill>
            </a:rPr>
          </a:br>
          <a:r>
            <a:rPr lang="en-US" sz="1400" dirty="0">
              <a:solidFill>
                <a:srgbClr val="000000"/>
              </a:solidFill>
            </a:rPr>
            <a:t> FY2014 –2015</a:t>
          </a:r>
        </a:p>
      </dgm:t>
    </dgm:pt>
    <dgm:pt modelId="{2CCCB6D7-2C69-2D44-B683-FFE18DEA1E5B}" type="parTrans" cxnId="{DF131442-383D-AD4A-AC06-64BB4D9C8EE9}">
      <dgm:prSet/>
      <dgm:spPr/>
      <dgm:t>
        <a:bodyPr/>
        <a:lstStyle/>
        <a:p>
          <a:endParaRPr lang="en-US"/>
        </a:p>
      </dgm:t>
    </dgm:pt>
    <dgm:pt modelId="{5D8DBE74-20C4-2746-A549-73D45A8F4D52}" type="sibTrans" cxnId="{DF131442-383D-AD4A-AC06-64BB4D9C8EE9}">
      <dgm:prSet/>
      <dgm:spPr/>
      <dgm:t>
        <a:bodyPr/>
        <a:lstStyle/>
        <a:p>
          <a:endParaRPr lang="en-US"/>
        </a:p>
      </dgm:t>
    </dgm:pt>
    <dgm:pt modelId="{BBE4B7DC-F67D-EA43-A6E8-7C6285840995}">
      <dgm:prSet phldrT="[Text]" custT="1"/>
      <dgm:spPr>
        <a:solidFill>
          <a:srgbClr val="FAC090"/>
        </a:solidFill>
      </dgm:spPr>
      <dgm:t>
        <a:bodyPr/>
        <a:lstStyle/>
        <a:p>
          <a:pPr algn="l">
            <a:lnSpc>
              <a:spcPct val="60000"/>
            </a:lnSpc>
          </a:pPr>
          <a:r>
            <a:rPr lang="en-US" sz="1600" b="1" dirty="0">
              <a:solidFill>
                <a:srgbClr val="000000"/>
              </a:solidFill>
            </a:rPr>
            <a:t>     Phase 2</a:t>
          </a:r>
        </a:p>
        <a:p>
          <a:pPr algn="l">
            <a:lnSpc>
              <a:spcPct val="60000"/>
            </a:lnSpc>
          </a:pPr>
          <a:r>
            <a:rPr lang="en-US" sz="1600" b="0" dirty="0">
              <a:solidFill>
                <a:srgbClr val="000000"/>
              </a:solidFill>
            </a:rPr>
            <a:t> Data Exchange</a:t>
          </a:r>
        </a:p>
        <a:p>
          <a:pPr algn="l">
            <a:lnSpc>
              <a:spcPct val="60000"/>
            </a:lnSpc>
          </a:pPr>
          <a:r>
            <a:rPr lang="en-US" sz="1400" b="0" dirty="0">
              <a:solidFill>
                <a:srgbClr val="000000"/>
              </a:solidFill>
            </a:rPr>
            <a:t>     FY2016-2017</a:t>
          </a:r>
        </a:p>
      </dgm:t>
    </dgm:pt>
    <dgm:pt modelId="{72FBF73F-AC29-B040-8A6B-CC42D6C42EEF}" type="parTrans" cxnId="{34940D61-273A-9148-B697-513CC4E3CFAF}">
      <dgm:prSet/>
      <dgm:spPr/>
      <dgm:t>
        <a:bodyPr/>
        <a:lstStyle/>
        <a:p>
          <a:endParaRPr lang="en-US"/>
        </a:p>
      </dgm:t>
    </dgm:pt>
    <dgm:pt modelId="{F667C5B5-1692-DC47-9B7D-5594172DE5EC}" type="sibTrans" cxnId="{34940D61-273A-9148-B697-513CC4E3CFAF}">
      <dgm:prSet/>
      <dgm:spPr/>
      <dgm:t>
        <a:bodyPr/>
        <a:lstStyle/>
        <a:p>
          <a:endParaRPr lang="en-US"/>
        </a:p>
      </dgm:t>
    </dgm:pt>
    <dgm:pt modelId="{81874D11-509B-4E4D-9ED4-6E46358FCA3A}">
      <dgm:prSet phldrT="[Text]" custT="1"/>
      <dgm:spPr>
        <a:solidFill>
          <a:srgbClr val="FAC090"/>
        </a:solidFill>
      </dgm:spPr>
      <dgm:t>
        <a:bodyPr/>
        <a:lstStyle/>
        <a:p>
          <a:pPr algn="l">
            <a:lnSpc>
              <a:spcPct val="60000"/>
            </a:lnSpc>
          </a:pPr>
          <a:r>
            <a:rPr lang="en-US" sz="1600" b="1" dirty="0">
              <a:solidFill>
                <a:srgbClr val="000000"/>
              </a:solidFill>
            </a:rPr>
            <a:t>                Phase 3</a:t>
          </a:r>
        </a:p>
        <a:p>
          <a:pPr algn="l">
            <a:lnSpc>
              <a:spcPct val="60000"/>
            </a:lnSpc>
          </a:pPr>
          <a:r>
            <a:rPr lang="en-US" sz="1600" b="0" dirty="0">
              <a:solidFill>
                <a:srgbClr val="000000"/>
              </a:solidFill>
            </a:rPr>
            <a:t>            Tool Integration</a:t>
          </a:r>
          <a:endParaRPr lang="en-US" sz="1600" b="1" dirty="0">
            <a:solidFill>
              <a:srgbClr val="000000"/>
            </a:solidFill>
          </a:endParaRPr>
        </a:p>
        <a:p>
          <a:pPr algn="l">
            <a:lnSpc>
              <a:spcPct val="60000"/>
            </a:lnSpc>
          </a:pPr>
          <a:r>
            <a:rPr lang="en-US" sz="1400" dirty="0">
              <a:solidFill>
                <a:srgbClr val="000000"/>
              </a:solidFill>
            </a:rPr>
            <a:t>                FY2018– 2019</a:t>
          </a:r>
        </a:p>
      </dgm:t>
    </dgm:pt>
    <dgm:pt modelId="{A05A4F88-5C4E-5941-B643-711FF29C2A16}" type="sibTrans" cxnId="{78AA8956-B883-5E4E-9A83-BF74BEC1F30D}">
      <dgm:prSet/>
      <dgm:spPr/>
      <dgm:t>
        <a:bodyPr/>
        <a:lstStyle/>
        <a:p>
          <a:endParaRPr lang="en-US"/>
        </a:p>
      </dgm:t>
    </dgm:pt>
    <dgm:pt modelId="{9C6EF3A4-5073-784B-B344-4E40863BFBDC}" type="parTrans" cxnId="{78AA8956-B883-5E4E-9A83-BF74BEC1F30D}">
      <dgm:prSet/>
      <dgm:spPr/>
      <dgm:t>
        <a:bodyPr/>
        <a:lstStyle/>
        <a:p>
          <a:endParaRPr lang="en-US"/>
        </a:p>
      </dgm:t>
    </dgm:pt>
    <dgm:pt modelId="{2141C3FB-0FCE-5540-806B-A8F76CC2C4B0}">
      <dgm:prSet phldrT="[Text]" custT="1"/>
      <dgm:spPr>
        <a:solidFill>
          <a:srgbClr val="FAC090"/>
        </a:solidFill>
      </dgm:spPr>
      <dgm:t>
        <a:bodyPr anchor="ctr"/>
        <a:lstStyle/>
        <a:p>
          <a:pPr>
            <a:lnSpc>
              <a:spcPct val="60000"/>
            </a:lnSpc>
          </a:pPr>
          <a:r>
            <a:rPr lang="en-US" sz="1600" b="1" dirty="0">
              <a:solidFill>
                <a:srgbClr val="000000"/>
              </a:solidFill>
            </a:rPr>
            <a:t>    Phase 4</a:t>
          </a:r>
        </a:p>
        <a:p>
          <a:pPr>
            <a:lnSpc>
              <a:spcPct val="60000"/>
            </a:lnSpc>
          </a:pPr>
          <a:r>
            <a:rPr lang="en-US" sz="1600" b="0" dirty="0">
              <a:solidFill>
                <a:srgbClr val="000000"/>
              </a:solidFill>
            </a:rPr>
            <a:t>Maintenance</a:t>
          </a:r>
        </a:p>
        <a:p>
          <a:pPr>
            <a:lnSpc>
              <a:spcPct val="60000"/>
            </a:lnSpc>
          </a:pPr>
          <a:r>
            <a:rPr lang="en-US" sz="1400" dirty="0">
              <a:solidFill>
                <a:srgbClr val="000000"/>
              </a:solidFill>
            </a:rPr>
            <a:t>FY2020 – 2021</a:t>
          </a:r>
          <a:endParaRPr lang="en-US" sz="1400" b="1" dirty="0">
            <a:solidFill>
              <a:srgbClr val="000000"/>
            </a:solidFill>
          </a:endParaRPr>
        </a:p>
      </dgm:t>
    </dgm:pt>
    <dgm:pt modelId="{6F5DB622-AE13-3D4C-BBF6-579F37077D67}" type="parTrans" cxnId="{417F02F0-A597-184E-837B-E4F7133E923F}">
      <dgm:prSet/>
      <dgm:spPr/>
      <dgm:t>
        <a:bodyPr/>
        <a:lstStyle/>
        <a:p>
          <a:endParaRPr lang="en-US"/>
        </a:p>
      </dgm:t>
    </dgm:pt>
    <dgm:pt modelId="{6687D73B-31CA-FA4F-8FA4-CAC68217FE84}" type="sibTrans" cxnId="{417F02F0-A597-184E-837B-E4F7133E923F}">
      <dgm:prSet/>
      <dgm:spPr/>
      <dgm:t>
        <a:bodyPr/>
        <a:lstStyle/>
        <a:p>
          <a:endParaRPr lang="en-US"/>
        </a:p>
      </dgm:t>
    </dgm:pt>
    <dgm:pt modelId="{39B532FE-ED58-EF4D-8D22-587547714790}" type="pres">
      <dgm:prSet presAssocID="{780A388C-82AB-D849-80D0-196B3530B3BB}" presName="Name0" presStyleCnt="0">
        <dgm:presLayoutVars>
          <dgm:dir/>
          <dgm:resizeHandles val="exact"/>
        </dgm:presLayoutVars>
      </dgm:prSet>
      <dgm:spPr/>
    </dgm:pt>
    <dgm:pt modelId="{B3EF1A18-EFDD-5A41-B6CB-56BF43AF5E2D}" type="pres">
      <dgm:prSet presAssocID="{3D08D16E-72CC-A441-BF11-847313999CC7}" presName="parTxOnly" presStyleLbl="node1" presStyleIdx="0" presStyleCnt="4" custScaleX="44001" custLinFactNeighborX="5011" custLinFactNeighborY="-940">
        <dgm:presLayoutVars>
          <dgm:bulletEnabled val="1"/>
        </dgm:presLayoutVars>
      </dgm:prSet>
      <dgm:spPr/>
    </dgm:pt>
    <dgm:pt modelId="{27086160-573D-8E4C-92B3-50B351034F49}" type="pres">
      <dgm:prSet presAssocID="{5D8DBE74-20C4-2746-A549-73D45A8F4D52}" presName="parSpace" presStyleCnt="0"/>
      <dgm:spPr/>
    </dgm:pt>
    <dgm:pt modelId="{489432F9-D88A-104E-B4E1-D631ACB7E33B}" type="pres">
      <dgm:prSet presAssocID="{BBE4B7DC-F67D-EA43-A6E8-7C6285840995}" presName="parTxOnly" presStyleLbl="node1" presStyleIdx="1" presStyleCnt="4" custScaleX="46805" custLinFactNeighborX="670" custLinFactNeighborY="-79999">
        <dgm:presLayoutVars>
          <dgm:bulletEnabled val="1"/>
        </dgm:presLayoutVars>
      </dgm:prSet>
      <dgm:spPr/>
    </dgm:pt>
    <dgm:pt modelId="{4EFC943A-0252-7240-951E-5E65AF18F8D6}" type="pres">
      <dgm:prSet presAssocID="{F667C5B5-1692-DC47-9B7D-5594172DE5EC}" presName="parSpace" presStyleCnt="0"/>
      <dgm:spPr/>
    </dgm:pt>
    <dgm:pt modelId="{E1B21308-84D6-654C-94BB-E7F17DE0748C}" type="pres">
      <dgm:prSet presAssocID="{81874D11-509B-4E4D-9ED4-6E46358FCA3A}" presName="parTxOnly" presStyleLbl="node1" presStyleIdx="2" presStyleCnt="4" custScaleX="92303" custLinFactNeighborX="35907">
        <dgm:presLayoutVars>
          <dgm:bulletEnabled val="1"/>
        </dgm:presLayoutVars>
      </dgm:prSet>
      <dgm:spPr/>
    </dgm:pt>
    <dgm:pt modelId="{969867C8-118D-3D4F-B1D4-3C044E9CFD1C}" type="pres">
      <dgm:prSet presAssocID="{A05A4F88-5C4E-5941-B643-711FF29C2A16}" presName="parSpace" presStyleCnt="0"/>
      <dgm:spPr/>
    </dgm:pt>
    <dgm:pt modelId="{C01C9B31-3493-7A43-A3C4-3B5E13CA68AA}" type="pres">
      <dgm:prSet presAssocID="{2141C3FB-0FCE-5540-806B-A8F76CC2C4B0}" presName="parTxOnly" presStyleLbl="node1" presStyleIdx="3" presStyleCnt="4" custScaleX="42688" custLinFactNeighborX="39358" custLinFactNeighborY="638">
        <dgm:presLayoutVars>
          <dgm:bulletEnabled val="1"/>
        </dgm:presLayoutVars>
      </dgm:prSet>
      <dgm:spPr/>
    </dgm:pt>
  </dgm:ptLst>
  <dgm:cxnLst>
    <dgm:cxn modelId="{DF131442-383D-AD4A-AC06-64BB4D9C8EE9}" srcId="{780A388C-82AB-D849-80D0-196B3530B3BB}" destId="{3D08D16E-72CC-A441-BF11-847313999CC7}" srcOrd="0" destOrd="0" parTransId="{2CCCB6D7-2C69-2D44-B683-FFE18DEA1E5B}" sibTransId="{5D8DBE74-20C4-2746-A549-73D45A8F4D52}"/>
    <dgm:cxn modelId="{78AA8956-B883-5E4E-9A83-BF74BEC1F30D}" srcId="{780A388C-82AB-D849-80D0-196B3530B3BB}" destId="{81874D11-509B-4E4D-9ED4-6E46358FCA3A}" srcOrd="2" destOrd="0" parTransId="{9C6EF3A4-5073-784B-B344-4E40863BFBDC}" sibTransId="{A05A4F88-5C4E-5941-B643-711FF29C2A16}"/>
    <dgm:cxn modelId="{34940D61-273A-9148-B697-513CC4E3CFAF}" srcId="{780A388C-82AB-D849-80D0-196B3530B3BB}" destId="{BBE4B7DC-F67D-EA43-A6E8-7C6285840995}" srcOrd="1" destOrd="0" parTransId="{72FBF73F-AC29-B040-8A6B-CC42D6C42EEF}" sibTransId="{F667C5B5-1692-DC47-9B7D-5594172DE5EC}"/>
    <dgm:cxn modelId="{7F12AA66-3D3B-4FCE-9F6A-355BB911F788}" type="presOf" srcId="{3D08D16E-72CC-A441-BF11-847313999CC7}" destId="{B3EF1A18-EFDD-5A41-B6CB-56BF43AF5E2D}" srcOrd="0" destOrd="0" presId="urn:microsoft.com/office/officeart/2005/8/layout/hChevron3"/>
    <dgm:cxn modelId="{E8F5F5B9-E9BF-466B-B423-25996DD3D669}" type="presOf" srcId="{780A388C-82AB-D849-80D0-196B3530B3BB}" destId="{39B532FE-ED58-EF4D-8D22-587547714790}" srcOrd="0" destOrd="0" presId="urn:microsoft.com/office/officeart/2005/8/layout/hChevron3"/>
    <dgm:cxn modelId="{FDE499BD-CBAC-48FF-8E5A-D2B7B52F3C55}" type="presOf" srcId="{81874D11-509B-4E4D-9ED4-6E46358FCA3A}" destId="{E1B21308-84D6-654C-94BB-E7F17DE0748C}" srcOrd="0" destOrd="0" presId="urn:microsoft.com/office/officeart/2005/8/layout/hChevron3"/>
    <dgm:cxn modelId="{65887CCA-72CB-4A19-8F48-2F9002D64F0C}" type="presOf" srcId="{2141C3FB-0FCE-5540-806B-A8F76CC2C4B0}" destId="{C01C9B31-3493-7A43-A3C4-3B5E13CA68AA}" srcOrd="0" destOrd="0" presId="urn:microsoft.com/office/officeart/2005/8/layout/hChevron3"/>
    <dgm:cxn modelId="{1001E5CB-4843-438B-B049-989454254406}" type="presOf" srcId="{BBE4B7DC-F67D-EA43-A6E8-7C6285840995}" destId="{489432F9-D88A-104E-B4E1-D631ACB7E33B}" srcOrd="0" destOrd="0" presId="urn:microsoft.com/office/officeart/2005/8/layout/hChevron3"/>
    <dgm:cxn modelId="{417F02F0-A597-184E-837B-E4F7133E923F}" srcId="{780A388C-82AB-D849-80D0-196B3530B3BB}" destId="{2141C3FB-0FCE-5540-806B-A8F76CC2C4B0}" srcOrd="3" destOrd="0" parTransId="{6F5DB622-AE13-3D4C-BBF6-579F37077D67}" sibTransId="{6687D73B-31CA-FA4F-8FA4-CAC68217FE84}"/>
    <dgm:cxn modelId="{8A561373-7770-420C-A702-0C892EC1C4EC}" type="presParOf" srcId="{39B532FE-ED58-EF4D-8D22-587547714790}" destId="{B3EF1A18-EFDD-5A41-B6CB-56BF43AF5E2D}" srcOrd="0" destOrd="0" presId="urn:microsoft.com/office/officeart/2005/8/layout/hChevron3"/>
    <dgm:cxn modelId="{3169B095-C4AA-45BD-9E4B-8262C4EEE32F}" type="presParOf" srcId="{39B532FE-ED58-EF4D-8D22-587547714790}" destId="{27086160-573D-8E4C-92B3-50B351034F49}" srcOrd="1" destOrd="0" presId="urn:microsoft.com/office/officeart/2005/8/layout/hChevron3"/>
    <dgm:cxn modelId="{31C5C83A-DB97-4884-813F-2045DDFC06CE}" type="presParOf" srcId="{39B532FE-ED58-EF4D-8D22-587547714790}" destId="{489432F9-D88A-104E-B4E1-D631ACB7E33B}" srcOrd="2" destOrd="0" presId="urn:microsoft.com/office/officeart/2005/8/layout/hChevron3"/>
    <dgm:cxn modelId="{A81CA6CA-1A3F-41D1-8BA1-1F58D249FD64}" type="presParOf" srcId="{39B532FE-ED58-EF4D-8D22-587547714790}" destId="{4EFC943A-0252-7240-951E-5E65AF18F8D6}" srcOrd="3" destOrd="0" presId="urn:microsoft.com/office/officeart/2005/8/layout/hChevron3"/>
    <dgm:cxn modelId="{9504DD6B-91B5-4203-9362-80FF06DE97F9}" type="presParOf" srcId="{39B532FE-ED58-EF4D-8D22-587547714790}" destId="{E1B21308-84D6-654C-94BB-E7F17DE0748C}" srcOrd="4" destOrd="0" presId="urn:microsoft.com/office/officeart/2005/8/layout/hChevron3"/>
    <dgm:cxn modelId="{74936417-1119-403B-A201-1E5C4CB2389E}" type="presParOf" srcId="{39B532FE-ED58-EF4D-8D22-587547714790}" destId="{969867C8-118D-3D4F-B1D4-3C044E9CFD1C}" srcOrd="5" destOrd="0" presId="urn:microsoft.com/office/officeart/2005/8/layout/hChevron3"/>
    <dgm:cxn modelId="{6393153D-A5B3-4D85-A6C1-860ECA8D3F6D}" type="presParOf" srcId="{39B532FE-ED58-EF4D-8D22-587547714790}" destId="{C01C9B31-3493-7A43-A3C4-3B5E13CA68AA}"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F1A18-EFDD-5A41-B6CB-56BF43AF5E2D}">
      <dsp:nvSpPr>
        <dsp:cNvPr id="0" name=""/>
        <dsp:cNvSpPr/>
      </dsp:nvSpPr>
      <dsp:spPr>
        <a:xfrm>
          <a:off x="43991" y="0"/>
          <a:ext cx="1782590" cy="698376"/>
        </a:xfrm>
        <a:prstGeom prst="homePlate">
          <a:avLst/>
        </a:prstGeom>
        <a:solidFill>
          <a:srgbClr val="FAC09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l" defTabSz="711200">
            <a:lnSpc>
              <a:spcPct val="90000"/>
            </a:lnSpc>
            <a:spcBef>
              <a:spcPct val="0"/>
            </a:spcBef>
            <a:spcAft>
              <a:spcPct val="35000"/>
            </a:spcAft>
            <a:buNone/>
          </a:pPr>
          <a:r>
            <a:rPr lang="en-US" sz="1600" b="1" kern="1200">
              <a:solidFill>
                <a:srgbClr val="000000"/>
              </a:solidFill>
            </a:rPr>
            <a:t>     Phase </a:t>
          </a:r>
          <a:r>
            <a:rPr lang="en-US" sz="1600" b="1" kern="1200" dirty="0">
              <a:solidFill>
                <a:srgbClr val="000000"/>
              </a:solidFill>
            </a:rPr>
            <a:t>1</a:t>
          </a:r>
          <a:br>
            <a:rPr lang="en-US" sz="1600" b="1" kern="1200" dirty="0">
              <a:solidFill>
                <a:srgbClr val="000000"/>
              </a:solidFill>
            </a:rPr>
          </a:br>
          <a:r>
            <a:rPr lang="en-US" sz="1600" b="0" kern="1200" dirty="0">
              <a:solidFill>
                <a:srgbClr val="000000"/>
              </a:solidFill>
            </a:rPr>
            <a:t>Searchable Data</a:t>
          </a:r>
          <a:br>
            <a:rPr lang="en-US" sz="1400" kern="1200" dirty="0">
              <a:solidFill>
                <a:srgbClr val="000000"/>
              </a:solidFill>
            </a:rPr>
          </a:br>
          <a:r>
            <a:rPr lang="en-US" sz="1400" kern="1200" dirty="0">
              <a:solidFill>
                <a:srgbClr val="000000"/>
              </a:solidFill>
            </a:rPr>
            <a:t> FY2014 –2015</a:t>
          </a:r>
        </a:p>
      </dsp:txBody>
      <dsp:txXfrm>
        <a:off x="43991" y="0"/>
        <a:ext cx="1607996" cy="698376"/>
      </dsp:txXfrm>
    </dsp:sp>
    <dsp:sp modelId="{489432F9-D88A-104E-B4E1-D631ACB7E33B}">
      <dsp:nvSpPr>
        <dsp:cNvPr id="0" name=""/>
        <dsp:cNvSpPr/>
      </dsp:nvSpPr>
      <dsp:spPr>
        <a:xfrm>
          <a:off x="981158" y="0"/>
          <a:ext cx="1896187" cy="698376"/>
        </a:xfrm>
        <a:prstGeom prst="chevron">
          <a:avLst/>
        </a:prstGeom>
        <a:solidFill>
          <a:srgbClr val="FAC09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l" defTabSz="711200">
            <a:lnSpc>
              <a:spcPct val="60000"/>
            </a:lnSpc>
            <a:spcBef>
              <a:spcPct val="0"/>
            </a:spcBef>
            <a:spcAft>
              <a:spcPct val="35000"/>
            </a:spcAft>
            <a:buNone/>
          </a:pPr>
          <a:r>
            <a:rPr lang="en-US" sz="1600" b="1" kern="1200" dirty="0">
              <a:solidFill>
                <a:srgbClr val="000000"/>
              </a:solidFill>
            </a:rPr>
            <a:t>     Phase 2</a:t>
          </a:r>
        </a:p>
        <a:p>
          <a:pPr marL="0" lvl="0" indent="0" algn="l" defTabSz="711200">
            <a:lnSpc>
              <a:spcPct val="60000"/>
            </a:lnSpc>
            <a:spcBef>
              <a:spcPct val="0"/>
            </a:spcBef>
            <a:spcAft>
              <a:spcPct val="35000"/>
            </a:spcAft>
            <a:buNone/>
          </a:pPr>
          <a:r>
            <a:rPr lang="en-US" sz="1600" b="0" kern="1200" dirty="0">
              <a:solidFill>
                <a:srgbClr val="000000"/>
              </a:solidFill>
            </a:rPr>
            <a:t> Data Exchange</a:t>
          </a:r>
        </a:p>
        <a:p>
          <a:pPr marL="0" lvl="0" indent="0" algn="l" defTabSz="711200">
            <a:lnSpc>
              <a:spcPct val="60000"/>
            </a:lnSpc>
            <a:spcBef>
              <a:spcPct val="0"/>
            </a:spcBef>
            <a:spcAft>
              <a:spcPct val="35000"/>
            </a:spcAft>
            <a:buNone/>
          </a:pPr>
          <a:r>
            <a:rPr lang="en-US" sz="1400" b="0" kern="1200" dirty="0">
              <a:solidFill>
                <a:srgbClr val="000000"/>
              </a:solidFill>
            </a:rPr>
            <a:t>     FY2016-2017</a:t>
          </a:r>
        </a:p>
      </dsp:txBody>
      <dsp:txXfrm>
        <a:off x="1330346" y="0"/>
        <a:ext cx="1197811" cy="698376"/>
      </dsp:txXfrm>
    </dsp:sp>
    <dsp:sp modelId="{E1B21308-84D6-654C-94BB-E7F17DE0748C}">
      <dsp:nvSpPr>
        <dsp:cNvPr id="0" name=""/>
        <dsp:cNvSpPr/>
      </dsp:nvSpPr>
      <dsp:spPr>
        <a:xfrm>
          <a:off x="2352603" y="0"/>
          <a:ext cx="3739424" cy="698376"/>
        </a:xfrm>
        <a:prstGeom prst="chevron">
          <a:avLst/>
        </a:prstGeom>
        <a:solidFill>
          <a:srgbClr val="FAC09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l" defTabSz="711200">
            <a:lnSpc>
              <a:spcPct val="60000"/>
            </a:lnSpc>
            <a:spcBef>
              <a:spcPct val="0"/>
            </a:spcBef>
            <a:spcAft>
              <a:spcPct val="35000"/>
            </a:spcAft>
            <a:buNone/>
          </a:pPr>
          <a:r>
            <a:rPr lang="en-US" sz="1600" b="1" kern="1200" dirty="0">
              <a:solidFill>
                <a:srgbClr val="000000"/>
              </a:solidFill>
            </a:rPr>
            <a:t>                Phase 3</a:t>
          </a:r>
        </a:p>
        <a:p>
          <a:pPr marL="0" lvl="0" indent="0" algn="l" defTabSz="711200">
            <a:lnSpc>
              <a:spcPct val="60000"/>
            </a:lnSpc>
            <a:spcBef>
              <a:spcPct val="0"/>
            </a:spcBef>
            <a:spcAft>
              <a:spcPct val="35000"/>
            </a:spcAft>
            <a:buNone/>
          </a:pPr>
          <a:r>
            <a:rPr lang="en-US" sz="1600" b="0" kern="1200" dirty="0">
              <a:solidFill>
                <a:srgbClr val="000000"/>
              </a:solidFill>
            </a:rPr>
            <a:t>            Tool Integration</a:t>
          </a:r>
          <a:endParaRPr lang="en-US" sz="1600" b="1" kern="1200" dirty="0">
            <a:solidFill>
              <a:srgbClr val="000000"/>
            </a:solidFill>
          </a:endParaRPr>
        </a:p>
        <a:p>
          <a:pPr marL="0" lvl="0" indent="0" algn="l" defTabSz="711200">
            <a:lnSpc>
              <a:spcPct val="60000"/>
            </a:lnSpc>
            <a:spcBef>
              <a:spcPct val="0"/>
            </a:spcBef>
            <a:spcAft>
              <a:spcPct val="35000"/>
            </a:spcAft>
            <a:buNone/>
          </a:pPr>
          <a:r>
            <a:rPr lang="en-US" sz="1400" kern="1200" dirty="0">
              <a:solidFill>
                <a:srgbClr val="000000"/>
              </a:solidFill>
            </a:rPr>
            <a:t>                FY2018– 2019</a:t>
          </a:r>
        </a:p>
      </dsp:txBody>
      <dsp:txXfrm>
        <a:off x="2701791" y="0"/>
        <a:ext cx="3041048" cy="698376"/>
      </dsp:txXfrm>
    </dsp:sp>
    <dsp:sp modelId="{C01C9B31-3493-7A43-A3C4-3B5E13CA68AA}">
      <dsp:nvSpPr>
        <dsp:cNvPr id="0" name=""/>
        <dsp:cNvSpPr/>
      </dsp:nvSpPr>
      <dsp:spPr>
        <a:xfrm>
          <a:off x="4994231" y="0"/>
          <a:ext cx="1729397" cy="698376"/>
        </a:xfrm>
        <a:prstGeom prst="chevron">
          <a:avLst/>
        </a:prstGeom>
        <a:solidFill>
          <a:srgbClr val="FAC09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60000"/>
            </a:lnSpc>
            <a:spcBef>
              <a:spcPct val="0"/>
            </a:spcBef>
            <a:spcAft>
              <a:spcPct val="35000"/>
            </a:spcAft>
            <a:buNone/>
          </a:pPr>
          <a:r>
            <a:rPr lang="en-US" sz="1600" b="1" kern="1200" dirty="0">
              <a:solidFill>
                <a:srgbClr val="000000"/>
              </a:solidFill>
            </a:rPr>
            <a:t>    Phase 4</a:t>
          </a:r>
        </a:p>
        <a:p>
          <a:pPr marL="0" lvl="0" indent="0" algn="ctr" defTabSz="711200">
            <a:lnSpc>
              <a:spcPct val="60000"/>
            </a:lnSpc>
            <a:spcBef>
              <a:spcPct val="0"/>
            </a:spcBef>
            <a:spcAft>
              <a:spcPct val="35000"/>
            </a:spcAft>
            <a:buNone/>
          </a:pPr>
          <a:r>
            <a:rPr lang="en-US" sz="1600" b="0" kern="1200" dirty="0">
              <a:solidFill>
                <a:srgbClr val="000000"/>
              </a:solidFill>
            </a:rPr>
            <a:t>Maintenance</a:t>
          </a:r>
        </a:p>
        <a:p>
          <a:pPr marL="0" lvl="0" indent="0" algn="ctr" defTabSz="711200">
            <a:lnSpc>
              <a:spcPct val="60000"/>
            </a:lnSpc>
            <a:spcBef>
              <a:spcPct val="0"/>
            </a:spcBef>
            <a:spcAft>
              <a:spcPct val="35000"/>
            </a:spcAft>
            <a:buNone/>
          </a:pPr>
          <a:r>
            <a:rPr lang="en-US" sz="1400" kern="1200" dirty="0">
              <a:solidFill>
                <a:srgbClr val="000000"/>
              </a:solidFill>
            </a:rPr>
            <a:t>FY2020 – 2021</a:t>
          </a:r>
          <a:endParaRPr lang="en-US" sz="1400" b="1" kern="1200" dirty="0">
            <a:solidFill>
              <a:srgbClr val="000000"/>
            </a:solidFill>
          </a:endParaRPr>
        </a:p>
      </dsp:txBody>
      <dsp:txXfrm>
        <a:off x="5343419" y="0"/>
        <a:ext cx="1031021" cy="69837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0.18494</cdr:x>
      <cdr:y>0.20366</cdr:y>
    </cdr:from>
    <cdr:to>
      <cdr:x>0.80528</cdr:x>
      <cdr:y>0.89329</cdr:y>
    </cdr:to>
    <cdr:sp macro="" textlink="">
      <cdr:nvSpPr>
        <cdr:cNvPr id="2" name="Freeform 1"/>
        <cdr:cNvSpPr/>
      </cdr:nvSpPr>
      <cdr:spPr bwMode="auto">
        <a:xfrm xmlns:a="http://schemas.openxmlformats.org/drawingml/2006/main">
          <a:off x="681509" y="593596"/>
          <a:ext cx="2286001" cy="2010032"/>
        </a:xfrm>
        <a:custGeom xmlns:a="http://schemas.openxmlformats.org/drawingml/2006/main">
          <a:avLst/>
          <a:gdLst>
            <a:gd name="connsiteX0" fmla="*/ 0 w 2100649"/>
            <a:gd name="connsiteY0" fmla="*/ 2010032 h 2010032"/>
            <a:gd name="connsiteX1" fmla="*/ 560173 w 2100649"/>
            <a:gd name="connsiteY1" fmla="*/ 724930 h 2010032"/>
            <a:gd name="connsiteX2" fmla="*/ 1161535 w 2100649"/>
            <a:gd name="connsiteY2" fmla="*/ 140043 h 2010032"/>
            <a:gd name="connsiteX3" fmla="*/ 2100649 w 2100649"/>
            <a:gd name="connsiteY3" fmla="*/ 0 h 2010032"/>
          </a:gdLst>
          <a:ahLst/>
          <a:cxnLst>
            <a:cxn ang="0">
              <a:pos x="connsiteX0" y="connsiteY0"/>
            </a:cxn>
            <a:cxn ang="0">
              <a:pos x="connsiteX1" y="connsiteY1"/>
            </a:cxn>
            <a:cxn ang="0">
              <a:pos x="connsiteX2" y="connsiteY2"/>
            </a:cxn>
            <a:cxn ang="0">
              <a:pos x="connsiteX3" y="connsiteY3"/>
            </a:cxn>
          </a:cxnLst>
          <a:rect l="l" t="t" r="r" b="b"/>
          <a:pathLst>
            <a:path w="2100649" h="2010032">
              <a:moveTo>
                <a:pt x="0" y="2010032"/>
              </a:moveTo>
              <a:cubicBezTo>
                <a:pt x="183292" y="1523313"/>
                <a:pt x="366584" y="1036595"/>
                <a:pt x="560173" y="724930"/>
              </a:cubicBezTo>
              <a:cubicBezTo>
                <a:pt x="753762" y="413265"/>
                <a:pt x="904789" y="260865"/>
                <a:pt x="1161535" y="140043"/>
              </a:cubicBezTo>
              <a:cubicBezTo>
                <a:pt x="1418281" y="19221"/>
                <a:pt x="1759465" y="9610"/>
                <a:pt x="2100649" y="0"/>
              </a:cubicBezTo>
            </a:path>
          </a:pathLst>
        </a:custGeom>
        <a:noFill xmlns:a="http://schemas.openxmlformats.org/drawingml/2006/main"/>
        <a:ln xmlns:a="http://schemas.openxmlformats.org/drawingml/2006/main" w="9525" cap="flat" cmpd="sng" algn="ctr">
          <a:solidFill>
            <a:srgbClr val="C00000"/>
          </a:solidFill>
          <a:prstDash val="solid"/>
          <a:round/>
          <a:headEnd type="none" w="med" len="med"/>
          <a:tailEnd type="none" w="med" len="med"/>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8C0CF1A5-8D7F-4B4F-A3CF-074C37FC685D}" type="datetimeFigureOut">
              <a:rPr lang="en-US" smtClean="0"/>
              <a:t>5/31/18</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652423DC-84FF-E445-A30D-7569638AA5D6}" type="slidenum">
              <a:rPr lang="en-US" smtClean="0"/>
              <a:t>‹#›</a:t>
            </a:fld>
            <a:endParaRPr lang="en-US"/>
          </a:p>
        </p:txBody>
      </p:sp>
    </p:spTree>
    <p:extLst>
      <p:ext uri="{BB962C8B-B14F-4D97-AF65-F5344CB8AC3E}">
        <p14:creationId xmlns:p14="http://schemas.microsoft.com/office/powerpoint/2010/main" val="107735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DA214E68-7E06-4454-B2AE-CFC18C0D5953}" type="datetimeFigureOut">
              <a:rPr lang="en-US" smtClean="0"/>
              <a:t>5/31/18</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FAB5FF8A-C7FF-42B9-B12E-BF6BCAE98F66}" type="slidenum">
              <a:rPr lang="en-US" smtClean="0"/>
              <a:t>‹#›</a:t>
            </a:fld>
            <a:endParaRPr lang="en-US"/>
          </a:p>
        </p:txBody>
      </p:sp>
    </p:spTree>
    <p:extLst>
      <p:ext uri="{BB962C8B-B14F-4D97-AF65-F5344CB8AC3E}">
        <p14:creationId xmlns:p14="http://schemas.microsoft.com/office/powerpoint/2010/main" val="33512298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0D85B3-68B5-A04B-91FC-C9A3538AD0DB}" type="slidenum">
              <a:rPr lang="en-US" smtClean="0"/>
              <a:t>3</a:t>
            </a:fld>
            <a:endParaRPr lang="en-US"/>
          </a:p>
        </p:txBody>
      </p:sp>
    </p:spTree>
    <p:extLst>
      <p:ext uri="{BB962C8B-B14F-4D97-AF65-F5344CB8AC3E}">
        <p14:creationId xmlns:p14="http://schemas.microsoft.com/office/powerpoint/2010/main" val="2493978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FF8A-C7FF-42B9-B12E-BF6BCAE98F66}" type="slidenum">
              <a:rPr lang="en-US" smtClean="0"/>
              <a:pPr/>
              <a:t>4</a:t>
            </a:fld>
            <a:endParaRPr lang="en-US"/>
          </a:p>
        </p:txBody>
      </p:sp>
    </p:spTree>
    <p:extLst>
      <p:ext uri="{BB962C8B-B14F-4D97-AF65-F5344CB8AC3E}">
        <p14:creationId xmlns:p14="http://schemas.microsoft.com/office/powerpoint/2010/main" val="113106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5FF8A-C7FF-42B9-B12E-BF6BCAE98F66}" type="slidenum">
              <a:rPr lang="en-US" smtClean="0"/>
              <a:t>11</a:t>
            </a:fld>
            <a:endParaRPr lang="en-US"/>
          </a:p>
        </p:txBody>
      </p:sp>
    </p:spTree>
    <p:extLst>
      <p:ext uri="{BB962C8B-B14F-4D97-AF65-F5344CB8AC3E}">
        <p14:creationId xmlns:p14="http://schemas.microsoft.com/office/powerpoint/2010/main" val="3338700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1"/>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9pPr>
          </a:lstStyle>
          <a:p>
            <a:pPr>
              <a:spcBef>
                <a:spcPct val="0"/>
              </a:spcBef>
              <a:buClrTx/>
              <a:buFontTx/>
              <a:buNone/>
            </a:pPr>
            <a:fld id="{B5A3B77E-C9E4-4655-A2C6-8A26B4561026}" type="slidenum">
              <a:rPr lang="en-US" altLang="en-US" sz="1400" smtClean="0">
                <a:ea typeface="MS PGothic" panose="020B0600070205080204" pitchFamily="34" charset="-128"/>
              </a:rPr>
              <a:pPr>
                <a:spcBef>
                  <a:spcPct val="0"/>
                </a:spcBef>
                <a:buClrTx/>
                <a:buFontTx/>
                <a:buNone/>
              </a:pPr>
              <a:t>12</a:t>
            </a:fld>
            <a:endParaRPr lang="en-US" altLang="en-US" sz="1400">
              <a:ea typeface="MS PGothic" panose="020B0600070205080204" pitchFamily="34" charset="-128"/>
            </a:endParaRPr>
          </a:p>
        </p:txBody>
      </p:sp>
      <p:sp>
        <p:nvSpPr>
          <p:cNvPr id="12291" name="Rectangle 1"/>
          <p:cNvSpPr>
            <a:spLocks noGrp="1" noRot="1" noChangeAspect="1" noChangeArrowheads="1" noTextEdit="1"/>
          </p:cNvSpPr>
          <p:nvPr>
            <p:ph type="sldImg"/>
          </p:nvPr>
        </p:nvSpPr>
        <p:spPr>
          <a:xfrm>
            <a:off x="1371600" y="763588"/>
            <a:ext cx="5026025" cy="3768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Text Box 2"/>
          <p:cNvSpPr txBox="1">
            <a:spLocks noChangeArrowheads="1"/>
          </p:cNvSpPr>
          <p:nvPr/>
        </p:nvSpPr>
        <p:spPr bwMode="auto">
          <a:xfrm>
            <a:off x="777875" y="4776788"/>
            <a:ext cx="6215063"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3" name="Notes Placeholder 1"/>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en-US"/>
              <a:t>This slides shows the general status of GL since its creation in 2014. One can see the number of dataset is growing faster every year. Also, the size of each dataset has gone up and reached a plateau mainly reflecting the switch from microarray gene expression data to much deeper set of RNAseq dataset. Pie chart shows the variety of of sample by organism, going from microbes and plants all the way to rodent and human cells. Half of the data are ground data and the majority of the data is transcriptomics (primarily microarray from legagy data and more recently from RNA-seq from ISS experiments).</a:t>
            </a:r>
          </a:p>
        </p:txBody>
      </p:sp>
    </p:spTree>
    <p:extLst>
      <p:ext uri="{BB962C8B-B14F-4D97-AF65-F5344CB8AC3E}">
        <p14:creationId xmlns:p14="http://schemas.microsoft.com/office/powerpoint/2010/main" val="2277860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panose="020B0604020202020204" pitchFamily="34" charset="0"/>
              </a:rPr>
              <a:t>This computer animation illustrates the Earth's space storm shield in action. The solar wind, a thin, high-velocity electrified gas, or plasma, blows constantly from the Sun at an average speed of 250 miles per second (400 kilometers/sec). It is represented as a stream of yellow particles flowing from the Sun. The solar wind impacts the Earth's magnetic field, represented by the blue lines. As the solar wind flows past the Earth's magnetic field, it generates enormous electric currents that heat Earth's space storm shield -- a layer in the Earth's electrically charged outer atmosphere (ionosphere) -- causing the shield to eject electrically charged oxygen atoms (oxygen ions) into space. The expelled oxygen ions are represented by the green particle streams. The ejected oxygen ions gain tremendous speed as they leave the atmosphere, become trapped by the Earth's magnetic field and ultimately encircle the Earth, where they form a billion-degree plasma cloud around the planet, represented by the red cloud. The blue doughnut shape represents the high-speed flow of these particles around the Earth. The red 'ring of fire' around the Earth's polar regions represents the contribution of the particles to the aurora (the northern and southern lights). </a:t>
            </a:r>
          </a:p>
        </p:txBody>
      </p:sp>
    </p:spTree>
    <p:extLst>
      <p:ext uri="{BB962C8B-B14F-4D97-AF65-F5344CB8AC3E}">
        <p14:creationId xmlns:p14="http://schemas.microsoft.com/office/powerpoint/2010/main" val="61240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1"/>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9pPr>
          </a:lstStyle>
          <a:p>
            <a:pPr>
              <a:spcBef>
                <a:spcPct val="0"/>
              </a:spcBef>
              <a:buClrTx/>
              <a:buFontTx/>
              <a:buNone/>
            </a:pPr>
            <a:fld id="{4495CF39-C127-49E5-A280-19DBCEC85081}" type="slidenum">
              <a:rPr lang="en-US" altLang="en-US" sz="1400" smtClean="0">
                <a:ea typeface="MS PGothic" panose="020B0600070205080204" pitchFamily="34" charset="-128"/>
              </a:rPr>
              <a:pPr>
                <a:spcBef>
                  <a:spcPct val="0"/>
                </a:spcBef>
                <a:buClrTx/>
                <a:buFontTx/>
                <a:buNone/>
              </a:pPr>
              <a:t>16</a:t>
            </a:fld>
            <a:endParaRPr lang="en-US" altLang="en-US" sz="1400">
              <a:ea typeface="MS PGothic" panose="020B0600070205080204" pitchFamily="34" charset="-128"/>
            </a:endParaRPr>
          </a:p>
        </p:txBody>
      </p:sp>
      <p:sp>
        <p:nvSpPr>
          <p:cNvPr id="14339" name="Rectangle 1"/>
          <p:cNvSpPr>
            <a:spLocks noGrp="1" noRot="1" noChangeAspect="1" noChangeArrowheads="1" noTextEdit="1"/>
          </p:cNvSpPr>
          <p:nvPr>
            <p:ph type="sldImg"/>
          </p:nvPr>
        </p:nvSpPr>
        <p:spPr>
          <a:xfrm>
            <a:off x="1371600" y="763588"/>
            <a:ext cx="5026025" cy="3768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Text Box 2"/>
          <p:cNvSpPr txBox="1">
            <a:spLocks noChangeArrowheads="1"/>
          </p:cNvSpPr>
          <p:nvPr/>
        </p:nvSpPr>
        <p:spPr bwMode="auto">
          <a:xfrm>
            <a:off x="777875" y="4776788"/>
            <a:ext cx="6215063"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341" name="Notes Placeholder 1"/>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 typeface="Arial" panose="020B0604020202020204" pitchFamily="34" charset="0"/>
              <a:buNone/>
            </a:pPr>
            <a:r>
              <a:rPr lang="en-US" altLang="en-US">
                <a:solidFill>
                  <a:schemeClr val="tx1"/>
                </a:solidFill>
              </a:rPr>
              <a:t>IF one focuses on the ground dataset (69), Radiation experiment dominates these datasets. Note that 2 Datasets overlap for Microgravity and Radiation</a:t>
            </a:r>
          </a:p>
          <a:p>
            <a:pPr>
              <a:buFont typeface="Arial" panose="020B0604020202020204" pitchFamily="34" charset="0"/>
              <a:buChar char="•"/>
            </a:pPr>
            <a:r>
              <a:rPr lang="en-US" altLang="en-US">
                <a:solidFill>
                  <a:schemeClr val="tx1"/>
                </a:solidFill>
              </a:rPr>
              <a:t>Others include the following:</a:t>
            </a:r>
          </a:p>
          <a:p>
            <a:pPr lvl="1">
              <a:buFont typeface="Arial" panose="020B0604020202020204" pitchFamily="34" charset="0"/>
              <a:buChar char="•"/>
            </a:pPr>
            <a:r>
              <a:rPr lang="en-US" altLang="en-US">
                <a:solidFill>
                  <a:schemeClr val="tx1"/>
                </a:solidFill>
              </a:rPr>
              <a:t>Atmospheric Pressure</a:t>
            </a:r>
          </a:p>
          <a:p>
            <a:pPr lvl="1">
              <a:buFont typeface="Arial" panose="020B0604020202020204" pitchFamily="34" charset="0"/>
              <a:buChar char="•"/>
            </a:pPr>
            <a:r>
              <a:rPr lang="en-US" altLang="en-US">
                <a:solidFill>
                  <a:schemeClr val="tx1"/>
                </a:solidFill>
              </a:rPr>
              <a:t>Clinical Treatment</a:t>
            </a:r>
          </a:p>
          <a:p>
            <a:pPr lvl="1">
              <a:buFont typeface="Arial" panose="020B0604020202020204" pitchFamily="34" charset="0"/>
              <a:buChar char="•"/>
            </a:pPr>
            <a:r>
              <a:rPr lang="en-US" altLang="en-US">
                <a:solidFill>
                  <a:schemeClr val="tx1"/>
                </a:solidFill>
              </a:rPr>
              <a:t>Exercise/Nutrition</a:t>
            </a:r>
          </a:p>
          <a:p>
            <a:pPr lvl="1">
              <a:buFont typeface="Arial" panose="020B0604020202020204" pitchFamily="34" charset="0"/>
              <a:buChar char="•"/>
            </a:pPr>
            <a:r>
              <a:rPr lang="en-US" altLang="en-US">
                <a:solidFill>
                  <a:schemeClr val="tx1"/>
                </a:solidFill>
              </a:rPr>
              <a:t>Freezing</a:t>
            </a:r>
          </a:p>
          <a:p>
            <a:pPr lvl="1">
              <a:buFont typeface="Arial" panose="020B0604020202020204" pitchFamily="34" charset="0"/>
              <a:buChar char="•"/>
            </a:pPr>
            <a:r>
              <a:rPr lang="en-US" altLang="en-US">
                <a:solidFill>
                  <a:schemeClr val="tx1"/>
                </a:solidFill>
              </a:rPr>
              <a:t>Genotype</a:t>
            </a:r>
          </a:p>
          <a:p>
            <a:pPr lvl="1">
              <a:buFont typeface="Arial" panose="020B0604020202020204" pitchFamily="34" charset="0"/>
              <a:buChar char="•"/>
            </a:pPr>
            <a:r>
              <a:rPr lang="en-US" altLang="en-US">
                <a:solidFill>
                  <a:schemeClr val="tx1"/>
                </a:solidFill>
              </a:rPr>
              <a:t>Hypergravity</a:t>
            </a:r>
          </a:p>
          <a:p>
            <a:pPr lvl="1">
              <a:buFont typeface="Arial" panose="020B0604020202020204" pitchFamily="34" charset="0"/>
              <a:buChar char="•"/>
            </a:pPr>
            <a:r>
              <a:rPr lang="en-US" altLang="en-US">
                <a:solidFill>
                  <a:schemeClr val="tx1"/>
                </a:solidFill>
              </a:rPr>
              <a:t>Sample Collection Protocol</a:t>
            </a:r>
          </a:p>
          <a:p>
            <a:pPr lvl="1">
              <a:buFont typeface="Arial" panose="020B0604020202020204" pitchFamily="34" charset="0"/>
              <a:buChar char="•"/>
            </a:pPr>
            <a:r>
              <a:rPr lang="en-US" altLang="en-US">
                <a:solidFill>
                  <a:schemeClr val="tx1"/>
                </a:solidFill>
              </a:rPr>
              <a:t>Temperature</a:t>
            </a:r>
          </a:p>
          <a:p>
            <a:pPr lvl="1">
              <a:buFont typeface="Arial" panose="020B0604020202020204" pitchFamily="34" charset="0"/>
              <a:buChar char="•"/>
            </a:pPr>
            <a:r>
              <a:rPr lang="en-US" altLang="en-US">
                <a:solidFill>
                  <a:schemeClr val="tx1"/>
                </a:solidFill>
              </a:rPr>
              <a:t>Time/Timepoint</a:t>
            </a:r>
          </a:p>
          <a:p>
            <a:endParaRPr lang="en-US" altLang="en-US"/>
          </a:p>
          <a:p>
            <a:r>
              <a:rPr lang="en-US" altLang="en-US"/>
              <a:t>Focusing on radiation dataset alone, the majority is focused on human cells or mouse experiments. The main radiation being studies is gamma and X-ray (red bar). It is interesting to note that for high-LET experiment, Fe is the dominant particle, primarily reflecting HRP original focus on 1 GeV/n Fe particles. In terms of dose range, the majority of the high dose experimens are focused on microbes or human cells. Dose rates are considered fast across all dataset, clearly high lighting the biggest gap in this field: i.e. understanding the impact of chronic exposure to cosmic radiation with an estimated dose rate of 0.2 uGy/day against experiment dose rates in the range of 0.5 Gy/min!</a:t>
            </a:r>
          </a:p>
        </p:txBody>
      </p:sp>
    </p:spTree>
    <p:extLst>
      <p:ext uri="{BB962C8B-B14F-4D97-AF65-F5344CB8AC3E}">
        <p14:creationId xmlns:p14="http://schemas.microsoft.com/office/powerpoint/2010/main" val="1286273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373188" y="763588"/>
            <a:ext cx="5016500" cy="3762375"/>
          </a:xfrm>
        </p:spPr>
      </p:sp>
      <p:sp>
        <p:nvSpPr>
          <p:cNvPr id="32771"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en-US" dirty="0"/>
              <a:t>Finally GL is reaching out to the larger PI community by establishing AWG (Analysis Working Group), which will establish processing protocol to generate the processed higher order data required for our visualization portal. We are still taking members, if you are interested, please reach out to Dr. Costes. Finally, this is the acknowledgement slide. </a:t>
            </a:r>
            <a:r>
              <a:rPr lang="en-US" altLang="en-US"/>
              <a:t>In bold are the main contributors for the scientific content of these slides. </a:t>
            </a:r>
          </a:p>
        </p:txBody>
      </p:sp>
      <p:sp>
        <p:nvSpPr>
          <p:cNvPr id="4" name="Slide Number Placeholder 3"/>
          <p:cNvSpPr>
            <a:spLocks noGrp="1"/>
          </p:cNvSpPr>
          <p:nvPr>
            <p:ph type="sldNum" sz="quarter"/>
          </p:nvPr>
        </p:nvSpPr>
        <p:spPr/>
        <p:txBody>
          <a:bodyPr/>
          <a:lstStyle/>
          <a:p>
            <a:pPr>
              <a:defRPr/>
            </a:pPr>
            <a:fld id="{CB5F9407-3BF0-4B75-B4E8-2FCDAC5A8979}" type="slidenum">
              <a:rPr lang="en-US" altLang="en-US" smtClean="0"/>
              <a:pPr>
                <a:defRPr/>
              </a:pPr>
              <a:t>18</a:t>
            </a:fld>
            <a:endParaRPr lang="en-US" altLang="en-US"/>
          </a:p>
        </p:txBody>
      </p:sp>
    </p:spTree>
    <p:extLst>
      <p:ext uri="{BB962C8B-B14F-4D97-AF65-F5344CB8AC3E}">
        <p14:creationId xmlns:p14="http://schemas.microsoft.com/office/powerpoint/2010/main" val="2672850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9" name="Picture 68" descr="HEOMD-National-templat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Line 34"/>
          <p:cNvSpPr>
            <a:spLocks noChangeShapeType="1"/>
          </p:cNvSpPr>
          <p:nvPr/>
        </p:nvSpPr>
        <p:spPr bwMode="auto">
          <a:xfrm>
            <a:off x="0" y="1603375"/>
            <a:ext cx="57912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6" name="Line 35"/>
          <p:cNvSpPr>
            <a:spLocks noChangeShapeType="1"/>
          </p:cNvSpPr>
          <p:nvPr/>
        </p:nvSpPr>
        <p:spPr bwMode="auto">
          <a:xfrm>
            <a:off x="0" y="1835150"/>
            <a:ext cx="55626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7" name="Line 36"/>
          <p:cNvSpPr>
            <a:spLocks noChangeShapeType="1"/>
          </p:cNvSpPr>
          <p:nvPr/>
        </p:nvSpPr>
        <p:spPr bwMode="auto">
          <a:xfrm>
            <a:off x="0" y="2062163"/>
            <a:ext cx="5410200" cy="1587"/>
          </a:xfrm>
          <a:prstGeom prst="line">
            <a:avLst/>
          </a:prstGeom>
          <a:noFill/>
          <a:ln w="3175">
            <a:solidFill>
              <a:schemeClr val="bg1">
                <a:alpha val="14902"/>
              </a:schemeClr>
            </a:solidFill>
            <a:round/>
            <a:headEnd/>
            <a:tailEnd/>
          </a:ln>
        </p:spPr>
        <p:txBody>
          <a:bodyPr wrap="none" anchor="ctr"/>
          <a:lstStyle/>
          <a:p>
            <a:pPr algn="l">
              <a:defRPr/>
            </a:pPr>
            <a:endParaRPr lang="en-US" dirty="0">
              <a:solidFill>
                <a:prstClr val="black"/>
              </a:solidFill>
            </a:endParaRPr>
          </a:p>
        </p:txBody>
      </p:sp>
      <p:sp>
        <p:nvSpPr>
          <p:cNvPr id="8" name="Line 37"/>
          <p:cNvSpPr>
            <a:spLocks noChangeShapeType="1"/>
          </p:cNvSpPr>
          <p:nvPr/>
        </p:nvSpPr>
        <p:spPr bwMode="auto">
          <a:xfrm>
            <a:off x="0" y="1371600"/>
            <a:ext cx="60198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9" name="Line 43"/>
          <p:cNvSpPr>
            <a:spLocks noChangeShapeType="1"/>
          </p:cNvSpPr>
          <p:nvPr/>
        </p:nvSpPr>
        <p:spPr bwMode="auto">
          <a:xfrm rot="16200000">
            <a:off x="3776663" y="6515100"/>
            <a:ext cx="68580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10" name="Line 44"/>
          <p:cNvSpPr>
            <a:spLocks noChangeShapeType="1"/>
          </p:cNvSpPr>
          <p:nvPr/>
        </p:nvSpPr>
        <p:spPr bwMode="auto">
          <a:xfrm rot="16200000">
            <a:off x="3475038" y="6438900"/>
            <a:ext cx="83820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11" name="Line 45"/>
          <p:cNvSpPr>
            <a:spLocks noChangeShapeType="1"/>
          </p:cNvSpPr>
          <p:nvPr/>
        </p:nvSpPr>
        <p:spPr bwMode="auto">
          <a:xfrm rot="16200000">
            <a:off x="2408238" y="6057900"/>
            <a:ext cx="160020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12" name="Line 46"/>
          <p:cNvSpPr>
            <a:spLocks noChangeShapeType="1"/>
          </p:cNvSpPr>
          <p:nvPr/>
        </p:nvSpPr>
        <p:spPr bwMode="auto">
          <a:xfrm rot="16200000">
            <a:off x="2830513" y="6248400"/>
            <a:ext cx="121920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13" name="Line 47"/>
          <p:cNvSpPr>
            <a:spLocks noChangeShapeType="1"/>
          </p:cNvSpPr>
          <p:nvPr/>
        </p:nvSpPr>
        <p:spPr bwMode="auto">
          <a:xfrm rot="16200000">
            <a:off x="3173413" y="6362700"/>
            <a:ext cx="99060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14" name="Line 48"/>
          <p:cNvSpPr>
            <a:spLocks noChangeShapeType="1"/>
          </p:cNvSpPr>
          <p:nvPr/>
        </p:nvSpPr>
        <p:spPr bwMode="auto">
          <a:xfrm rot="16200000">
            <a:off x="1985963" y="5867400"/>
            <a:ext cx="198120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15" name="Text Box 74"/>
          <p:cNvSpPr txBox="1">
            <a:spLocks noChangeArrowheads="1"/>
          </p:cNvSpPr>
          <p:nvPr/>
        </p:nvSpPr>
        <p:spPr bwMode="auto">
          <a:xfrm>
            <a:off x="468313" y="423863"/>
            <a:ext cx="6618287" cy="244475"/>
          </a:xfrm>
          <a:prstGeom prst="rect">
            <a:avLst/>
          </a:prstGeom>
          <a:noFill/>
          <a:ln>
            <a:noFill/>
          </a:ln>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spcBef>
                <a:spcPct val="50000"/>
              </a:spcBef>
              <a:defRPr/>
            </a:pPr>
            <a:r>
              <a:rPr lang="en-US" sz="1000">
                <a:solidFill>
                  <a:prstClr val="black"/>
                </a:solidFill>
                <a:latin typeface="Helvetica" charset="0"/>
                <a:ea typeface="MS PGothic" pitchFamily="34" charset="-128"/>
              </a:rPr>
              <a:t>National Aeronautics and Space Administration</a:t>
            </a:r>
          </a:p>
        </p:txBody>
      </p:sp>
      <p:sp>
        <p:nvSpPr>
          <p:cNvPr id="16" name="Line 113"/>
          <p:cNvSpPr>
            <a:spLocks noChangeShapeType="1"/>
          </p:cNvSpPr>
          <p:nvPr/>
        </p:nvSpPr>
        <p:spPr bwMode="auto">
          <a:xfrm rot="16200000">
            <a:off x="4076700" y="6591300"/>
            <a:ext cx="53340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17" name="Line 123"/>
          <p:cNvSpPr>
            <a:spLocks noChangeShapeType="1"/>
          </p:cNvSpPr>
          <p:nvPr/>
        </p:nvSpPr>
        <p:spPr bwMode="auto">
          <a:xfrm>
            <a:off x="0" y="2284413"/>
            <a:ext cx="50292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18" name="Line 124"/>
          <p:cNvSpPr>
            <a:spLocks noChangeShapeType="1"/>
          </p:cNvSpPr>
          <p:nvPr/>
        </p:nvSpPr>
        <p:spPr bwMode="auto">
          <a:xfrm>
            <a:off x="0" y="2516188"/>
            <a:ext cx="41910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19" name="Line 125"/>
          <p:cNvSpPr>
            <a:spLocks noChangeShapeType="1"/>
          </p:cNvSpPr>
          <p:nvPr/>
        </p:nvSpPr>
        <p:spPr bwMode="auto">
          <a:xfrm>
            <a:off x="0" y="2743200"/>
            <a:ext cx="39624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0" name="Line 127"/>
          <p:cNvSpPr>
            <a:spLocks noChangeShapeType="1"/>
          </p:cNvSpPr>
          <p:nvPr/>
        </p:nvSpPr>
        <p:spPr bwMode="auto">
          <a:xfrm>
            <a:off x="0" y="2974975"/>
            <a:ext cx="37338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1" name="Line 128"/>
          <p:cNvSpPr>
            <a:spLocks noChangeShapeType="1"/>
          </p:cNvSpPr>
          <p:nvPr/>
        </p:nvSpPr>
        <p:spPr bwMode="auto">
          <a:xfrm>
            <a:off x="0" y="3206750"/>
            <a:ext cx="35052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2" name="Line 129"/>
          <p:cNvSpPr>
            <a:spLocks noChangeShapeType="1"/>
          </p:cNvSpPr>
          <p:nvPr/>
        </p:nvSpPr>
        <p:spPr bwMode="auto">
          <a:xfrm>
            <a:off x="0" y="3433763"/>
            <a:ext cx="32766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3" name="Line 131"/>
          <p:cNvSpPr>
            <a:spLocks noChangeShapeType="1"/>
          </p:cNvSpPr>
          <p:nvPr/>
        </p:nvSpPr>
        <p:spPr bwMode="auto">
          <a:xfrm>
            <a:off x="0" y="3656013"/>
            <a:ext cx="30480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4" name="Line 132"/>
          <p:cNvSpPr>
            <a:spLocks noChangeShapeType="1"/>
          </p:cNvSpPr>
          <p:nvPr/>
        </p:nvSpPr>
        <p:spPr bwMode="auto">
          <a:xfrm>
            <a:off x="0" y="3887788"/>
            <a:ext cx="28956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5" name="Line 133"/>
          <p:cNvSpPr>
            <a:spLocks noChangeShapeType="1"/>
          </p:cNvSpPr>
          <p:nvPr/>
        </p:nvSpPr>
        <p:spPr bwMode="auto">
          <a:xfrm>
            <a:off x="0" y="4114800"/>
            <a:ext cx="27432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6" name="Line 134"/>
          <p:cNvSpPr>
            <a:spLocks noChangeShapeType="1"/>
          </p:cNvSpPr>
          <p:nvPr/>
        </p:nvSpPr>
        <p:spPr bwMode="auto">
          <a:xfrm>
            <a:off x="0" y="4344988"/>
            <a:ext cx="27432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7" name="Line 135"/>
          <p:cNvSpPr>
            <a:spLocks noChangeShapeType="1"/>
          </p:cNvSpPr>
          <p:nvPr/>
        </p:nvSpPr>
        <p:spPr bwMode="auto">
          <a:xfrm>
            <a:off x="0" y="4576763"/>
            <a:ext cx="28956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8" name="Line 136"/>
          <p:cNvSpPr>
            <a:spLocks noChangeShapeType="1"/>
          </p:cNvSpPr>
          <p:nvPr/>
        </p:nvSpPr>
        <p:spPr bwMode="auto">
          <a:xfrm>
            <a:off x="0" y="4803775"/>
            <a:ext cx="30480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29" name="Line 138"/>
          <p:cNvSpPr>
            <a:spLocks noChangeShapeType="1"/>
          </p:cNvSpPr>
          <p:nvPr/>
        </p:nvSpPr>
        <p:spPr bwMode="auto">
          <a:xfrm>
            <a:off x="0" y="5026025"/>
            <a:ext cx="30480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30" name="Line 139"/>
          <p:cNvSpPr>
            <a:spLocks noChangeShapeType="1"/>
          </p:cNvSpPr>
          <p:nvPr/>
        </p:nvSpPr>
        <p:spPr bwMode="auto">
          <a:xfrm>
            <a:off x="0" y="5257800"/>
            <a:ext cx="33528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31" name="Line 140"/>
          <p:cNvSpPr>
            <a:spLocks noChangeShapeType="1"/>
          </p:cNvSpPr>
          <p:nvPr/>
        </p:nvSpPr>
        <p:spPr bwMode="auto">
          <a:xfrm>
            <a:off x="0" y="5484813"/>
            <a:ext cx="33528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32" name="Line 141"/>
          <p:cNvSpPr>
            <a:spLocks noChangeShapeType="1"/>
          </p:cNvSpPr>
          <p:nvPr/>
        </p:nvSpPr>
        <p:spPr bwMode="auto">
          <a:xfrm>
            <a:off x="0" y="5716588"/>
            <a:ext cx="35814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33" name="Line 142"/>
          <p:cNvSpPr>
            <a:spLocks noChangeShapeType="1"/>
          </p:cNvSpPr>
          <p:nvPr/>
        </p:nvSpPr>
        <p:spPr bwMode="auto">
          <a:xfrm>
            <a:off x="0" y="5948363"/>
            <a:ext cx="3810000" cy="1587"/>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34" name="Line 143"/>
          <p:cNvSpPr>
            <a:spLocks noChangeShapeType="1"/>
          </p:cNvSpPr>
          <p:nvPr/>
        </p:nvSpPr>
        <p:spPr bwMode="auto">
          <a:xfrm>
            <a:off x="0" y="6175375"/>
            <a:ext cx="41910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35" name="Line 144"/>
          <p:cNvSpPr>
            <a:spLocks noChangeShapeType="1"/>
          </p:cNvSpPr>
          <p:nvPr/>
        </p:nvSpPr>
        <p:spPr bwMode="auto">
          <a:xfrm>
            <a:off x="0" y="6397625"/>
            <a:ext cx="44196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36" name="Line 145"/>
          <p:cNvSpPr>
            <a:spLocks noChangeShapeType="1"/>
          </p:cNvSpPr>
          <p:nvPr/>
        </p:nvSpPr>
        <p:spPr bwMode="auto">
          <a:xfrm>
            <a:off x="0" y="6629400"/>
            <a:ext cx="46482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grpSp>
        <p:nvGrpSpPr>
          <p:cNvPr id="2" name="Group 158"/>
          <p:cNvGrpSpPr>
            <a:grpSpLocks/>
          </p:cNvGrpSpPr>
          <p:nvPr/>
        </p:nvGrpSpPr>
        <p:grpSpPr bwMode="auto">
          <a:xfrm>
            <a:off x="236538" y="1066800"/>
            <a:ext cx="5707062" cy="5791200"/>
            <a:chOff x="149" y="672"/>
            <a:chExt cx="3595" cy="3648"/>
          </a:xfrm>
        </p:grpSpPr>
        <p:sp>
          <p:nvSpPr>
            <p:cNvPr id="38" name="Line 60"/>
            <p:cNvSpPr>
              <a:spLocks noChangeShapeType="1"/>
            </p:cNvSpPr>
            <p:nvPr userDrawn="1"/>
          </p:nvSpPr>
          <p:spPr bwMode="auto">
            <a:xfrm rot="-5400000">
              <a:off x="-1674" y="2495"/>
              <a:ext cx="3648"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grpSp>
          <p:nvGrpSpPr>
            <p:cNvPr id="3" name="Group 157"/>
            <p:cNvGrpSpPr>
              <a:grpSpLocks/>
            </p:cNvGrpSpPr>
            <p:nvPr userDrawn="1"/>
          </p:nvGrpSpPr>
          <p:grpSpPr bwMode="auto">
            <a:xfrm>
              <a:off x="256" y="670"/>
              <a:ext cx="3488" cy="3653"/>
              <a:chOff x="256" y="718"/>
              <a:chExt cx="3488" cy="3602"/>
            </a:xfrm>
          </p:grpSpPr>
          <p:sp>
            <p:nvSpPr>
              <p:cNvPr id="40" name="Line 39"/>
              <p:cNvSpPr>
                <a:spLocks noChangeShapeType="1"/>
              </p:cNvSpPr>
              <p:nvPr userDrawn="1"/>
            </p:nvSpPr>
            <p:spPr bwMode="auto">
              <a:xfrm rot="-5400000">
                <a:off x="2814" y="1080"/>
                <a:ext cx="72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41" name="Line 41"/>
              <p:cNvSpPr>
                <a:spLocks noChangeShapeType="1"/>
              </p:cNvSpPr>
              <p:nvPr userDrawn="1"/>
            </p:nvSpPr>
            <p:spPr bwMode="auto">
              <a:xfrm rot="-5400000">
                <a:off x="2507" y="1102"/>
                <a:ext cx="767"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42" name="Line 42"/>
              <p:cNvSpPr>
                <a:spLocks noChangeShapeType="1"/>
              </p:cNvSpPr>
              <p:nvPr userDrawn="1"/>
            </p:nvSpPr>
            <p:spPr bwMode="auto">
              <a:xfrm rot="-5400000">
                <a:off x="2647" y="1104"/>
                <a:ext cx="768"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43" name="Line 49"/>
              <p:cNvSpPr>
                <a:spLocks noChangeShapeType="1"/>
              </p:cNvSpPr>
              <p:nvPr userDrawn="1"/>
            </p:nvSpPr>
            <p:spPr bwMode="auto">
              <a:xfrm rot="-5400000">
                <a:off x="-393"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44" name="Line 50"/>
              <p:cNvSpPr>
                <a:spLocks noChangeShapeType="1"/>
              </p:cNvSpPr>
              <p:nvPr userDrawn="1"/>
            </p:nvSpPr>
            <p:spPr bwMode="auto">
              <a:xfrm rot="-5400000">
                <a:off x="-251"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45" name="Line 51"/>
              <p:cNvSpPr>
                <a:spLocks noChangeShapeType="1"/>
              </p:cNvSpPr>
              <p:nvPr userDrawn="1"/>
            </p:nvSpPr>
            <p:spPr bwMode="auto">
              <a:xfrm rot="-5400000">
                <a:off x="-109"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46" name="Line 52"/>
              <p:cNvSpPr>
                <a:spLocks noChangeShapeType="1"/>
              </p:cNvSpPr>
              <p:nvPr userDrawn="1"/>
            </p:nvSpPr>
            <p:spPr bwMode="auto">
              <a:xfrm rot="-5400000">
                <a:off x="-537"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47" name="Line 53"/>
              <p:cNvSpPr>
                <a:spLocks noChangeShapeType="1"/>
              </p:cNvSpPr>
              <p:nvPr userDrawn="1"/>
            </p:nvSpPr>
            <p:spPr bwMode="auto">
              <a:xfrm rot="-5400000">
                <a:off x="-969"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48" name="Line 54"/>
              <p:cNvSpPr>
                <a:spLocks noChangeShapeType="1"/>
              </p:cNvSpPr>
              <p:nvPr userDrawn="1"/>
            </p:nvSpPr>
            <p:spPr bwMode="auto">
              <a:xfrm rot="-5400000">
                <a:off x="-823"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49" name="Line 55"/>
              <p:cNvSpPr>
                <a:spLocks noChangeShapeType="1"/>
              </p:cNvSpPr>
              <p:nvPr userDrawn="1"/>
            </p:nvSpPr>
            <p:spPr bwMode="auto">
              <a:xfrm rot="-5400000">
                <a:off x="-681"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0" name="Line 56"/>
              <p:cNvSpPr>
                <a:spLocks noChangeShapeType="1"/>
              </p:cNvSpPr>
              <p:nvPr userDrawn="1"/>
            </p:nvSpPr>
            <p:spPr bwMode="auto">
              <a:xfrm rot="-5400000">
                <a:off x="-1115"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1" name="Line 57"/>
              <p:cNvSpPr>
                <a:spLocks noChangeShapeType="1"/>
              </p:cNvSpPr>
              <p:nvPr userDrawn="1"/>
            </p:nvSpPr>
            <p:spPr bwMode="auto">
              <a:xfrm rot="-5400000">
                <a:off x="-1543"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2" name="Line 58"/>
              <p:cNvSpPr>
                <a:spLocks noChangeShapeType="1"/>
              </p:cNvSpPr>
              <p:nvPr userDrawn="1"/>
            </p:nvSpPr>
            <p:spPr bwMode="auto">
              <a:xfrm rot="-5400000">
                <a:off x="-1401"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3" name="Line 59"/>
              <p:cNvSpPr>
                <a:spLocks noChangeShapeType="1"/>
              </p:cNvSpPr>
              <p:nvPr userDrawn="1"/>
            </p:nvSpPr>
            <p:spPr bwMode="auto">
              <a:xfrm rot="-5400000">
                <a:off x="-1259" y="2519"/>
                <a:ext cx="3600" cy="1"/>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4" name="Line 112"/>
              <p:cNvSpPr>
                <a:spLocks noChangeShapeType="1"/>
              </p:cNvSpPr>
              <p:nvPr userDrawn="1"/>
            </p:nvSpPr>
            <p:spPr bwMode="auto">
              <a:xfrm rot="-5400000">
                <a:off x="2334" y="1128"/>
                <a:ext cx="816"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5" name="Line 114"/>
              <p:cNvSpPr>
                <a:spLocks noChangeShapeType="1"/>
              </p:cNvSpPr>
              <p:nvPr userDrawn="1"/>
            </p:nvSpPr>
            <p:spPr bwMode="auto">
              <a:xfrm rot="-5400000">
                <a:off x="2137" y="1176"/>
                <a:ext cx="912"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6" name="Line 115"/>
              <p:cNvSpPr>
                <a:spLocks noChangeShapeType="1"/>
              </p:cNvSpPr>
              <p:nvPr userDrawn="1"/>
            </p:nvSpPr>
            <p:spPr bwMode="auto">
              <a:xfrm rot="-5400000">
                <a:off x="1921" y="1248"/>
                <a:ext cx="1056"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7" name="Line 116"/>
              <p:cNvSpPr>
                <a:spLocks noChangeShapeType="1"/>
              </p:cNvSpPr>
              <p:nvPr userDrawn="1"/>
            </p:nvSpPr>
            <p:spPr bwMode="auto">
              <a:xfrm rot="-5400000">
                <a:off x="1729" y="1296"/>
                <a:ext cx="1152"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8" name="Line 117"/>
              <p:cNvSpPr>
                <a:spLocks noChangeShapeType="1"/>
              </p:cNvSpPr>
              <p:nvPr userDrawn="1"/>
            </p:nvSpPr>
            <p:spPr bwMode="auto">
              <a:xfrm rot="-5400000">
                <a:off x="1489" y="1392"/>
                <a:ext cx="1344"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59" name="Line 118"/>
              <p:cNvSpPr>
                <a:spLocks noChangeShapeType="1"/>
              </p:cNvSpPr>
              <p:nvPr userDrawn="1"/>
            </p:nvSpPr>
            <p:spPr bwMode="auto">
              <a:xfrm rot="-5400000">
                <a:off x="1297" y="1440"/>
                <a:ext cx="144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60" name="Line 119"/>
              <p:cNvSpPr>
                <a:spLocks noChangeShapeType="1"/>
              </p:cNvSpPr>
              <p:nvPr userDrawn="1"/>
            </p:nvSpPr>
            <p:spPr bwMode="auto">
              <a:xfrm rot="-5400000">
                <a:off x="1081" y="1512"/>
                <a:ext cx="1584"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61" name="Line 120"/>
              <p:cNvSpPr>
                <a:spLocks noChangeShapeType="1"/>
              </p:cNvSpPr>
              <p:nvPr userDrawn="1"/>
            </p:nvSpPr>
            <p:spPr bwMode="auto">
              <a:xfrm rot="-5400000">
                <a:off x="3192" y="984"/>
                <a:ext cx="53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62" name="Line 122"/>
              <p:cNvSpPr>
                <a:spLocks noChangeShapeType="1"/>
              </p:cNvSpPr>
              <p:nvPr userDrawn="1"/>
            </p:nvSpPr>
            <p:spPr bwMode="auto">
              <a:xfrm rot="-5400000">
                <a:off x="2977" y="1056"/>
                <a:ext cx="672"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63" name="Line 153"/>
              <p:cNvSpPr>
                <a:spLocks noChangeShapeType="1"/>
              </p:cNvSpPr>
              <p:nvPr userDrawn="1"/>
            </p:nvSpPr>
            <p:spPr bwMode="auto">
              <a:xfrm rot="-5400000">
                <a:off x="3408" y="912"/>
                <a:ext cx="384"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64" name="Line 156"/>
              <p:cNvSpPr>
                <a:spLocks noChangeShapeType="1"/>
              </p:cNvSpPr>
              <p:nvPr userDrawn="1"/>
            </p:nvSpPr>
            <p:spPr bwMode="auto">
              <a:xfrm rot="-5400000">
                <a:off x="3624" y="840"/>
                <a:ext cx="240" cy="0"/>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grpSp>
      </p:grpSp>
      <p:sp>
        <p:nvSpPr>
          <p:cNvPr id="65" name="Line 180"/>
          <p:cNvSpPr>
            <a:spLocks noChangeShapeType="1"/>
          </p:cNvSpPr>
          <p:nvPr/>
        </p:nvSpPr>
        <p:spPr bwMode="auto">
          <a:xfrm>
            <a:off x="0" y="1139825"/>
            <a:ext cx="6172200" cy="1588"/>
          </a:xfrm>
          <a:prstGeom prst="line">
            <a:avLst/>
          </a:prstGeom>
          <a:noFill/>
          <a:ln w="3175">
            <a:solidFill>
              <a:schemeClr val="bg1">
                <a:alpha val="14902"/>
              </a:schemeClr>
            </a:solidFill>
            <a:round/>
            <a:headEnd/>
            <a:tailEnd/>
          </a:ln>
        </p:spPr>
        <p:txBody>
          <a:bodyPr wrap="none" anchor="ctr"/>
          <a:lstStyle/>
          <a:p>
            <a:pPr>
              <a:defRPr/>
            </a:pPr>
            <a:endParaRPr lang="en-US">
              <a:solidFill>
                <a:prstClr val="black"/>
              </a:solidFill>
            </a:endParaRPr>
          </a:p>
        </p:txBody>
      </p:sp>
      <p:sp>
        <p:nvSpPr>
          <p:cNvPr id="66" name="Rectangle 131"/>
          <p:cNvSpPr>
            <a:spLocks noChangeArrowheads="1"/>
          </p:cNvSpPr>
          <p:nvPr/>
        </p:nvSpPr>
        <p:spPr bwMode="auto">
          <a:xfrm>
            <a:off x="381000" y="439738"/>
            <a:ext cx="5029200" cy="215900"/>
          </a:xfrm>
          <a:prstGeom prst="rect">
            <a:avLst/>
          </a:prstGeom>
          <a:noFill/>
          <a:ln w="9525">
            <a:noFill/>
            <a:miter lim="800000"/>
            <a:headEnd/>
            <a:tailEnd/>
          </a:ln>
        </p:spPr>
        <p:txBody>
          <a:bodyPr>
            <a:spAutoFit/>
          </a:bodyPr>
          <a:lstStyle/>
          <a:p>
            <a:pPr eaLnBrk="0" hangingPunct="0">
              <a:spcBef>
                <a:spcPct val="50000"/>
              </a:spcBef>
              <a:defRPr/>
            </a:pPr>
            <a:r>
              <a:rPr lang="en-US" sz="800">
                <a:solidFill>
                  <a:srgbClr val="FFFFFF"/>
                </a:solidFill>
                <a:latin typeface="Helvetica" pitchFamily="34" charset="0"/>
              </a:rPr>
              <a:t>National Aeronautics and Space Administration</a:t>
            </a:r>
          </a:p>
        </p:txBody>
      </p:sp>
      <p:pic>
        <p:nvPicPr>
          <p:cNvPr id="67" name="Picture 67" descr="NASA insignia 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4963" y="239713"/>
            <a:ext cx="717550" cy="593725"/>
          </a:xfrm>
          <a:prstGeom prst="rect">
            <a:avLst/>
          </a:prstGeom>
          <a:noFill/>
          <a:ln w="9525">
            <a:noFill/>
            <a:miter lim="800000"/>
            <a:headEnd/>
            <a:tailEnd/>
          </a:ln>
        </p:spPr>
      </p:pic>
      <p:sp>
        <p:nvSpPr>
          <p:cNvPr id="8268" name="Rectangle 76"/>
          <p:cNvSpPr>
            <a:spLocks noGrp="1" noChangeArrowheads="1"/>
          </p:cNvSpPr>
          <p:nvPr>
            <p:ph type="ctrTitle"/>
          </p:nvPr>
        </p:nvSpPr>
        <p:spPr>
          <a:xfrm>
            <a:off x="381000" y="1225613"/>
            <a:ext cx="8183880" cy="1090612"/>
          </a:xfrm>
          <a:effectLst>
            <a:outerShdw blurRad="63500" dist="17961" dir="2700000" algn="ctr" rotWithShape="0">
              <a:schemeClr val="tx1">
                <a:alpha val="74998"/>
              </a:schemeClr>
            </a:outerShdw>
          </a:effectLst>
        </p:spPr>
        <p:txBody>
          <a:bodyPr/>
          <a:lstStyle>
            <a:lvl1pPr algn="l">
              <a:defRPr sz="3600"/>
            </a:lvl1pPr>
          </a:lstStyle>
          <a:p>
            <a:r>
              <a:rPr lang="en-US" dirty="0"/>
              <a:t>Click to edit Master title style</a:t>
            </a:r>
          </a:p>
        </p:txBody>
      </p:sp>
      <p:sp>
        <p:nvSpPr>
          <p:cNvPr id="8381" name="Rectangle 189"/>
          <p:cNvSpPr>
            <a:spLocks noGrp="1" noChangeArrowheads="1"/>
          </p:cNvSpPr>
          <p:nvPr>
            <p:ph type="subTitle" sz="quarter" idx="1"/>
          </p:nvPr>
        </p:nvSpPr>
        <p:spPr>
          <a:xfrm>
            <a:off x="381000" y="3974803"/>
            <a:ext cx="5638800" cy="1329069"/>
          </a:xfrm>
          <a:effectLst>
            <a:outerShdw blurRad="63500" dist="17961" dir="2700000" algn="ctr" rotWithShape="0">
              <a:schemeClr val="tx1">
                <a:alpha val="74998"/>
              </a:schemeClr>
            </a:outerShdw>
          </a:effectLst>
        </p:spPr>
        <p:txBody>
          <a:bodyPr/>
          <a:lstStyle>
            <a:lvl1pPr marL="0" indent="0" algn="l">
              <a:buFontTx/>
              <a:buNone/>
              <a:defRPr b="1">
                <a:solidFill>
                  <a:schemeClr val="bg1"/>
                </a:solidFill>
                <a:latin typeface="Helvetica" pitchFamily="-112" charset="0"/>
              </a:defRPr>
            </a:lvl1pPr>
          </a:lstStyle>
          <a:p>
            <a:r>
              <a:rPr lang="en-US"/>
              <a:t>Click to edit Master subtitle style</a:t>
            </a:r>
          </a:p>
        </p:txBody>
      </p:sp>
    </p:spTree>
    <p:extLst>
      <p:ext uri="{BB962C8B-B14F-4D97-AF65-F5344CB8AC3E}">
        <p14:creationId xmlns:p14="http://schemas.microsoft.com/office/powerpoint/2010/main" val="64204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983" y="1141096"/>
            <a:ext cx="8361817" cy="5135968"/>
          </a:xfrm>
        </p:spPr>
        <p:txBody>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3638869" y="177255"/>
            <a:ext cx="4674552" cy="609600"/>
          </a:xfrm>
        </p:spPr>
        <p:txBody>
          <a:bodyPr/>
          <a:lstStyle>
            <a:lvl1pPr algn="l">
              <a:defRPr/>
            </a:lvl1pPr>
          </a:lstStyle>
          <a:p>
            <a:r>
              <a:rPr lang="en-US"/>
              <a:t>Click to edit Master title style</a:t>
            </a:r>
          </a:p>
        </p:txBody>
      </p:sp>
      <p:sp>
        <p:nvSpPr>
          <p:cNvPr id="9" name="Date Placeholder 8"/>
          <p:cNvSpPr>
            <a:spLocks noGrp="1"/>
          </p:cNvSpPr>
          <p:nvPr>
            <p:ph type="dt" sz="half" idx="10"/>
          </p:nvPr>
        </p:nvSpPr>
        <p:spPr/>
        <p:txBody>
          <a:bodyPr/>
          <a:lstStyle/>
          <a:p>
            <a:pPr>
              <a:defRPr/>
            </a:pPr>
            <a:r>
              <a:rPr lang="en-US">
                <a:solidFill>
                  <a:prstClr val="black"/>
                </a:solidFill>
              </a:rPr>
              <a:t>11 July 2017</a:t>
            </a:r>
            <a:endParaRPr lang="en-US" dirty="0">
              <a:solidFill>
                <a:prstClr val="black"/>
              </a:solidFill>
            </a:endParaRPr>
          </a:p>
        </p:txBody>
      </p:sp>
      <p:sp>
        <p:nvSpPr>
          <p:cNvPr id="10" name="Footer Placeholder 9"/>
          <p:cNvSpPr>
            <a:spLocks noGrp="1"/>
          </p:cNvSpPr>
          <p:nvPr>
            <p:ph type="ftr" sz="quarter" idx="11"/>
          </p:nvPr>
        </p:nvSpPr>
        <p:spPr/>
        <p:txBody>
          <a:bodyPr/>
          <a:lstStyle/>
          <a:p>
            <a:pPr>
              <a:defRPr/>
            </a:pPr>
            <a:endParaRPr lang="en-US" dirty="0">
              <a:solidFill>
                <a:prstClr val="black"/>
              </a:solidFill>
            </a:endParaRPr>
          </a:p>
        </p:txBody>
      </p:sp>
      <p:sp>
        <p:nvSpPr>
          <p:cNvPr id="11" name="Slide Number Placeholder 10"/>
          <p:cNvSpPr>
            <a:spLocks noGrp="1"/>
          </p:cNvSpPr>
          <p:nvPr>
            <p:ph type="sldNum" sz="quarter" idx="12"/>
          </p:nvPr>
        </p:nvSpPr>
        <p:spPr/>
        <p:txBody>
          <a:bodyPr/>
          <a:lstStyle/>
          <a:p>
            <a:pPr>
              <a:defRPr/>
            </a:pPr>
            <a:fld id="{47172AEC-803B-EE40-A019-3F100C219DD6}"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0543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Footer Placeholder 8"/>
          <p:cNvSpPr>
            <a:spLocks noGrp="1"/>
          </p:cNvSpPr>
          <p:nvPr>
            <p:ph type="ftr" sz="quarter" idx="10"/>
          </p:nvPr>
        </p:nvSpPr>
        <p:spPr/>
        <p:txBody>
          <a:bodyPr/>
          <a:lstStyle>
            <a:lvl1pPr>
              <a:defRPr/>
            </a:lvl1pPr>
          </a:lstStyle>
          <a:p>
            <a:pPr>
              <a:defRPr/>
            </a:pPr>
            <a:endParaRPr lang="en-US">
              <a:solidFill>
                <a:prstClr val="black"/>
              </a:solidFill>
            </a:endParaRPr>
          </a:p>
        </p:txBody>
      </p:sp>
      <p:sp>
        <p:nvSpPr>
          <p:cNvPr id="5" name="Date Placeholder 9"/>
          <p:cNvSpPr>
            <a:spLocks noGrp="1"/>
          </p:cNvSpPr>
          <p:nvPr>
            <p:ph type="dt" sz="half" idx="11"/>
          </p:nvPr>
        </p:nvSpPr>
        <p:spPr/>
        <p:txBody>
          <a:bodyPr/>
          <a:lstStyle>
            <a:lvl1pPr>
              <a:defRPr/>
            </a:lvl1pPr>
          </a:lstStyle>
          <a:p>
            <a:pPr>
              <a:defRPr/>
            </a:pPr>
            <a:r>
              <a:rPr lang="en-US">
                <a:solidFill>
                  <a:prstClr val="black"/>
                </a:solidFill>
              </a:rPr>
              <a:t>11 July 2017</a:t>
            </a:r>
            <a:endParaRPr lang="en-US" dirty="0">
              <a:solidFill>
                <a:prstClr val="black"/>
              </a:solidFill>
            </a:endParaRPr>
          </a:p>
        </p:txBody>
      </p:sp>
      <p:sp>
        <p:nvSpPr>
          <p:cNvPr id="6" name="Slide Number Placeholder 10"/>
          <p:cNvSpPr>
            <a:spLocks noGrp="1"/>
          </p:cNvSpPr>
          <p:nvPr>
            <p:ph type="sldNum" sz="quarter" idx="12"/>
          </p:nvPr>
        </p:nvSpPr>
        <p:spPr/>
        <p:txBody>
          <a:bodyPr/>
          <a:lstStyle>
            <a:lvl1pPr>
              <a:defRPr/>
            </a:lvl1pPr>
          </a:lstStyle>
          <a:p>
            <a:pPr>
              <a:defRPr/>
            </a:pPr>
            <a:fld id="{DB06909F-F4DB-6C43-A253-C502151AEF04}" type="slidenum">
              <a:rPr lang="en-US" smtClean="0">
                <a:solidFill>
                  <a:prstClr val="black"/>
                </a:solidFill>
              </a:rPr>
              <a:pPr>
                <a:defRPr/>
              </a:pPr>
              <a:t>‹#›</a:t>
            </a:fld>
            <a:endParaRPr lang="en-US">
              <a:solidFill>
                <a:prstClr val="black"/>
              </a:solidFill>
            </a:endParaRPr>
          </a:p>
        </p:txBody>
      </p:sp>
      <p:sp>
        <p:nvSpPr>
          <p:cNvPr id="7" name="Content Placeholder 2"/>
          <p:cNvSpPr>
            <a:spLocks noGrp="1"/>
          </p:cNvSpPr>
          <p:nvPr>
            <p:ph sz="half" idx="1"/>
          </p:nvPr>
        </p:nvSpPr>
        <p:spPr>
          <a:xfrm>
            <a:off x="407691" y="1219200"/>
            <a:ext cx="3810000" cy="48768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2"/>
          </p:nvPr>
        </p:nvSpPr>
        <p:spPr>
          <a:xfrm>
            <a:off x="4965700" y="1219200"/>
            <a:ext cx="3810000" cy="48768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69349" y="162878"/>
            <a:ext cx="4628832" cy="6096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50643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Footer Placeholder 8"/>
          <p:cNvSpPr>
            <a:spLocks noGrp="1"/>
          </p:cNvSpPr>
          <p:nvPr>
            <p:ph type="ftr" sz="quarter" idx="10"/>
          </p:nvPr>
        </p:nvSpPr>
        <p:spPr/>
        <p:txBody>
          <a:bodyPr/>
          <a:lstStyle>
            <a:lvl1pPr>
              <a:defRPr/>
            </a:lvl1pPr>
          </a:lstStyle>
          <a:p>
            <a:pPr>
              <a:defRPr/>
            </a:pPr>
            <a:endParaRPr lang="en-US">
              <a:solidFill>
                <a:prstClr val="black"/>
              </a:solidFill>
            </a:endParaRPr>
          </a:p>
        </p:txBody>
      </p:sp>
      <p:sp>
        <p:nvSpPr>
          <p:cNvPr id="5" name="Date Placeholder 9"/>
          <p:cNvSpPr>
            <a:spLocks noGrp="1"/>
          </p:cNvSpPr>
          <p:nvPr>
            <p:ph type="dt" sz="half" idx="11"/>
          </p:nvPr>
        </p:nvSpPr>
        <p:spPr/>
        <p:txBody>
          <a:bodyPr/>
          <a:lstStyle>
            <a:lvl1pPr>
              <a:defRPr/>
            </a:lvl1pPr>
          </a:lstStyle>
          <a:p>
            <a:pPr>
              <a:defRPr/>
            </a:pPr>
            <a:r>
              <a:rPr lang="en-US">
                <a:solidFill>
                  <a:prstClr val="black"/>
                </a:solidFill>
              </a:rPr>
              <a:t>11 July 2017</a:t>
            </a:r>
            <a:endParaRPr lang="en-US" dirty="0">
              <a:solidFill>
                <a:prstClr val="black"/>
              </a:solidFill>
            </a:endParaRPr>
          </a:p>
        </p:txBody>
      </p:sp>
      <p:sp>
        <p:nvSpPr>
          <p:cNvPr id="6" name="Slide Number Placeholder 10"/>
          <p:cNvSpPr>
            <a:spLocks noGrp="1"/>
          </p:cNvSpPr>
          <p:nvPr>
            <p:ph type="sldNum" sz="quarter" idx="12"/>
          </p:nvPr>
        </p:nvSpPr>
        <p:spPr/>
        <p:txBody>
          <a:bodyPr/>
          <a:lstStyle>
            <a:lvl1pPr>
              <a:defRPr/>
            </a:lvl1pPr>
          </a:lstStyle>
          <a:p>
            <a:pPr>
              <a:defRPr/>
            </a:pPr>
            <a:fld id="{DB06909F-F4DB-6C43-A253-C502151AEF04}" type="slidenum">
              <a:rPr lang="en-US" smtClean="0">
                <a:solidFill>
                  <a:prstClr val="black"/>
                </a:solidFill>
              </a:rPr>
              <a:pPr>
                <a:defRPr/>
              </a:pPr>
              <a:t>‹#›</a:t>
            </a:fld>
            <a:endParaRPr lang="en-US">
              <a:solidFill>
                <a:prstClr val="black"/>
              </a:solidFill>
            </a:endParaRPr>
          </a:p>
        </p:txBody>
      </p:sp>
      <p:sp>
        <p:nvSpPr>
          <p:cNvPr id="21" name="Content Placeholder 2"/>
          <p:cNvSpPr>
            <a:spLocks noGrp="1"/>
          </p:cNvSpPr>
          <p:nvPr>
            <p:ph idx="1"/>
          </p:nvPr>
        </p:nvSpPr>
        <p:spPr>
          <a:xfrm>
            <a:off x="60003" y="993808"/>
            <a:ext cx="4445099" cy="2607490"/>
          </a:xfrm>
        </p:spPr>
        <p:txBody>
          <a:bodyPr/>
          <a:lstStyle>
            <a:lvl1pPr marL="168275" indent="-168275">
              <a:defRPr sz="1400" b="1"/>
            </a:lvl1pPr>
            <a:lvl2pPr marL="342900" indent="-173038">
              <a:defRPr sz="1200"/>
            </a:lvl2pPr>
            <a:lvl3pPr marL="574675" indent="-168275">
              <a:defRPr sz="1100"/>
            </a:lvl3pPr>
            <a:lvl4pPr marL="798513" indent="-165100">
              <a:defRPr sz="1050"/>
            </a:lvl4pPr>
            <a:lvl5pPr marL="1030288" indent="-168275">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2" name="Straight Connector 21"/>
          <p:cNvCxnSpPr>
            <a:endCxn id="21" idx="2"/>
          </p:cNvCxnSpPr>
          <p:nvPr userDrawn="1"/>
        </p:nvCxnSpPr>
        <p:spPr bwMode="auto">
          <a:xfrm flipV="1">
            <a:off x="0" y="3601298"/>
            <a:ext cx="2282553" cy="70272"/>
          </a:xfrm>
          <a:prstGeom prst="line">
            <a:avLst/>
          </a:prstGeom>
          <a:noFill/>
          <a:ln w="9525" cap="flat" cmpd="sng" algn="ctr">
            <a:noFill/>
            <a:prstDash val="solid"/>
            <a:round/>
            <a:headEnd type="none" w="med" len="med"/>
            <a:tailEnd type="none" w="med" len="med"/>
          </a:ln>
          <a:effectLst>
            <a:outerShdw blurRad="63500" dist="17961" dir="2700000" algn="ctr" rotWithShape="0">
              <a:schemeClr val="tx1">
                <a:alpha val="74998"/>
              </a:schemeClr>
            </a:outerShdw>
          </a:effectLst>
        </p:spPr>
      </p:cxnSp>
      <p:cxnSp>
        <p:nvCxnSpPr>
          <p:cNvPr id="23" name="Straight Connector 22"/>
          <p:cNvCxnSpPr/>
          <p:nvPr userDrawn="1"/>
        </p:nvCxnSpPr>
        <p:spPr bwMode="auto">
          <a:xfrm>
            <a:off x="0" y="3668631"/>
            <a:ext cx="9144000" cy="0"/>
          </a:xfrm>
          <a:prstGeom prst="line">
            <a:avLst/>
          </a:prstGeom>
          <a:noFill/>
          <a:ln w="28575" cap="flat" cmpd="sng" algn="ctr">
            <a:solidFill>
              <a:schemeClr val="tx1"/>
            </a:solidFill>
            <a:prstDash val="solid"/>
            <a:round/>
            <a:headEnd type="none" w="med" len="med"/>
            <a:tailEnd type="none" w="med" len="med"/>
          </a:ln>
          <a:effectLst>
            <a:outerShdw blurRad="63500" dist="17961" dir="2700000" algn="ctr" rotWithShape="0">
              <a:schemeClr val="tx1">
                <a:alpha val="74998"/>
              </a:schemeClr>
            </a:outerShdw>
          </a:effectLst>
        </p:spPr>
      </p:cxnSp>
      <p:cxnSp>
        <p:nvCxnSpPr>
          <p:cNvPr id="24" name="Straight Connector 23"/>
          <p:cNvCxnSpPr/>
          <p:nvPr userDrawn="1"/>
        </p:nvCxnSpPr>
        <p:spPr bwMode="auto">
          <a:xfrm>
            <a:off x="4575175" y="854629"/>
            <a:ext cx="0" cy="5531379"/>
          </a:xfrm>
          <a:prstGeom prst="line">
            <a:avLst/>
          </a:prstGeom>
          <a:noFill/>
          <a:ln w="28575" cap="flat" cmpd="sng" algn="ctr">
            <a:solidFill>
              <a:srgbClr val="000000"/>
            </a:solidFill>
            <a:prstDash val="solid"/>
            <a:round/>
            <a:headEnd type="none" w="med" len="med"/>
            <a:tailEnd type="none" w="med" len="med"/>
          </a:ln>
          <a:effectLst>
            <a:outerShdw blurRad="63500" dist="17961" dir="2700000" algn="ctr" rotWithShape="0">
              <a:schemeClr val="tx1">
                <a:alpha val="74998"/>
              </a:schemeClr>
            </a:outerShdw>
          </a:effectLst>
        </p:spPr>
      </p:cxnSp>
      <p:sp>
        <p:nvSpPr>
          <p:cNvPr id="25" name="Content Placeholder 2"/>
          <p:cNvSpPr>
            <a:spLocks noGrp="1"/>
          </p:cNvSpPr>
          <p:nvPr>
            <p:ph idx="16"/>
          </p:nvPr>
        </p:nvSpPr>
        <p:spPr>
          <a:xfrm>
            <a:off x="60635" y="3750032"/>
            <a:ext cx="4445099" cy="2607490"/>
          </a:xfrm>
        </p:spPr>
        <p:txBody>
          <a:bodyPr/>
          <a:lstStyle>
            <a:lvl1pPr marL="168275" indent="-168275">
              <a:defRPr sz="1400" b="1"/>
            </a:lvl1pPr>
            <a:lvl2pPr marL="342900" indent="-173038">
              <a:defRPr sz="1200"/>
            </a:lvl2pPr>
            <a:lvl3pPr marL="574675" indent="-168275">
              <a:defRPr sz="1100"/>
            </a:lvl3pPr>
            <a:lvl4pPr marL="798513" indent="-165100">
              <a:defRPr sz="1050"/>
            </a:lvl4pPr>
            <a:lvl5pPr marL="1030288" indent="-168275">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
          <p:cNvSpPr>
            <a:spLocks noGrp="1"/>
          </p:cNvSpPr>
          <p:nvPr>
            <p:ph idx="17"/>
          </p:nvPr>
        </p:nvSpPr>
        <p:spPr>
          <a:xfrm>
            <a:off x="4658961" y="993809"/>
            <a:ext cx="4445099" cy="2608132"/>
          </a:xfrm>
        </p:spPr>
        <p:txBody>
          <a:bodyPr/>
          <a:lstStyle>
            <a:lvl1pPr marL="168275" indent="-168275">
              <a:defRPr sz="1400" b="1"/>
            </a:lvl1pPr>
            <a:lvl2pPr marL="342900" indent="-173038">
              <a:defRPr sz="1200"/>
            </a:lvl2pPr>
            <a:lvl3pPr marL="574675" indent="-168275">
              <a:defRPr sz="1100"/>
            </a:lvl3pPr>
            <a:lvl4pPr marL="798513" indent="-165100">
              <a:defRPr sz="1050"/>
            </a:lvl4pPr>
            <a:lvl5pPr marL="1030288" indent="-168275">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2"/>
          <p:cNvSpPr>
            <a:spLocks noGrp="1"/>
          </p:cNvSpPr>
          <p:nvPr>
            <p:ph idx="18"/>
          </p:nvPr>
        </p:nvSpPr>
        <p:spPr>
          <a:xfrm>
            <a:off x="4658961" y="3750032"/>
            <a:ext cx="4445099" cy="2607490"/>
          </a:xfrm>
        </p:spPr>
        <p:txBody>
          <a:bodyPr/>
          <a:lstStyle>
            <a:lvl1pPr marL="168275" indent="-168275">
              <a:defRPr sz="1400" b="1"/>
            </a:lvl1pPr>
            <a:lvl2pPr marL="342900" indent="-173038">
              <a:defRPr sz="1200"/>
            </a:lvl2pPr>
            <a:lvl3pPr marL="574675" indent="-168275">
              <a:defRPr sz="1100"/>
            </a:lvl3pPr>
            <a:lvl4pPr marL="798513" indent="-165100">
              <a:defRPr sz="1050"/>
            </a:lvl4pPr>
            <a:lvl5pPr marL="1030288" indent="-168275">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638869" y="163629"/>
            <a:ext cx="4682172" cy="6096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482734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Footer Placeholder 8"/>
          <p:cNvSpPr>
            <a:spLocks noGrp="1"/>
          </p:cNvSpPr>
          <p:nvPr>
            <p:ph type="ftr" sz="quarter" idx="10"/>
          </p:nvPr>
        </p:nvSpPr>
        <p:spPr/>
        <p:txBody>
          <a:bodyPr/>
          <a:lstStyle>
            <a:lvl1pPr>
              <a:defRPr/>
            </a:lvl1pPr>
          </a:lstStyle>
          <a:p>
            <a:pPr>
              <a:defRPr/>
            </a:pPr>
            <a:endParaRPr lang="en-US">
              <a:solidFill>
                <a:prstClr val="black"/>
              </a:solidFill>
            </a:endParaRPr>
          </a:p>
        </p:txBody>
      </p:sp>
      <p:sp>
        <p:nvSpPr>
          <p:cNvPr id="5" name="Date Placeholder 9"/>
          <p:cNvSpPr>
            <a:spLocks noGrp="1"/>
          </p:cNvSpPr>
          <p:nvPr>
            <p:ph type="dt" sz="half" idx="11"/>
          </p:nvPr>
        </p:nvSpPr>
        <p:spPr/>
        <p:txBody>
          <a:bodyPr/>
          <a:lstStyle>
            <a:lvl1pPr>
              <a:defRPr/>
            </a:lvl1pPr>
          </a:lstStyle>
          <a:p>
            <a:pPr>
              <a:defRPr/>
            </a:pPr>
            <a:r>
              <a:rPr lang="en-US">
                <a:solidFill>
                  <a:prstClr val="black"/>
                </a:solidFill>
              </a:rPr>
              <a:t>11 July 2017</a:t>
            </a:r>
            <a:endParaRPr lang="en-US" dirty="0">
              <a:solidFill>
                <a:prstClr val="black"/>
              </a:solidFill>
            </a:endParaRPr>
          </a:p>
        </p:txBody>
      </p:sp>
      <p:sp>
        <p:nvSpPr>
          <p:cNvPr id="6" name="Slide Number Placeholder 10"/>
          <p:cNvSpPr>
            <a:spLocks noGrp="1"/>
          </p:cNvSpPr>
          <p:nvPr>
            <p:ph type="sldNum" sz="quarter" idx="12"/>
          </p:nvPr>
        </p:nvSpPr>
        <p:spPr/>
        <p:txBody>
          <a:bodyPr/>
          <a:lstStyle>
            <a:lvl1pPr>
              <a:defRPr/>
            </a:lvl1pPr>
          </a:lstStyle>
          <a:p>
            <a:pPr>
              <a:defRPr/>
            </a:pPr>
            <a:fld id="{DB06909F-F4DB-6C43-A253-C502151AEF04}" type="slidenum">
              <a:rPr lang="en-US" smtClean="0">
                <a:solidFill>
                  <a:prstClr val="black"/>
                </a:solidFill>
              </a:rPr>
              <a:pPr>
                <a:defRPr/>
              </a:pPr>
              <a:t>‹#›</a:t>
            </a:fld>
            <a:endParaRPr lang="en-US">
              <a:solidFill>
                <a:prstClr val="black"/>
              </a:solidFill>
            </a:endParaRPr>
          </a:p>
        </p:txBody>
      </p:sp>
      <p:sp>
        <p:nvSpPr>
          <p:cNvPr id="28" name="Title 27"/>
          <p:cNvSpPr>
            <a:spLocks noGrp="1"/>
          </p:cNvSpPr>
          <p:nvPr>
            <p:ph type="title"/>
          </p:nvPr>
        </p:nvSpPr>
        <p:spPr>
          <a:xfrm>
            <a:off x="3638869" y="142876"/>
            <a:ext cx="4659312" cy="6096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77041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A75CEC-D515-4FB5-A3CB-3137921BE26C}" type="datetimeFigureOut">
              <a:rPr lang="en-US" smtClean="0"/>
              <a:t>5/31/18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C5FAC4-3C0A-4AE1-9309-D66101FFB95B}" type="slidenum">
              <a:rPr lang="en-US" smtClean="0"/>
              <a:t>‹#›</a:t>
            </a:fld>
            <a:endParaRPr lang="en-US"/>
          </a:p>
        </p:txBody>
      </p:sp>
    </p:spTree>
    <p:extLst>
      <p:ext uri="{BB962C8B-B14F-4D97-AF65-F5344CB8AC3E}">
        <p14:creationId xmlns:p14="http://schemas.microsoft.com/office/powerpoint/2010/main" val="2550906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391091" y="1075401"/>
            <a:ext cx="8361817" cy="5135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9" name="Rectangle 73"/>
          <p:cNvSpPr>
            <a:spLocks noGrp="1" noChangeArrowheads="1"/>
          </p:cNvSpPr>
          <p:nvPr>
            <p:ph type="title"/>
          </p:nvPr>
        </p:nvSpPr>
        <p:spPr bwMode="auto">
          <a:xfrm>
            <a:off x="865188" y="109538"/>
            <a:ext cx="741362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 name="Footer Placeholder 8"/>
          <p:cNvSpPr>
            <a:spLocks noGrp="1"/>
          </p:cNvSpPr>
          <p:nvPr>
            <p:ph type="ftr" sz="quarter" idx="3"/>
          </p:nvPr>
        </p:nvSpPr>
        <p:spPr>
          <a:xfrm>
            <a:off x="1454150" y="6621780"/>
            <a:ext cx="6235700" cy="203835"/>
          </a:xfrm>
          <a:prstGeom prst="rect">
            <a:avLst/>
          </a:prstGeom>
        </p:spPr>
        <p:txBody>
          <a:bodyPr vert="horz" lIns="91440" tIns="45720" rIns="91440" bIns="45720" rtlCol="0" anchor="ctr"/>
          <a:lstStyle>
            <a:lvl1pPr algn="ctr" fontAlgn="auto">
              <a:spcBef>
                <a:spcPts val="0"/>
              </a:spcBef>
              <a:spcAft>
                <a:spcPts val="0"/>
              </a:spcAft>
              <a:defRPr sz="1100" smtClean="0">
                <a:solidFill>
                  <a:schemeClr val="tx1"/>
                </a:solidFill>
                <a:latin typeface="+mn-lt"/>
                <a:ea typeface="+mn-ea"/>
                <a:cs typeface="+mn-cs"/>
              </a:defRPr>
            </a:lvl1pPr>
          </a:lstStyle>
          <a:p>
            <a:pPr>
              <a:defRPr/>
            </a:pPr>
            <a:endParaRPr lang="en-US" dirty="0">
              <a:solidFill>
                <a:prstClr val="black"/>
              </a:solidFill>
            </a:endParaRPr>
          </a:p>
        </p:txBody>
      </p:sp>
      <p:sp>
        <p:nvSpPr>
          <p:cNvPr id="10" name="Date Placeholder 9"/>
          <p:cNvSpPr>
            <a:spLocks noGrp="1"/>
          </p:cNvSpPr>
          <p:nvPr>
            <p:ph type="dt" sz="half" idx="2"/>
          </p:nvPr>
        </p:nvSpPr>
        <p:spPr>
          <a:xfrm>
            <a:off x="50800" y="6631305"/>
            <a:ext cx="1071563" cy="203835"/>
          </a:xfrm>
          <a:prstGeom prst="rect">
            <a:avLst/>
          </a:prstGeom>
        </p:spPr>
        <p:txBody>
          <a:bodyPr vert="horz" lIns="91440" tIns="45720" rIns="91440" bIns="45720" rtlCol="0" anchor="ctr"/>
          <a:lstStyle>
            <a:lvl1pPr algn="l" fontAlgn="auto">
              <a:spcBef>
                <a:spcPts val="0"/>
              </a:spcBef>
              <a:spcAft>
                <a:spcPts val="0"/>
              </a:spcAft>
              <a:defRPr sz="1100" smtClean="0">
                <a:solidFill>
                  <a:schemeClr val="tx1"/>
                </a:solidFill>
                <a:latin typeface="+mn-lt"/>
                <a:ea typeface="+mn-ea"/>
                <a:cs typeface="+mn-cs"/>
              </a:defRPr>
            </a:lvl1pPr>
          </a:lstStyle>
          <a:p>
            <a:pPr>
              <a:defRPr/>
            </a:pPr>
            <a:r>
              <a:rPr lang="en-US">
                <a:solidFill>
                  <a:prstClr val="black"/>
                </a:solidFill>
              </a:rPr>
              <a:t>11 July 2017</a:t>
            </a:r>
            <a:endParaRPr lang="en-US" dirty="0">
              <a:solidFill>
                <a:prstClr val="black"/>
              </a:solidFill>
            </a:endParaRPr>
          </a:p>
        </p:txBody>
      </p:sp>
      <p:sp>
        <p:nvSpPr>
          <p:cNvPr id="11" name="Slide Number Placeholder 10"/>
          <p:cNvSpPr>
            <a:spLocks noGrp="1"/>
          </p:cNvSpPr>
          <p:nvPr>
            <p:ph type="sldNum" sz="quarter" idx="4"/>
          </p:nvPr>
        </p:nvSpPr>
        <p:spPr>
          <a:xfrm>
            <a:off x="8534400" y="6631305"/>
            <a:ext cx="558800" cy="203835"/>
          </a:xfrm>
          <a:prstGeom prst="rect">
            <a:avLst/>
          </a:prstGeom>
        </p:spPr>
        <p:txBody>
          <a:bodyPr vert="horz" lIns="91440" tIns="45720" rIns="91440" bIns="45720" rtlCol="0" anchor="ctr"/>
          <a:lstStyle>
            <a:lvl1pPr algn="r" fontAlgn="auto">
              <a:spcBef>
                <a:spcPts val="0"/>
              </a:spcBef>
              <a:spcAft>
                <a:spcPts val="0"/>
              </a:spcAft>
              <a:defRPr sz="1100" smtClean="0">
                <a:solidFill>
                  <a:schemeClr val="tx1"/>
                </a:solidFill>
                <a:latin typeface="+mn-lt"/>
                <a:ea typeface="+mn-ea"/>
                <a:cs typeface="+mn-cs"/>
              </a:defRPr>
            </a:lvl1pPr>
          </a:lstStyle>
          <a:p>
            <a:pPr>
              <a:defRPr/>
            </a:pPr>
            <a:fld id="{47172AEC-803B-EE40-A019-3F100C219DD6}" type="slidenum">
              <a:rPr lang="en-US" smtClean="0">
                <a:solidFill>
                  <a:prstClr val="black"/>
                </a:solidFill>
              </a:rPr>
              <a:pPr>
                <a:defRPr/>
              </a:pPr>
              <a:t>‹#›</a:t>
            </a:fld>
            <a:endParaRPr lang="en-US">
              <a:solidFill>
                <a:prstClr val="black"/>
              </a:solidFill>
            </a:endParaRPr>
          </a:p>
        </p:txBody>
      </p:sp>
      <p:pic>
        <p:nvPicPr>
          <p:cNvPr id="12" name="Picture 11"/>
          <p:cNvPicPr>
            <a:picLocks noChangeAspect="1"/>
          </p:cNvPicPr>
          <p:nvPr userDrawn="1"/>
        </p:nvPicPr>
        <p:blipFill>
          <a:blip r:embed="rId8" cstate="email">
            <a:extLst>
              <a:ext uri="{28A0092B-C50C-407E-A947-70E740481C1C}">
                <a14:useLocalDpi xmlns:a14="http://schemas.microsoft.com/office/drawing/2010/main"/>
              </a:ext>
            </a:extLst>
          </a:blip>
          <a:srcRect b="86822"/>
          <a:stretch>
            <a:fillRect/>
          </a:stretch>
        </p:blipFill>
        <p:spPr>
          <a:xfrm>
            <a:off x="0" y="0"/>
            <a:ext cx="9140196" cy="903767"/>
          </a:xfrm>
          <a:prstGeom prst="rect">
            <a:avLst/>
          </a:prstGeom>
          <a:effectLst>
            <a:outerShdw blurRad="50800" dist="50800" dir="5400000" algn="ctr" rotWithShape="0">
              <a:srgbClr val="000000">
                <a:alpha val="50000"/>
              </a:srgbClr>
            </a:outerShdw>
          </a:effectLst>
        </p:spPr>
      </p:pic>
      <p:sp>
        <p:nvSpPr>
          <p:cNvPr id="13" name="Rectangle 9"/>
          <p:cNvSpPr>
            <a:spLocks noChangeArrowheads="1"/>
          </p:cNvSpPr>
          <p:nvPr userDrawn="1"/>
        </p:nvSpPr>
        <p:spPr bwMode="auto">
          <a:xfrm>
            <a:off x="1902" y="831850"/>
            <a:ext cx="9144000" cy="92075"/>
          </a:xfrm>
          <a:prstGeom prst="rect">
            <a:avLst/>
          </a:prstGeom>
          <a:solidFill>
            <a:schemeClr val="tx1"/>
          </a:solidFill>
          <a:ln w="9525" algn="ctr">
            <a:noFill/>
            <a:round/>
            <a:headEnd/>
            <a:tailEnd/>
          </a:ln>
        </p:spPr>
        <p:txBody>
          <a:bodyPr/>
          <a:lstStyle/>
          <a:p>
            <a:pPr defTabSz="914400" fontAlgn="base">
              <a:spcBef>
                <a:spcPct val="20000"/>
              </a:spcBef>
              <a:spcAft>
                <a:spcPct val="0"/>
              </a:spcAft>
              <a:defRPr/>
            </a:pPr>
            <a:endParaRPr lang="en-US" sz="2400">
              <a:solidFill>
                <a:srgbClr val="FFFFFF"/>
              </a:solidFill>
              <a:latin typeface="Helvetica Neue Black Condensed" charset="0"/>
              <a:ea typeface="ヒラギノ角ゴ Pro W3" charset="-128"/>
              <a:cs typeface="Arial" charset="0"/>
            </a:endParaRPr>
          </a:p>
        </p:txBody>
      </p:sp>
      <p:sp>
        <p:nvSpPr>
          <p:cNvPr id="2" name="Rectangle 1"/>
          <p:cNvSpPr/>
          <p:nvPr userDrawn="1"/>
        </p:nvSpPr>
        <p:spPr bwMode="auto">
          <a:xfrm rot="10800000">
            <a:off x="0" y="0"/>
            <a:ext cx="9144000" cy="831850"/>
          </a:xfrm>
          <a:prstGeom prst="rect">
            <a:avLst/>
          </a:prstGeom>
          <a:gradFill>
            <a:gsLst>
              <a:gs pos="0">
                <a:schemeClr val="tx1"/>
              </a:gs>
              <a:gs pos="78000">
                <a:schemeClr val="tx1">
                  <a:alpha val="19000"/>
                </a:schemeClr>
              </a:gs>
            </a:gsLst>
            <a:lin ang="5400000" scaled="1"/>
          </a:gradFill>
          <a:ln w="9525" cap="flat" cmpd="sng" algn="ctr">
            <a:no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defTabSz="914400" fontAlgn="base">
              <a:spcBef>
                <a:spcPct val="20000"/>
              </a:spcBef>
              <a:spcAft>
                <a:spcPct val="0"/>
              </a:spcAft>
            </a:pPr>
            <a:endParaRPr lang="en-US" sz="2400">
              <a:solidFill>
                <a:prstClr val="white"/>
              </a:solidFill>
              <a:latin typeface="Helvetica Neue Black Condensed" pitchFamily="-112" charset="0"/>
              <a:ea typeface="ＭＳ Ｐゴシック" pitchFamily="-112" charset="-128"/>
              <a:cs typeface="ＭＳ Ｐゴシック" pitchFamily="-112" charset="-128"/>
            </a:endParaRPr>
          </a:p>
        </p:txBody>
      </p:sp>
      <p:pic>
        <p:nvPicPr>
          <p:cNvPr id="14" name="Picture 67" descr="NASA insignia RGB"/>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8337181" y="125413"/>
            <a:ext cx="717550" cy="593725"/>
          </a:xfrm>
          <a:prstGeom prst="rect">
            <a:avLst/>
          </a:prstGeom>
          <a:noFill/>
          <a:ln w="9525">
            <a:noFill/>
            <a:miter lim="800000"/>
            <a:headEnd/>
            <a:tailEnd/>
          </a:ln>
        </p:spPr>
      </p:pic>
    </p:spTree>
    <p:extLst>
      <p:ext uri="{BB962C8B-B14F-4D97-AF65-F5344CB8AC3E}">
        <p14:creationId xmlns:p14="http://schemas.microsoft.com/office/powerpoint/2010/main" val="3656598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7" r:id="rId3"/>
    <p:sldLayoutId id="2147483678" r:id="rId4"/>
    <p:sldLayoutId id="2147483676" r:id="rId5"/>
    <p:sldLayoutId id="2147483680" r:id="rId6"/>
  </p:sldLayoutIdLst>
  <p:hf hdr="0" ftr="0"/>
  <p:txStyles>
    <p:titleStyle>
      <a:lvl1pPr algn="ctr" rtl="0" eaLnBrk="1" fontAlgn="base" hangingPunct="1">
        <a:spcBef>
          <a:spcPct val="0"/>
        </a:spcBef>
        <a:spcAft>
          <a:spcPct val="0"/>
        </a:spcAft>
        <a:defRPr sz="2400" b="1">
          <a:solidFill>
            <a:schemeClr val="bg1"/>
          </a:solidFill>
          <a:latin typeface="+mj-lt"/>
          <a:ea typeface="MS PGothic" pitchFamily="34" charset="-128"/>
          <a:cs typeface="+mj-cs"/>
        </a:defRPr>
      </a:lvl1pPr>
      <a:lvl2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2pPr>
      <a:lvl3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3pPr>
      <a:lvl4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4pPr>
      <a:lvl5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5pPr>
      <a:lvl6pPr marL="4572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6pPr>
      <a:lvl7pPr marL="9144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7pPr>
      <a:lvl8pPr marL="13716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8pPr>
      <a:lvl9pPr marL="18288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9pPr>
    </p:titleStyle>
    <p:bodyStyle>
      <a:lvl1pPr marL="225425" indent="-225425" algn="l" rtl="0" eaLnBrk="1" fontAlgn="base" hangingPunct="1">
        <a:spcBef>
          <a:spcPct val="20000"/>
        </a:spcBef>
        <a:spcAft>
          <a:spcPct val="0"/>
        </a:spcAft>
        <a:buChar char="•"/>
        <a:defRPr sz="2000">
          <a:solidFill>
            <a:schemeClr val="tx1"/>
          </a:solidFill>
          <a:latin typeface="+mn-lt"/>
          <a:ea typeface="MS PGothic" pitchFamily="34" charset="-128"/>
          <a:cs typeface="+mn-cs"/>
        </a:defRPr>
      </a:lvl1pPr>
      <a:lvl2pPr marL="460375" indent="-233363" algn="l" rtl="0" eaLnBrk="1" fontAlgn="base" hangingPunct="1">
        <a:spcBef>
          <a:spcPct val="20000"/>
        </a:spcBef>
        <a:spcAft>
          <a:spcPct val="0"/>
        </a:spcAft>
        <a:buChar char="–"/>
        <a:defRPr sz="1800">
          <a:solidFill>
            <a:schemeClr val="tx1"/>
          </a:solidFill>
          <a:latin typeface="+mn-lt"/>
          <a:ea typeface="MS PGothic" pitchFamily="34" charset="-128"/>
          <a:cs typeface="ＭＳ Ｐゴシック"/>
        </a:defRPr>
      </a:lvl2pPr>
      <a:lvl3pPr marL="687388" indent="-225425" algn="l" rtl="0" eaLnBrk="1" fontAlgn="base" hangingPunct="1">
        <a:spcBef>
          <a:spcPct val="20000"/>
        </a:spcBef>
        <a:spcAft>
          <a:spcPct val="0"/>
        </a:spcAft>
        <a:buChar char="•"/>
        <a:defRPr sz="1600">
          <a:solidFill>
            <a:schemeClr val="tx1"/>
          </a:solidFill>
          <a:latin typeface="+mn-lt"/>
          <a:ea typeface="ヒラギノ角ゴ Pro W3" pitchFamily="-106" charset="-128"/>
          <a:cs typeface="ヒラギノ角ゴ Pro W3" charset="-128"/>
        </a:defRPr>
      </a:lvl3pPr>
      <a:lvl4pPr marL="915988" indent="-227013" algn="l" rtl="0" eaLnBrk="1" fontAlgn="base" hangingPunct="1">
        <a:spcBef>
          <a:spcPct val="20000"/>
        </a:spcBef>
        <a:spcAft>
          <a:spcPct val="0"/>
        </a:spcAft>
        <a:buChar char="–"/>
        <a:defRPr sz="1400">
          <a:solidFill>
            <a:schemeClr val="tx1"/>
          </a:solidFill>
          <a:latin typeface="+mn-lt"/>
          <a:ea typeface="ヒラギノ角ゴ Pro W3" pitchFamily="-106" charset="-128"/>
          <a:cs typeface="ヒラギノ角ゴ Pro W3" charset="-128"/>
        </a:defRPr>
      </a:lvl4pPr>
      <a:lvl5pPr marL="1144588" indent="-227013" algn="l" rtl="0" eaLnBrk="1" fontAlgn="base" hangingPunct="1">
        <a:spcBef>
          <a:spcPct val="20000"/>
        </a:spcBef>
        <a:spcAft>
          <a:spcPct val="0"/>
        </a:spcAft>
        <a:buChar char="»"/>
        <a:defRPr sz="1200">
          <a:solidFill>
            <a:schemeClr val="tx1"/>
          </a:solidFill>
          <a:latin typeface="+mn-lt"/>
          <a:ea typeface="ヒラギノ角ゴ Pro W3" pitchFamily="-106" charset="-128"/>
          <a:cs typeface="ヒラギノ角ゴ Pro W3" charset="-128"/>
        </a:defRPr>
      </a:lvl5pPr>
      <a:lvl6pPr marL="1601788" indent="-227013" algn="l" rtl="0" eaLnBrk="1" fontAlgn="base" hangingPunct="1">
        <a:spcBef>
          <a:spcPct val="20000"/>
        </a:spcBef>
        <a:spcAft>
          <a:spcPct val="0"/>
        </a:spcAft>
        <a:buChar char="»"/>
        <a:defRPr>
          <a:solidFill>
            <a:schemeClr val="tx1"/>
          </a:solidFill>
          <a:latin typeface="+mn-lt"/>
          <a:ea typeface="+mn-ea"/>
        </a:defRPr>
      </a:lvl6pPr>
      <a:lvl7pPr marL="2058988" indent="-227013" algn="l" rtl="0" eaLnBrk="1" fontAlgn="base" hangingPunct="1">
        <a:spcBef>
          <a:spcPct val="20000"/>
        </a:spcBef>
        <a:spcAft>
          <a:spcPct val="0"/>
        </a:spcAft>
        <a:buChar char="»"/>
        <a:defRPr>
          <a:solidFill>
            <a:schemeClr val="tx1"/>
          </a:solidFill>
          <a:latin typeface="+mn-lt"/>
          <a:ea typeface="+mn-ea"/>
        </a:defRPr>
      </a:lvl7pPr>
      <a:lvl8pPr marL="2516188" indent="-227013" algn="l" rtl="0" eaLnBrk="1" fontAlgn="base" hangingPunct="1">
        <a:spcBef>
          <a:spcPct val="20000"/>
        </a:spcBef>
        <a:spcAft>
          <a:spcPct val="0"/>
        </a:spcAft>
        <a:buChar char="»"/>
        <a:defRPr>
          <a:solidFill>
            <a:schemeClr val="tx1"/>
          </a:solidFill>
          <a:latin typeface="+mn-lt"/>
          <a:ea typeface="+mn-ea"/>
        </a:defRPr>
      </a:lvl8pPr>
      <a:lvl9pPr marL="2973388" indent="-227013"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hyperlink" Target="https://mail01.ndc.nasa.gov/owa/redir.aspx?C=S5gsu-emdYmt0SWhxFlDg5pDtntz0InV_8UfAdHCpZGiLQ4ZC6fVCA..&amp;URL=https://www.zeemap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381000" y="3695996"/>
            <a:ext cx="5638800" cy="1329069"/>
          </a:xfrm>
        </p:spPr>
        <p:txBody>
          <a:bodyPr/>
          <a:lstStyle/>
          <a:p>
            <a:pPr>
              <a:spcBef>
                <a:spcPts val="200"/>
              </a:spcBef>
              <a:defRPr/>
            </a:pPr>
            <a:r>
              <a:rPr lang="en-US" dirty="0"/>
              <a:t>Sylvain Costes, Ph.D.</a:t>
            </a:r>
          </a:p>
          <a:p>
            <a:pPr>
              <a:spcBef>
                <a:spcPts val="200"/>
              </a:spcBef>
              <a:defRPr/>
            </a:pPr>
            <a:r>
              <a:rPr lang="en-US" dirty="0"/>
              <a:t>Project Manager</a:t>
            </a:r>
          </a:p>
          <a:p>
            <a:pPr>
              <a:spcBef>
                <a:spcPts val="200"/>
              </a:spcBef>
              <a:defRPr/>
            </a:pPr>
            <a:endParaRPr lang="en-US" sz="1600" dirty="0"/>
          </a:p>
          <a:p>
            <a:pPr>
              <a:spcBef>
                <a:spcPts val="200"/>
              </a:spcBef>
              <a:defRPr/>
            </a:pPr>
            <a:r>
              <a:rPr lang="en-US" dirty="0"/>
              <a:t>Marla </a:t>
            </a:r>
            <a:r>
              <a:rPr lang="en-US" dirty="0" err="1"/>
              <a:t>Smithwick</a:t>
            </a:r>
            <a:endParaRPr lang="en-US" dirty="0"/>
          </a:p>
          <a:p>
            <a:pPr>
              <a:spcBef>
                <a:spcPts val="200"/>
              </a:spcBef>
              <a:defRPr/>
            </a:pPr>
            <a:r>
              <a:rPr lang="en-US" dirty="0"/>
              <a:t>Deputy Project Manager</a:t>
            </a:r>
          </a:p>
          <a:p>
            <a:pPr>
              <a:spcBef>
                <a:spcPts val="200"/>
              </a:spcBef>
              <a:defRPr/>
            </a:pPr>
            <a:endParaRPr lang="en-US" dirty="0"/>
          </a:p>
          <a:p>
            <a:pPr>
              <a:spcBef>
                <a:spcPts val="200"/>
              </a:spcBef>
              <a:defRPr/>
            </a:pPr>
            <a:r>
              <a:rPr lang="en-US" dirty="0"/>
              <a:t>The </a:t>
            </a:r>
            <a:r>
              <a:rPr lang="en-US" dirty="0" err="1"/>
              <a:t>GeneLab</a:t>
            </a:r>
            <a:r>
              <a:rPr lang="en-US" dirty="0"/>
              <a:t> Team</a:t>
            </a:r>
          </a:p>
          <a:p>
            <a:endParaRPr lang="en-US" dirty="0"/>
          </a:p>
        </p:txBody>
      </p:sp>
      <p:sp>
        <p:nvSpPr>
          <p:cNvPr id="2" name="Title 1"/>
          <p:cNvSpPr>
            <a:spLocks noGrp="1"/>
          </p:cNvSpPr>
          <p:nvPr>
            <p:ph type="ctrTitle"/>
          </p:nvPr>
        </p:nvSpPr>
        <p:spPr>
          <a:xfrm>
            <a:off x="381000" y="961289"/>
            <a:ext cx="8183880" cy="1781470"/>
          </a:xfrm>
        </p:spPr>
        <p:txBody>
          <a:bodyPr/>
          <a:lstStyle/>
          <a:p>
            <a:r>
              <a:rPr lang="en-US" b="0" dirty="0"/>
              <a:t>GeneLab: “Omics” Data System for Space Biology Research</a:t>
            </a:r>
            <a:r>
              <a:rPr lang="en-US" dirty="0"/>
              <a:t> </a:t>
            </a:r>
            <a:br>
              <a:rPr lang="en-US" dirty="0"/>
            </a:br>
            <a:endParaRPr lang="en-US" dirty="0"/>
          </a:p>
        </p:txBody>
      </p:sp>
    </p:spTree>
    <p:extLst>
      <p:ext uri="{BB962C8B-B14F-4D97-AF65-F5344CB8AC3E}">
        <p14:creationId xmlns:p14="http://schemas.microsoft.com/office/powerpoint/2010/main" val="1703420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20168" y="33407"/>
            <a:ext cx="4743116" cy="889528"/>
          </a:xfrm>
        </p:spPr>
        <p:txBody>
          <a:bodyPr>
            <a:normAutofit fontScale="90000"/>
          </a:bodyPr>
          <a:lstStyle/>
          <a:p>
            <a:pPr algn="l"/>
            <a:r>
              <a:rPr lang="en-US" sz="2400" b="1" dirty="0">
                <a:latin typeface="Arial (Headings)"/>
                <a:cs typeface="Arial (Headings)"/>
              </a:rPr>
              <a:t>GLDS Phase 2 (Release 2.0)</a:t>
            </a:r>
            <a:br>
              <a:rPr lang="en-US" sz="2400" b="1" dirty="0">
                <a:latin typeface="Arial (Headings)"/>
                <a:cs typeface="Arial (Headings)"/>
              </a:rPr>
            </a:br>
            <a:r>
              <a:rPr lang="en-US" sz="2400" b="1" dirty="0">
                <a:latin typeface="Arial (Headings)"/>
                <a:cs typeface="Arial (Headings)"/>
              </a:rPr>
              <a:t>Google-like Search, Federated Search</a:t>
            </a:r>
          </a:p>
        </p:txBody>
      </p:sp>
      <p:sp>
        <p:nvSpPr>
          <p:cNvPr id="11" name="Oval 10"/>
          <p:cNvSpPr/>
          <p:nvPr/>
        </p:nvSpPr>
        <p:spPr bwMode="auto">
          <a:xfrm>
            <a:off x="762000" y="1830758"/>
            <a:ext cx="2190750" cy="264583"/>
          </a:xfrm>
          <a:prstGeom prst="ellipse">
            <a:avLst/>
          </a:prstGeom>
          <a:noFill/>
          <a:ln w="9525" cap="flat" cmpd="sng" algn="ctr">
            <a:no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8" name="TextBox 7"/>
          <p:cNvSpPr txBox="1"/>
          <p:nvPr/>
        </p:nvSpPr>
        <p:spPr>
          <a:xfrm>
            <a:off x="516467" y="982404"/>
            <a:ext cx="8500533" cy="584775"/>
          </a:xfrm>
          <a:prstGeom prst="rect">
            <a:avLst/>
          </a:prstGeom>
          <a:noFill/>
        </p:spPr>
        <p:txBody>
          <a:bodyPr wrap="square" rtlCol="0">
            <a:spAutoFit/>
          </a:bodyPr>
          <a:lstStyle/>
          <a:p>
            <a:r>
              <a:rPr lang="en-US" sz="1600" b="1" dirty="0"/>
              <a:t>Data federation/integration with heterogeneous bioinformatics external databases (GEO, PRIDE, MG-RAST)</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6222"/>
            <a:ext cx="4900291" cy="4662156"/>
          </a:xfrm>
          <a:prstGeom prst="rect">
            <a:avLst/>
          </a:prstGeom>
        </p:spPr>
      </p:pic>
      <p:pic>
        <p:nvPicPr>
          <p:cNvPr id="14" name="Picture 13" descr="Screen Shot 2017-09-10 at 12.02.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962" y="2575645"/>
            <a:ext cx="6263370" cy="3791288"/>
          </a:xfrm>
          <a:prstGeom prst="rect">
            <a:avLst/>
          </a:prstGeom>
          <a:ln w="12700" cmpd="sng">
            <a:solidFill>
              <a:schemeClr val="tx1"/>
            </a:solidFill>
          </a:ln>
        </p:spPr>
      </p:pic>
      <p:sp>
        <p:nvSpPr>
          <p:cNvPr id="5" name="TextBox 4"/>
          <p:cNvSpPr txBox="1"/>
          <p:nvPr/>
        </p:nvSpPr>
        <p:spPr>
          <a:xfrm>
            <a:off x="2074333" y="1963049"/>
            <a:ext cx="2031325" cy="369332"/>
          </a:xfrm>
          <a:prstGeom prst="rect">
            <a:avLst/>
          </a:prstGeom>
          <a:noFill/>
        </p:spPr>
        <p:txBody>
          <a:bodyPr wrap="none" rtlCol="0">
            <a:spAutoFit/>
          </a:bodyPr>
          <a:lstStyle/>
          <a:p>
            <a:r>
              <a:rPr lang="en-US" dirty="0"/>
              <a:t>Federated Search</a:t>
            </a:r>
          </a:p>
        </p:txBody>
      </p:sp>
      <p:sp>
        <p:nvSpPr>
          <p:cNvPr id="15" name="TextBox 14"/>
          <p:cNvSpPr txBox="1"/>
          <p:nvPr/>
        </p:nvSpPr>
        <p:spPr>
          <a:xfrm>
            <a:off x="5732145" y="2669831"/>
            <a:ext cx="2954655" cy="369332"/>
          </a:xfrm>
          <a:prstGeom prst="rect">
            <a:avLst/>
          </a:prstGeom>
          <a:noFill/>
        </p:spPr>
        <p:txBody>
          <a:bodyPr wrap="none" rtlCol="0">
            <a:spAutoFit/>
          </a:bodyPr>
          <a:lstStyle/>
          <a:p>
            <a:r>
              <a:rPr lang="en-US" dirty="0"/>
              <a:t>Search Filters for </a:t>
            </a:r>
            <a:r>
              <a:rPr lang="en-US" dirty="0" err="1"/>
              <a:t>GeneLab</a:t>
            </a:r>
            <a:endParaRPr lang="en-US" dirty="0"/>
          </a:p>
        </p:txBody>
      </p:sp>
    </p:spTree>
    <p:extLst>
      <p:ext uri="{BB962C8B-B14F-4D97-AF65-F5344CB8AC3E}">
        <p14:creationId xmlns:p14="http://schemas.microsoft.com/office/powerpoint/2010/main" val="389130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09624" y="1047273"/>
            <a:ext cx="7711018" cy="338554"/>
          </a:xfrm>
          <a:prstGeom prst="rect">
            <a:avLst/>
          </a:prstGeom>
        </p:spPr>
        <p:txBody>
          <a:bodyPr wrap="square">
            <a:spAutoFit/>
          </a:bodyPr>
          <a:lstStyle/>
          <a:p>
            <a:r>
              <a:rPr lang="en-US" sz="1600" b="1" dirty="0"/>
              <a:t>User Account Mgmt., Access Controls (e.g., Private, Shared, Public Folders)</a:t>
            </a:r>
          </a:p>
        </p:txBody>
      </p:sp>
      <p:sp>
        <p:nvSpPr>
          <p:cNvPr id="10" name="Title 2"/>
          <p:cNvSpPr>
            <a:spLocks noGrp="1"/>
          </p:cNvSpPr>
          <p:nvPr>
            <p:ph type="title"/>
          </p:nvPr>
        </p:nvSpPr>
        <p:spPr>
          <a:xfrm>
            <a:off x="3876842" y="10055"/>
            <a:ext cx="5635868" cy="889528"/>
          </a:xfrm>
        </p:spPr>
        <p:txBody>
          <a:bodyPr>
            <a:normAutofit fontScale="90000"/>
          </a:bodyPr>
          <a:lstStyle/>
          <a:p>
            <a:r>
              <a:rPr lang="en-US" sz="2400" b="1" dirty="0">
                <a:solidFill>
                  <a:srgbClr val="FFFFFF"/>
                </a:solidFill>
                <a:latin typeface="Arial (Headings)"/>
                <a:cs typeface="Arial (Headings)"/>
              </a:rPr>
              <a:t>GLDS Phase 2 (Release 2.0) </a:t>
            </a:r>
            <a:br>
              <a:rPr lang="en-US" sz="2400" b="1" dirty="0">
                <a:solidFill>
                  <a:srgbClr val="FFFFFF"/>
                </a:solidFill>
                <a:latin typeface="Arial (Headings)"/>
                <a:cs typeface="Arial (Headings)"/>
              </a:rPr>
            </a:br>
            <a:r>
              <a:rPr lang="en-US" dirty="0"/>
              <a:t>Customized NASA </a:t>
            </a:r>
            <a:r>
              <a:rPr lang="en-US" sz="2400" b="1" dirty="0">
                <a:solidFill>
                  <a:srgbClr val="FFFFFF"/>
                </a:solidFill>
                <a:latin typeface="Arial (Headings)"/>
                <a:cs typeface="Arial (Headings)"/>
              </a:rPr>
              <a:t>Collaborative Workspace</a:t>
            </a:r>
          </a:p>
        </p:txBody>
      </p:sp>
      <p:pic>
        <p:nvPicPr>
          <p:cNvPr id="2" name="Picture 1"/>
          <p:cNvPicPr>
            <a:picLocks noChangeAspect="1"/>
          </p:cNvPicPr>
          <p:nvPr/>
        </p:nvPicPr>
        <p:blipFill>
          <a:blip r:embed="rId3"/>
          <a:stretch>
            <a:fillRect/>
          </a:stretch>
        </p:blipFill>
        <p:spPr>
          <a:xfrm>
            <a:off x="1720003" y="1405383"/>
            <a:ext cx="5890260" cy="5196840"/>
          </a:xfrm>
          <a:prstGeom prst="rect">
            <a:avLst/>
          </a:prstGeom>
        </p:spPr>
      </p:pic>
      <p:sp>
        <p:nvSpPr>
          <p:cNvPr id="3" name="Date Placeholder 2"/>
          <p:cNvSpPr>
            <a:spLocks noGrp="1"/>
          </p:cNvSpPr>
          <p:nvPr>
            <p:ph type="dt" sz="half" idx="10"/>
          </p:nvPr>
        </p:nvSpPr>
        <p:spPr/>
        <p:txBody>
          <a:bodyPr/>
          <a:lstStyle/>
          <a:p>
            <a:pPr>
              <a:defRPr/>
            </a:pPr>
            <a:r>
              <a:rPr lang="en-US">
                <a:solidFill>
                  <a:prstClr val="black"/>
                </a:solidFill>
              </a:rPr>
              <a:t>01-25-2018</a:t>
            </a:r>
            <a:endParaRPr lang="en-US" dirty="0">
              <a:solidFill>
                <a:prstClr val="black"/>
              </a:solidFill>
            </a:endParaRPr>
          </a:p>
        </p:txBody>
      </p:sp>
      <p:sp>
        <p:nvSpPr>
          <p:cNvPr id="4" name="Footer Placeholder 3"/>
          <p:cNvSpPr>
            <a:spLocks noGrp="1"/>
          </p:cNvSpPr>
          <p:nvPr>
            <p:ph type="ftr" sz="quarter" idx="11"/>
          </p:nvPr>
        </p:nvSpPr>
        <p:spPr/>
        <p:txBody>
          <a:bodyPr/>
          <a:lstStyle/>
          <a:p>
            <a:pPr>
              <a:defRPr/>
            </a:pPr>
            <a:r>
              <a:rPr lang="en-US">
                <a:solidFill>
                  <a:prstClr val="black"/>
                </a:solidFill>
              </a:rPr>
              <a:t>AWG KICK-OFF</a:t>
            </a:r>
            <a:endParaRPr lang="en-US" dirty="0">
              <a:solidFill>
                <a:prstClr val="black"/>
              </a:solidFill>
            </a:endParaRPr>
          </a:p>
        </p:txBody>
      </p:sp>
      <p:sp>
        <p:nvSpPr>
          <p:cNvPr id="5" name="Slide Number Placeholder 4"/>
          <p:cNvSpPr>
            <a:spLocks noGrp="1"/>
          </p:cNvSpPr>
          <p:nvPr>
            <p:ph type="sldNum" sz="quarter" idx="12"/>
          </p:nvPr>
        </p:nvSpPr>
        <p:spPr/>
        <p:txBody>
          <a:bodyPr/>
          <a:lstStyle/>
          <a:p>
            <a:pPr>
              <a:defRPr/>
            </a:pPr>
            <a:fld id="{47172AEC-803B-EE40-A019-3F100C219DD6}"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445681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3967201" y="4210921"/>
            <a:ext cx="5032800" cy="2532960"/>
          </a:xfrm>
          <a:prstGeom prst="rect">
            <a:avLst/>
          </a:prstGeom>
          <a:solidFill>
            <a:srgbClr val="F2F2F2"/>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633"/>
          </a:p>
        </p:txBody>
      </p:sp>
      <p:sp>
        <p:nvSpPr>
          <p:cNvPr id="11267" name="Rectangle 2"/>
          <p:cNvSpPr>
            <a:spLocks noChangeArrowheads="1"/>
          </p:cNvSpPr>
          <p:nvPr/>
        </p:nvSpPr>
        <p:spPr bwMode="auto">
          <a:xfrm>
            <a:off x="260641" y="4210921"/>
            <a:ext cx="3551040" cy="2532960"/>
          </a:xfrm>
          <a:prstGeom prst="rect">
            <a:avLst/>
          </a:prstGeom>
          <a:solidFill>
            <a:srgbClr val="F2F2F2"/>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633"/>
          </a:p>
        </p:txBody>
      </p:sp>
      <p:sp>
        <p:nvSpPr>
          <p:cNvPr id="11268" name="Rectangle 3"/>
          <p:cNvSpPr>
            <a:spLocks noChangeArrowheads="1"/>
          </p:cNvSpPr>
          <p:nvPr/>
        </p:nvSpPr>
        <p:spPr bwMode="auto">
          <a:xfrm>
            <a:off x="3967201" y="1132201"/>
            <a:ext cx="5032800" cy="2959200"/>
          </a:xfrm>
          <a:prstGeom prst="rect">
            <a:avLst/>
          </a:prstGeom>
          <a:solidFill>
            <a:srgbClr val="F2F2F2"/>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633"/>
          </a:p>
        </p:txBody>
      </p:sp>
      <p:sp>
        <p:nvSpPr>
          <p:cNvPr id="11269" name="Rectangle 4"/>
          <p:cNvSpPr>
            <a:spLocks noChangeArrowheads="1"/>
          </p:cNvSpPr>
          <p:nvPr/>
        </p:nvSpPr>
        <p:spPr bwMode="auto">
          <a:xfrm>
            <a:off x="452161" y="1140841"/>
            <a:ext cx="8362080" cy="5136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633"/>
          </a:p>
        </p:txBody>
      </p:sp>
      <p:sp>
        <p:nvSpPr>
          <p:cNvPr id="11270" name="Text Box 5"/>
          <p:cNvSpPr txBox="1">
            <a:spLocks noChangeArrowheads="1"/>
          </p:cNvSpPr>
          <p:nvPr/>
        </p:nvSpPr>
        <p:spPr bwMode="auto">
          <a:xfrm>
            <a:off x="2498401" y="177481"/>
            <a:ext cx="5814720" cy="60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hangingPunct="1">
              <a:spcBef>
                <a:spcPct val="0"/>
              </a:spcBef>
              <a:buClrTx/>
              <a:buFontTx/>
              <a:buNone/>
            </a:pPr>
            <a:r>
              <a:rPr lang="en-US" altLang="en-US" sz="2358" b="1">
                <a:solidFill>
                  <a:srgbClr val="FFFFFF"/>
                </a:solidFill>
              </a:rPr>
              <a:t>GeneLab Database: 154 data sets</a:t>
            </a:r>
          </a:p>
        </p:txBody>
      </p:sp>
      <p:pic>
        <p:nvPicPr>
          <p:cNvPr id="112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000" y="4130281"/>
            <a:ext cx="4423680" cy="2380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2" name="Picture 7"/>
          <p:cNvPicPr>
            <a:picLocks noChangeAspect="1" noChangeArrowheads="1"/>
          </p:cNvPicPr>
          <p:nvPr/>
        </p:nvPicPr>
        <p:blipFill>
          <a:blip r:embed="rId4">
            <a:extLst>
              <a:ext uri="{28A0092B-C50C-407E-A947-70E740481C1C}">
                <a14:useLocalDpi xmlns:a14="http://schemas.microsoft.com/office/drawing/2010/main" val="0"/>
              </a:ext>
            </a:extLst>
          </a:blip>
          <a:srcRect t="9947" b="6279"/>
          <a:stretch>
            <a:fillRect/>
          </a:stretch>
        </p:blipFill>
        <p:spPr bwMode="auto">
          <a:xfrm>
            <a:off x="4292641" y="1266121"/>
            <a:ext cx="4680000" cy="2518560"/>
          </a:xfrm>
          <a:prstGeom prst="rect">
            <a:avLst/>
          </a:prstGeom>
          <a:noFill/>
          <a:ln>
            <a:noFill/>
          </a:ln>
          <a:effectLst/>
          <a:extLst>
            <a:ext uri="{909E8E84-426E-40DD-AFC4-6F175D3DCCD1}">
              <a14:hiddenFill xmlns:a14="http://schemas.microsoft.com/office/drawing/2010/main">
                <a:blipFill dpi="0" rotWithShape="0">
                  <a:blip/>
                  <a:srcRect t="9947" b="627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3" name="Picture 8"/>
          <p:cNvPicPr>
            <a:picLocks noChangeAspect="1" noChangeArrowheads="1"/>
          </p:cNvPicPr>
          <p:nvPr/>
        </p:nvPicPr>
        <p:blipFill>
          <a:blip r:embed="rId5">
            <a:extLst>
              <a:ext uri="{28A0092B-C50C-407E-A947-70E740481C1C}">
                <a14:useLocalDpi xmlns:a14="http://schemas.microsoft.com/office/drawing/2010/main" val="0"/>
              </a:ext>
            </a:extLst>
          </a:blip>
          <a:srcRect l="8391" t="9497" b="9048"/>
          <a:stretch>
            <a:fillRect/>
          </a:stretch>
        </p:blipFill>
        <p:spPr bwMode="auto">
          <a:xfrm>
            <a:off x="260641" y="4258441"/>
            <a:ext cx="3441600" cy="2132640"/>
          </a:xfrm>
          <a:prstGeom prst="rect">
            <a:avLst/>
          </a:prstGeom>
          <a:noFill/>
          <a:ln>
            <a:noFill/>
          </a:ln>
          <a:effectLst/>
          <a:extLst>
            <a:ext uri="{909E8E84-426E-40DD-AFC4-6F175D3DCCD1}">
              <a14:hiddenFill xmlns:a14="http://schemas.microsoft.com/office/drawing/2010/main">
                <a:blipFill dpi="0" rotWithShape="0">
                  <a:blip/>
                  <a:srcRect l="8391" t="9497" b="9048"/>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4" name="Text Box 9"/>
          <p:cNvSpPr txBox="1">
            <a:spLocks noChangeArrowheads="1"/>
          </p:cNvSpPr>
          <p:nvPr/>
        </p:nvSpPr>
        <p:spPr bwMode="auto">
          <a:xfrm>
            <a:off x="378721" y="6408360"/>
            <a:ext cx="3620160" cy="319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a:lnSpc>
                <a:spcPct val="93000"/>
              </a:lnSpc>
              <a:spcBef>
                <a:spcPct val="0"/>
              </a:spcBef>
              <a:buClrTx/>
              <a:buFontTx/>
              <a:buNone/>
            </a:pPr>
            <a:r>
              <a:rPr lang="en-US" altLang="en-US" sz="1633" b="1"/>
              <a:t>Majority is spaceflight samples</a:t>
            </a:r>
          </a:p>
        </p:txBody>
      </p:sp>
      <p:sp>
        <p:nvSpPr>
          <p:cNvPr id="11275" name="Text Box 10"/>
          <p:cNvSpPr txBox="1">
            <a:spLocks noChangeArrowheads="1"/>
          </p:cNvSpPr>
          <p:nvPr/>
        </p:nvSpPr>
        <p:spPr bwMode="auto">
          <a:xfrm>
            <a:off x="3998881" y="6401161"/>
            <a:ext cx="2854080" cy="319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a:lnSpc>
                <a:spcPct val="93000"/>
              </a:lnSpc>
              <a:spcBef>
                <a:spcPct val="0"/>
              </a:spcBef>
              <a:buClrTx/>
              <a:buFontTx/>
              <a:buNone/>
            </a:pPr>
            <a:r>
              <a:rPr lang="en-US" altLang="en-US" sz="1633" b="1"/>
              <a:t>Distribution by assay type</a:t>
            </a:r>
          </a:p>
        </p:txBody>
      </p:sp>
      <p:sp>
        <p:nvSpPr>
          <p:cNvPr id="11276" name="Text Box 12"/>
          <p:cNvSpPr txBox="1">
            <a:spLocks noChangeArrowheads="1"/>
          </p:cNvSpPr>
          <p:nvPr/>
        </p:nvSpPr>
        <p:spPr bwMode="auto">
          <a:xfrm>
            <a:off x="5084641" y="3787560"/>
            <a:ext cx="4065120" cy="319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a:lnSpc>
                <a:spcPct val="93000"/>
              </a:lnSpc>
              <a:spcBef>
                <a:spcPct val="0"/>
              </a:spcBef>
              <a:buClrTx/>
              <a:buFontTx/>
              <a:buNone/>
            </a:pPr>
            <a:r>
              <a:rPr lang="en-US" altLang="en-US" sz="1633" b="1"/>
              <a:t>Distribution by organism type</a:t>
            </a:r>
          </a:p>
        </p:txBody>
      </p:sp>
      <p:sp>
        <p:nvSpPr>
          <p:cNvPr id="11277" name="Rectangle 13"/>
          <p:cNvSpPr>
            <a:spLocks noChangeArrowheads="1"/>
          </p:cNvSpPr>
          <p:nvPr/>
        </p:nvSpPr>
        <p:spPr bwMode="auto">
          <a:xfrm>
            <a:off x="260641" y="1132201"/>
            <a:ext cx="3551040" cy="2959200"/>
          </a:xfrm>
          <a:prstGeom prst="rect">
            <a:avLst/>
          </a:prstGeom>
          <a:solidFill>
            <a:srgbClr val="F2F2F2"/>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633"/>
          </a:p>
        </p:txBody>
      </p:sp>
      <p:sp>
        <p:nvSpPr>
          <p:cNvPr id="11278" name="Text Box 15"/>
          <p:cNvSpPr txBox="1">
            <a:spLocks noChangeArrowheads="1"/>
          </p:cNvSpPr>
          <p:nvPr/>
        </p:nvSpPr>
        <p:spPr bwMode="auto">
          <a:xfrm>
            <a:off x="692641" y="3738600"/>
            <a:ext cx="3260160" cy="319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a:lnSpc>
                <a:spcPct val="93000"/>
              </a:lnSpc>
              <a:spcBef>
                <a:spcPct val="0"/>
              </a:spcBef>
              <a:buClrTx/>
              <a:buFontTx/>
              <a:buNone/>
            </a:pPr>
            <a:r>
              <a:rPr lang="en-US" altLang="en-US" sz="1633" b="1"/>
              <a:t>Data Growth Since 2014</a:t>
            </a:r>
          </a:p>
        </p:txBody>
      </p:sp>
      <p:pic>
        <p:nvPicPr>
          <p:cNvPr id="1127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9361" y="5502601"/>
            <a:ext cx="2416320" cy="115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80" name="Straight Arrow Connector 10"/>
          <p:cNvCxnSpPr>
            <a:cxnSpLocks noChangeShapeType="1"/>
          </p:cNvCxnSpPr>
          <p:nvPr/>
        </p:nvCxnSpPr>
        <p:spPr bwMode="auto">
          <a:xfrm>
            <a:off x="4986721" y="4811401"/>
            <a:ext cx="2280960" cy="76032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1" name="Chart 20">
            <a:extLst/>
          </p:cNvPr>
          <p:cNvGraphicFramePr>
            <a:graphicFrameLocks/>
          </p:cNvGraphicFramePr>
          <p:nvPr>
            <p:extLst>
              <p:ext uri="{D42A27DB-BD31-4B8C-83A1-F6EECF244321}">
                <p14:modId xmlns:p14="http://schemas.microsoft.com/office/powerpoint/2010/main" val="2381623771"/>
              </p:ext>
            </p:extLst>
          </p:nvPr>
        </p:nvGraphicFramePr>
        <p:xfrm>
          <a:off x="359572" y="1075321"/>
          <a:ext cx="3342669" cy="264384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1644269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Recent GeneLab publications</a:t>
            </a:r>
          </a:p>
        </p:txBody>
      </p:sp>
      <p:sp>
        <p:nvSpPr>
          <p:cNvPr id="6" name="Subtitle 5"/>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782468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2C9F4-8246-489A-BBE5-B5B8A0A502A7}"/>
              </a:ext>
            </a:extLst>
          </p:cNvPr>
          <p:cNvSpPr>
            <a:spLocks noGrp="1"/>
          </p:cNvSpPr>
          <p:nvPr>
            <p:ph type="title"/>
          </p:nvPr>
        </p:nvSpPr>
        <p:spPr>
          <a:xfrm>
            <a:off x="1052981" y="193207"/>
            <a:ext cx="6416993" cy="375642"/>
          </a:xfrm>
        </p:spPr>
        <p:txBody>
          <a:bodyPr>
            <a:noAutofit/>
          </a:bodyPr>
          <a:lstStyle/>
          <a:p>
            <a:pPr algn="ctr"/>
            <a:r>
              <a:rPr lang="en-US" sz="1575" dirty="0"/>
              <a:t>Global transcriptomic analysis suggests carbon dioxide as an environmental stressor in spaceflight: A systems biology GeneLab case study</a:t>
            </a:r>
          </a:p>
        </p:txBody>
      </p:sp>
      <p:sp>
        <p:nvSpPr>
          <p:cNvPr id="5" name="Content Placeholder 2">
            <a:extLst>
              <a:ext uri="{FF2B5EF4-FFF2-40B4-BE49-F238E27FC236}">
                <a16:creationId xmlns:a16="http://schemas.microsoft.com/office/drawing/2014/main" id="{2AB659E7-C264-4DB9-9A83-5C4E23CC2869}"/>
              </a:ext>
            </a:extLst>
          </p:cNvPr>
          <p:cNvSpPr>
            <a:spLocks noGrp="1"/>
          </p:cNvSpPr>
          <p:nvPr>
            <p:ph idx="1"/>
          </p:nvPr>
        </p:nvSpPr>
        <p:spPr>
          <a:xfrm>
            <a:off x="145915" y="1702947"/>
            <a:ext cx="4530767" cy="3444201"/>
          </a:xfrm>
        </p:spPr>
        <p:txBody>
          <a:bodyPr>
            <a:noAutofit/>
          </a:bodyPr>
          <a:lstStyle/>
          <a:p>
            <a:r>
              <a:rPr lang="en-US" sz="1050" dirty="0"/>
              <a:t>First GeneLab paper published in March 2018 issue of </a:t>
            </a:r>
            <a:r>
              <a:rPr lang="en-US" sz="1050" i="1" dirty="0"/>
              <a:t>Scientific Reports </a:t>
            </a:r>
            <a:r>
              <a:rPr lang="en-US" sz="1050" dirty="0"/>
              <a:t>(https://www.nature.com/articles/s41598-018-22613-1)</a:t>
            </a:r>
          </a:p>
          <a:p>
            <a:r>
              <a:rPr lang="en-US" sz="1050" dirty="0"/>
              <a:t>The paper demonstrated that with publicly available data on GeneLab, we are able to generate new hypothesis to direct future experimental rodent research </a:t>
            </a:r>
          </a:p>
          <a:p>
            <a:r>
              <a:rPr lang="en-US" sz="1050" dirty="0"/>
              <a:t>GeneLab scientists involved: Drs. Afshin Beheshti (Wyle Labs/SCR), </a:t>
            </a:r>
            <a:r>
              <a:rPr lang="en-US" sz="1050" dirty="0" err="1"/>
              <a:t>Egle</a:t>
            </a:r>
            <a:r>
              <a:rPr lang="en-US" sz="1050" dirty="0"/>
              <a:t> </a:t>
            </a:r>
            <a:r>
              <a:rPr lang="en-US" sz="1050" dirty="0" err="1"/>
              <a:t>Cekanaviciute</a:t>
            </a:r>
            <a:r>
              <a:rPr lang="en-US" sz="1050" dirty="0"/>
              <a:t> (USRA/SCR), David J. Smith (SCR) and Sylvain V. Costes (SCR)</a:t>
            </a:r>
          </a:p>
          <a:p>
            <a:r>
              <a:rPr lang="en-US" sz="1050" dirty="0"/>
              <a:t>Examined how rodent cage architecture and environmental conditions replicating ISS telemetry (e.g. atmospheric carbon dioxide levels) affect physiological responses</a:t>
            </a:r>
          </a:p>
          <a:p>
            <a:r>
              <a:rPr lang="en-US" sz="1050" dirty="0"/>
              <a:t>Through a systems biology approach, the authors concluded that rodent cage types (producing carbon dioxide differences) could be influencing metabolism, immune response, and potentially the activation of cancer related pathways even without microgravity and space radiation</a:t>
            </a:r>
          </a:p>
          <a:p>
            <a:r>
              <a:rPr lang="en-US" sz="1050" dirty="0"/>
              <a:t>Research insights could shed light on new experimental designs for rodent research and ultimately the biological risks for astronauts associated with long-term space missions.</a:t>
            </a:r>
          </a:p>
        </p:txBody>
      </p:sp>
      <p:pic>
        <p:nvPicPr>
          <p:cNvPr id="7" name="Picture 6">
            <a:extLst>
              <a:ext uri="{FF2B5EF4-FFF2-40B4-BE49-F238E27FC236}">
                <a16:creationId xmlns:a16="http://schemas.microsoft.com/office/drawing/2014/main" id="{B22820CF-9A89-4F8F-A288-7E06FCC60F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6687" y="1702947"/>
            <a:ext cx="3317630" cy="2160140"/>
          </a:xfrm>
          <a:prstGeom prst="rect">
            <a:avLst/>
          </a:prstGeom>
        </p:spPr>
      </p:pic>
      <p:pic>
        <p:nvPicPr>
          <p:cNvPr id="9" name="Picture 8">
            <a:extLst>
              <a:ext uri="{FF2B5EF4-FFF2-40B4-BE49-F238E27FC236}">
                <a16:creationId xmlns:a16="http://schemas.microsoft.com/office/drawing/2014/main" id="{23BF1BE4-3968-4700-906D-754E2642D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3986" y="3926790"/>
            <a:ext cx="2404292" cy="1964039"/>
          </a:xfrm>
          <a:prstGeom prst="rect">
            <a:avLst/>
          </a:prstGeom>
        </p:spPr>
      </p:pic>
      <p:sp>
        <p:nvSpPr>
          <p:cNvPr id="3" name="Rectangle 2"/>
          <p:cNvSpPr/>
          <p:nvPr/>
        </p:nvSpPr>
        <p:spPr>
          <a:xfrm>
            <a:off x="227263" y="5349449"/>
            <a:ext cx="4678877" cy="507831"/>
          </a:xfrm>
          <a:prstGeom prst="rect">
            <a:avLst/>
          </a:prstGeom>
        </p:spPr>
        <p:txBody>
          <a:bodyPr wrap="square">
            <a:spAutoFit/>
          </a:bodyPr>
          <a:lstStyle/>
          <a:p>
            <a:r>
              <a:rPr lang="en-US" sz="900" dirty="0">
                <a:latin typeface="Times New Roman" panose="02020603050405020304" pitchFamily="18" charset="0"/>
                <a:ea typeface="SimSun" panose="02010600030101010101" pitchFamily="2" charset="-122"/>
                <a:cs typeface="Arial" panose="020B0604020202020204" pitchFamily="34" charset="0"/>
              </a:rPr>
              <a:t>“Global transcriptomic analysis suggests carbon dioxide as an environmental stressor in spaceflight: A systems biology GeneLab case study”, </a:t>
            </a:r>
            <a:r>
              <a:rPr lang="en-US" sz="900" b="1" dirty="0">
                <a:latin typeface="Times New Roman" panose="02020603050405020304" pitchFamily="18" charset="0"/>
                <a:ea typeface="SimSun" panose="02010600030101010101" pitchFamily="2" charset="-122"/>
                <a:cs typeface="Arial" panose="020B0604020202020204" pitchFamily="34" charset="0"/>
              </a:rPr>
              <a:t>Scientific Reports, </a:t>
            </a:r>
            <a:r>
              <a:rPr lang="en-US" sz="900" dirty="0">
                <a:latin typeface="Times New Roman" panose="02020603050405020304" pitchFamily="18" charset="0"/>
                <a:ea typeface="SimSun" panose="02010600030101010101" pitchFamily="2" charset="-122"/>
                <a:cs typeface="Arial" panose="020B0604020202020204" pitchFamily="34" charset="0"/>
              </a:rPr>
              <a:t>March 2018,</a:t>
            </a:r>
            <a:r>
              <a:rPr lang="en-US" sz="900" b="1" dirty="0">
                <a:latin typeface="Times New Roman" panose="02020603050405020304" pitchFamily="18" charset="0"/>
                <a:ea typeface="SimSun" panose="02010600030101010101" pitchFamily="2" charset="-122"/>
                <a:cs typeface="Arial" panose="020B0604020202020204" pitchFamily="34" charset="0"/>
              </a:rPr>
              <a:t> </a:t>
            </a:r>
            <a:r>
              <a:rPr lang="en-US" sz="900" dirty="0">
                <a:latin typeface="Times New Roman" panose="02020603050405020304" pitchFamily="18" charset="0"/>
                <a:ea typeface="SimSun" panose="02010600030101010101" pitchFamily="2" charset="-122"/>
                <a:cs typeface="Arial" panose="020B0604020202020204" pitchFamily="34" charset="0"/>
              </a:rPr>
              <a:t>DOI: 10.1038/s41598-018-22613-1</a:t>
            </a:r>
            <a:endParaRPr lang="en-US" sz="900" dirty="0"/>
          </a:p>
        </p:txBody>
      </p:sp>
    </p:spTree>
    <p:extLst>
      <p:ext uri="{BB962C8B-B14F-4D97-AF65-F5344CB8AC3E}">
        <p14:creationId xmlns:p14="http://schemas.microsoft.com/office/powerpoint/2010/main" val="3934951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a:xfrm>
            <a:off x="609600" y="-150340"/>
            <a:ext cx="7772400" cy="1143000"/>
          </a:xfrm>
        </p:spPr>
        <p:txBody>
          <a:bodyPr/>
          <a:lstStyle/>
          <a:p>
            <a:r>
              <a:rPr lang="en-US" sz="2600" dirty="0"/>
              <a:t>Earth’s magnetic field protects us from cosmic radiation</a:t>
            </a:r>
          </a:p>
        </p:txBody>
      </p:sp>
      <p:pic>
        <p:nvPicPr>
          <p:cNvPr id="58372" name="Picture 4" descr="radiation graphic ny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394501"/>
            <a:ext cx="77438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agfiel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164757" y="1089968"/>
            <a:ext cx="3898557" cy="292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 cutaway model of the radiation belts with the 2 Van Allen Probes satellites flying through th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2168" y="1089968"/>
            <a:ext cx="4959879" cy="332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192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277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3967201" y="4210921"/>
            <a:ext cx="5032800" cy="2532960"/>
          </a:xfrm>
          <a:prstGeom prst="rect">
            <a:avLst/>
          </a:prstGeom>
          <a:solidFill>
            <a:srgbClr val="F2F2F2"/>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633"/>
          </a:p>
        </p:txBody>
      </p:sp>
      <p:sp>
        <p:nvSpPr>
          <p:cNvPr id="13315" name="Rectangle 2"/>
          <p:cNvSpPr>
            <a:spLocks noChangeArrowheads="1"/>
          </p:cNvSpPr>
          <p:nvPr/>
        </p:nvSpPr>
        <p:spPr bwMode="auto">
          <a:xfrm>
            <a:off x="260641" y="4210921"/>
            <a:ext cx="3551040" cy="2532960"/>
          </a:xfrm>
          <a:prstGeom prst="rect">
            <a:avLst/>
          </a:prstGeom>
          <a:solidFill>
            <a:srgbClr val="F2F2F2"/>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633"/>
          </a:p>
        </p:txBody>
      </p:sp>
      <p:sp>
        <p:nvSpPr>
          <p:cNvPr id="13316" name="Rectangle 3"/>
          <p:cNvSpPr>
            <a:spLocks noChangeArrowheads="1"/>
          </p:cNvSpPr>
          <p:nvPr/>
        </p:nvSpPr>
        <p:spPr bwMode="auto">
          <a:xfrm>
            <a:off x="3967201" y="1132201"/>
            <a:ext cx="5032800" cy="2959200"/>
          </a:xfrm>
          <a:prstGeom prst="rect">
            <a:avLst/>
          </a:prstGeom>
          <a:solidFill>
            <a:srgbClr val="F2F2F2"/>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633"/>
          </a:p>
        </p:txBody>
      </p:sp>
      <p:sp>
        <p:nvSpPr>
          <p:cNvPr id="13317" name="Text Box 4"/>
          <p:cNvSpPr txBox="1">
            <a:spLocks noChangeArrowheads="1"/>
          </p:cNvSpPr>
          <p:nvPr/>
        </p:nvSpPr>
        <p:spPr bwMode="auto">
          <a:xfrm>
            <a:off x="3638881" y="177481"/>
            <a:ext cx="4674240" cy="60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hangingPunct="1">
              <a:spcBef>
                <a:spcPct val="0"/>
              </a:spcBef>
              <a:buClrTx/>
              <a:buFontTx/>
              <a:buNone/>
            </a:pPr>
            <a:r>
              <a:rPr lang="en-US" altLang="en-US" sz="2358" b="1">
                <a:solidFill>
                  <a:srgbClr val="FFFFFF"/>
                </a:solidFill>
              </a:rPr>
              <a:t>69 Ground Data Sets</a:t>
            </a:r>
          </a:p>
        </p:txBody>
      </p:sp>
      <p:sp>
        <p:nvSpPr>
          <p:cNvPr id="13318" name="Text Box 5"/>
          <p:cNvSpPr txBox="1">
            <a:spLocks noChangeArrowheads="1"/>
          </p:cNvSpPr>
          <p:nvPr/>
        </p:nvSpPr>
        <p:spPr bwMode="auto">
          <a:xfrm>
            <a:off x="378721" y="6481801"/>
            <a:ext cx="3620160" cy="319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a:lnSpc>
                <a:spcPct val="93000"/>
              </a:lnSpc>
              <a:spcBef>
                <a:spcPct val="0"/>
              </a:spcBef>
              <a:buClrTx/>
              <a:buFontTx/>
              <a:buNone/>
            </a:pPr>
            <a:r>
              <a:rPr lang="en-US" altLang="en-US" sz="1633" b="1"/>
              <a:t>Radiation Quality Distribution</a:t>
            </a:r>
          </a:p>
        </p:txBody>
      </p:sp>
      <p:sp>
        <p:nvSpPr>
          <p:cNvPr id="13319" name="Text Box 6"/>
          <p:cNvSpPr txBox="1">
            <a:spLocks noChangeArrowheads="1"/>
          </p:cNvSpPr>
          <p:nvPr/>
        </p:nvSpPr>
        <p:spPr bwMode="auto">
          <a:xfrm>
            <a:off x="4085281" y="5895721"/>
            <a:ext cx="1679040" cy="78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a:lnSpc>
                <a:spcPct val="93000"/>
              </a:lnSpc>
              <a:spcBef>
                <a:spcPct val="0"/>
              </a:spcBef>
              <a:buClrTx/>
              <a:buFontTx/>
              <a:buNone/>
            </a:pPr>
            <a:r>
              <a:rPr lang="en-US" altLang="en-US" sz="1633" b="1"/>
              <a:t>Dose and Dose rate distribution</a:t>
            </a:r>
          </a:p>
        </p:txBody>
      </p:sp>
      <p:sp>
        <p:nvSpPr>
          <p:cNvPr id="13320" name="Text Box 8"/>
          <p:cNvSpPr txBox="1">
            <a:spLocks noChangeArrowheads="1"/>
          </p:cNvSpPr>
          <p:nvPr/>
        </p:nvSpPr>
        <p:spPr bwMode="auto">
          <a:xfrm>
            <a:off x="4047841" y="3773160"/>
            <a:ext cx="4872960" cy="319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a:lnSpc>
                <a:spcPct val="93000"/>
              </a:lnSpc>
              <a:spcBef>
                <a:spcPct val="0"/>
              </a:spcBef>
              <a:buClrTx/>
              <a:buFontTx/>
              <a:buNone/>
            </a:pPr>
            <a:r>
              <a:rPr lang="en-US" altLang="en-US" sz="1633" b="1"/>
              <a:t>28 Ground Radiation Data Sets by Organism</a:t>
            </a:r>
          </a:p>
        </p:txBody>
      </p:sp>
      <p:sp>
        <p:nvSpPr>
          <p:cNvPr id="13321" name="Rectangle 9"/>
          <p:cNvSpPr>
            <a:spLocks noChangeArrowheads="1"/>
          </p:cNvSpPr>
          <p:nvPr/>
        </p:nvSpPr>
        <p:spPr bwMode="auto">
          <a:xfrm>
            <a:off x="260641" y="1132201"/>
            <a:ext cx="3551040" cy="2959200"/>
          </a:xfrm>
          <a:prstGeom prst="rect">
            <a:avLst/>
          </a:prstGeom>
          <a:solidFill>
            <a:srgbClr val="F2F2F2"/>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633"/>
          </a:p>
        </p:txBody>
      </p:sp>
      <p:sp>
        <p:nvSpPr>
          <p:cNvPr id="13322" name="Text Box 10"/>
          <p:cNvSpPr txBox="1">
            <a:spLocks noChangeArrowheads="1"/>
          </p:cNvSpPr>
          <p:nvPr/>
        </p:nvSpPr>
        <p:spPr bwMode="auto">
          <a:xfrm>
            <a:off x="692641" y="3738600"/>
            <a:ext cx="3260160" cy="319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ea typeface="MS PGothic" panose="020B0600070205080204" pitchFamily="34" charset="-128"/>
              </a:defRPr>
            </a:lvl1pPr>
            <a:lvl2pPr>
              <a:spcBef>
                <a:spcPts val="4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900">
                <a:solidFill>
                  <a:srgbClr val="000000"/>
                </a:solidFill>
                <a:latin typeface="Arial" panose="020B0604020202020204" pitchFamily="34" charset="0"/>
                <a:ea typeface="MS PGothic" panose="020B0600070205080204" pitchFamily="34" charset="-128"/>
              </a:defRPr>
            </a:lvl2pPr>
            <a:lvl3pPr>
              <a:spcBef>
                <a:spcPts val="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000000"/>
                </a:solidFill>
                <a:latin typeface="Arial" panose="020B0604020202020204" pitchFamily="34" charset="0"/>
                <a:ea typeface="MS PGothic" panose="020B0600070205080204" pitchFamily="34" charset="-128"/>
                <a:cs typeface="ヒラギノ角ゴ Pro W3" charset="0"/>
              </a:defRPr>
            </a:lvl3pPr>
            <a:lvl4pPr>
              <a:spcBef>
                <a:spcPts val="3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500">
                <a:solidFill>
                  <a:srgbClr val="000000"/>
                </a:solidFill>
                <a:latin typeface="Arial" panose="020B0604020202020204" pitchFamily="34" charset="0"/>
                <a:ea typeface="MS PGothic" panose="020B0600070205080204" pitchFamily="34" charset="-128"/>
                <a:cs typeface="ヒラギノ角ゴ Pro W3" charset="0"/>
              </a:defRPr>
            </a:lvl4pPr>
            <a:lvl5pPr>
              <a:spcBef>
                <a:spcPts val="3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5pPr>
            <a:lvl6pPr marL="25146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6pPr>
            <a:lvl7pPr marL="29718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7pPr>
            <a:lvl8pPr marL="34290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8pPr>
            <a:lvl9pPr marL="3886200" indent="-228600" defTabSz="457200" eaLnBrk="0" fontAlgn="base" hangingPunct="0">
              <a:spcBef>
                <a:spcPts val="3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300">
                <a:solidFill>
                  <a:srgbClr val="000000"/>
                </a:solidFill>
                <a:latin typeface="Arial" panose="020B0604020202020204" pitchFamily="34" charset="0"/>
                <a:ea typeface="MS PGothic" panose="020B0600070205080204" pitchFamily="34" charset="-128"/>
                <a:cs typeface="ヒラギノ角ゴ Pro W3" charset="0"/>
              </a:defRPr>
            </a:lvl9pPr>
          </a:lstStyle>
          <a:p>
            <a:pPr eaLnBrk="1">
              <a:lnSpc>
                <a:spcPct val="93000"/>
              </a:lnSpc>
              <a:spcBef>
                <a:spcPct val="0"/>
              </a:spcBef>
              <a:buClrTx/>
              <a:buFontTx/>
              <a:buNone/>
            </a:pPr>
            <a:r>
              <a:rPr lang="en-US" altLang="en-US" sz="1633" b="1"/>
              <a:t>Types of Ground Data</a:t>
            </a:r>
          </a:p>
        </p:txBody>
      </p:sp>
      <p:pic>
        <p:nvPicPr>
          <p:cNvPr id="1332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41" y="4308841"/>
            <a:ext cx="2764800" cy="217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668"/>
          <a:stretch>
            <a:fillRect/>
          </a:stretch>
        </p:blipFill>
        <p:spPr bwMode="auto">
          <a:xfrm>
            <a:off x="4085281" y="1395721"/>
            <a:ext cx="4796640" cy="233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721" y="1241641"/>
            <a:ext cx="3388320" cy="24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Line 17"/>
          <p:cNvSpPr>
            <a:spLocks noChangeShapeType="1"/>
          </p:cNvSpPr>
          <p:nvPr/>
        </p:nvSpPr>
        <p:spPr bwMode="auto">
          <a:xfrm flipV="1">
            <a:off x="1990081" y="2806921"/>
            <a:ext cx="2095200" cy="19728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633"/>
          </a:p>
        </p:txBody>
      </p:sp>
      <p:pic>
        <p:nvPicPr>
          <p:cNvPr id="13327"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9601" y="4221001"/>
            <a:ext cx="3160800" cy="250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
          <p:cNvSpPr txBox="1">
            <a:spLocks noChangeArrowheads="1"/>
          </p:cNvSpPr>
          <p:nvPr/>
        </p:nvSpPr>
        <p:spPr bwMode="auto">
          <a:xfrm>
            <a:off x="1323362" y="4825801"/>
            <a:ext cx="1888659" cy="5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33"/>
              <a:t>LET range:</a:t>
            </a:r>
          </a:p>
          <a:p>
            <a:r>
              <a:rPr lang="en-US" altLang="en-US" sz="1633"/>
              <a:t>0.1 to 170 keV/µm</a:t>
            </a:r>
          </a:p>
        </p:txBody>
      </p:sp>
    </p:spTree>
    <p:extLst>
      <p:ext uri="{BB962C8B-B14F-4D97-AF65-F5344CB8AC3E}">
        <p14:creationId xmlns:p14="http://schemas.microsoft.com/office/powerpoint/2010/main" val="291708653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C1FECE-FB6C-4BBB-8F15-248D2305EEA5}"/>
              </a:ext>
            </a:extLst>
          </p:cNvPr>
          <p:cNvSpPr>
            <a:spLocks noGrp="1"/>
          </p:cNvSpPr>
          <p:nvPr>
            <p:ph type="title"/>
          </p:nvPr>
        </p:nvSpPr>
        <p:spPr>
          <a:xfrm>
            <a:off x="1093643" y="165291"/>
            <a:ext cx="6416993" cy="375642"/>
          </a:xfrm>
        </p:spPr>
        <p:txBody>
          <a:bodyPr>
            <a:noAutofit/>
          </a:bodyPr>
          <a:lstStyle/>
          <a:p>
            <a:pPr algn="ctr"/>
            <a:r>
              <a:rPr lang="en-US" sz="1575" dirty="0"/>
              <a:t>NASA GeneLab Project: Bridging Space Radiation Omics with Ground Studies</a:t>
            </a:r>
          </a:p>
        </p:txBody>
      </p:sp>
      <p:pic>
        <p:nvPicPr>
          <p:cNvPr id="6" name="Picture 5">
            <a:extLst>
              <a:ext uri="{FF2B5EF4-FFF2-40B4-BE49-F238E27FC236}">
                <a16:creationId xmlns:a16="http://schemas.microsoft.com/office/drawing/2014/main" id="{16285CAB-12FB-484E-890B-A1ADCFD4A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182" y="1896351"/>
            <a:ext cx="4914818" cy="4067012"/>
          </a:xfrm>
          <a:prstGeom prst="rect">
            <a:avLst/>
          </a:prstGeom>
        </p:spPr>
      </p:pic>
      <p:sp>
        <p:nvSpPr>
          <p:cNvPr id="7" name="Content Placeholder 2">
            <a:extLst>
              <a:ext uri="{FF2B5EF4-FFF2-40B4-BE49-F238E27FC236}">
                <a16:creationId xmlns:a16="http://schemas.microsoft.com/office/drawing/2014/main" id="{049F6072-ADC0-4B9E-93C4-87BB2CC28EDA}"/>
              </a:ext>
            </a:extLst>
          </p:cNvPr>
          <p:cNvSpPr>
            <a:spLocks noGrp="1"/>
          </p:cNvSpPr>
          <p:nvPr>
            <p:ph idx="1"/>
          </p:nvPr>
        </p:nvSpPr>
        <p:spPr>
          <a:xfrm>
            <a:off x="245421" y="1701336"/>
            <a:ext cx="3893699" cy="3674413"/>
          </a:xfrm>
        </p:spPr>
        <p:txBody>
          <a:bodyPr>
            <a:noAutofit/>
          </a:bodyPr>
          <a:lstStyle/>
          <a:p>
            <a:r>
              <a:rPr lang="en-US" sz="1050" dirty="0"/>
              <a:t>Commentary on </a:t>
            </a:r>
            <a:r>
              <a:rPr lang="en-US" sz="1050" dirty="0" err="1"/>
              <a:t>GeneLab’s</a:t>
            </a:r>
            <a:r>
              <a:rPr lang="en-US" sz="1050" dirty="0"/>
              <a:t> datasets associated with radiation research and is in press to be published in June in Radiation Research.</a:t>
            </a:r>
          </a:p>
          <a:p>
            <a:r>
              <a:rPr lang="en-US" sz="1050" dirty="0"/>
              <a:t>The paper gives a global view of all the radiation data available on GeneLab that is associated with space research:</a:t>
            </a:r>
          </a:p>
          <a:p>
            <a:pPr lvl="1">
              <a:buFont typeface="+mj-lt"/>
              <a:buAutoNum type="arabicPeriod"/>
            </a:pPr>
            <a:r>
              <a:rPr lang="en-US" sz="750" dirty="0"/>
              <a:t>New omics data from radiation ground studies (i.e. HRP radiation investigations, Low dose Program from DOE, NIH radiobiology data)</a:t>
            </a:r>
          </a:p>
          <a:p>
            <a:pPr lvl="1">
              <a:buFont typeface="+mj-lt"/>
              <a:buAutoNum type="arabicPeriod"/>
            </a:pPr>
            <a:r>
              <a:rPr lang="en-US" sz="750" dirty="0"/>
              <a:t>New metadata characterizing space radiation dosimetry for spaceflight dataset (currently STS or </a:t>
            </a:r>
            <a:r>
              <a:rPr lang="en-US" sz="750" dirty="0" err="1"/>
              <a:t>Bion</a:t>
            </a:r>
            <a:r>
              <a:rPr lang="en-US" sz="750" dirty="0"/>
              <a:t>, but soon ISS as well)</a:t>
            </a:r>
            <a:endParaRPr lang="en-US" sz="1050" dirty="0"/>
          </a:p>
          <a:p>
            <a:r>
              <a:rPr lang="en-US" sz="1050" dirty="0"/>
              <a:t>GeneLab scientists involved: Drs. Afshin Beheshti (Wyle Labs/SCR), Daniel Berrios (USRA/SCR), </a:t>
            </a:r>
            <a:r>
              <a:rPr lang="en-US" sz="1050" dirty="0" err="1"/>
              <a:t>Samrawit</a:t>
            </a:r>
            <a:r>
              <a:rPr lang="en-US" sz="1050" dirty="0"/>
              <a:t> </a:t>
            </a:r>
            <a:r>
              <a:rPr lang="en-US" sz="1050" dirty="0" err="1"/>
              <a:t>Gebre</a:t>
            </a:r>
            <a:r>
              <a:rPr lang="en-US" sz="1050" dirty="0"/>
              <a:t> (Wyle Labs/SCR), and Sylvain V. Costes (SCR)</a:t>
            </a:r>
          </a:p>
          <a:p>
            <a:r>
              <a:rPr lang="en-US" sz="1050" dirty="0"/>
              <a:t>This is also the first comprehensive review of what datasets are available on GeneLab (i.e. pie charts describing data type, species, and type of omics)</a:t>
            </a:r>
          </a:p>
          <a:p>
            <a:r>
              <a:rPr lang="en-US" sz="1050" dirty="0"/>
              <a:t>Radiation Research is an international Journal read by the Radiation Biology community. This commentary will disseminate these new resources beyond the NASA HRP/Space Biology investigator community and we expect more investigators to analyze these data</a:t>
            </a:r>
          </a:p>
        </p:txBody>
      </p:sp>
      <p:sp>
        <p:nvSpPr>
          <p:cNvPr id="5" name="Rectangle 4"/>
          <p:cNvSpPr/>
          <p:nvPr/>
        </p:nvSpPr>
        <p:spPr>
          <a:xfrm>
            <a:off x="300502" y="5587484"/>
            <a:ext cx="3882392" cy="346249"/>
          </a:xfrm>
          <a:prstGeom prst="rect">
            <a:avLst/>
          </a:prstGeom>
        </p:spPr>
        <p:txBody>
          <a:bodyPr wrap="square">
            <a:spAutoFit/>
          </a:bodyPr>
          <a:lstStyle/>
          <a:p>
            <a:r>
              <a:rPr lang="en-US" sz="825" dirty="0">
                <a:latin typeface="Times New Roman" panose="02020603050405020304" pitchFamily="18" charset="0"/>
                <a:ea typeface="SimSun" panose="02010600030101010101" pitchFamily="2" charset="-122"/>
                <a:cs typeface="Arial" panose="020B0604020202020204" pitchFamily="34" charset="0"/>
              </a:rPr>
              <a:t>“NASA GeneLab Project: Bridging Space Radiation Omics with Ground Studies”, </a:t>
            </a:r>
            <a:r>
              <a:rPr lang="en-US" sz="825" b="1" dirty="0">
                <a:latin typeface="Times New Roman" panose="02020603050405020304" pitchFamily="18" charset="0"/>
                <a:ea typeface="SimSun" panose="02010600030101010101" pitchFamily="2" charset="-122"/>
                <a:cs typeface="Arial" panose="020B0604020202020204" pitchFamily="34" charset="0"/>
              </a:rPr>
              <a:t>Radiation Research, </a:t>
            </a:r>
            <a:r>
              <a:rPr lang="en-US" sz="825" dirty="0">
                <a:latin typeface="Times New Roman" panose="02020603050405020304" pitchFamily="18" charset="0"/>
                <a:ea typeface="SimSun" panose="02010600030101010101" pitchFamily="2" charset="-122"/>
                <a:cs typeface="Arial" panose="020B0604020202020204" pitchFamily="34" charset="0"/>
              </a:rPr>
              <a:t>June 2018 (in Press)</a:t>
            </a:r>
            <a:endParaRPr lang="en-US" sz="825" dirty="0"/>
          </a:p>
        </p:txBody>
      </p:sp>
    </p:spTree>
    <p:extLst>
      <p:ext uri="{BB962C8B-B14F-4D97-AF65-F5344CB8AC3E}">
        <p14:creationId xmlns:p14="http://schemas.microsoft.com/office/powerpoint/2010/main" val="1104714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7A1B5CA-AA6A-4919-B80D-A0AC927E745D}" type="slidenum">
              <a:rPr lang="en-US">
                <a:solidFill>
                  <a:schemeClr val="tx1"/>
                </a:solidFill>
              </a:rPr>
              <a:pPr>
                <a:defRPr/>
              </a:pPr>
              <a:t>18</a:t>
            </a:fld>
            <a:endParaRPr lang="en-US" dirty="0">
              <a:solidFill>
                <a:schemeClr val="tx1"/>
              </a:solidFill>
            </a:endParaRPr>
          </a:p>
        </p:txBody>
      </p:sp>
      <p:sp>
        <p:nvSpPr>
          <p:cNvPr id="31747" name="Title 4"/>
          <p:cNvSpPr>
            <a:spLocks noGrp="1"/>
          </p:cNvSpPr>
          <p:nvPr>
            <p:ph type="title"/>
          </p:nvPr>
        </p:nvSpPr>
        <p:spPr>
          <a:xfrm>
            <a:off x="2162881" y="89640"/>
            <a:ext cx="5580000" cy="610560"/>
          </a:xfrm>
        </p:spPr>
        <p:txBody>
          <a:bodyPr/>
          <a:lstStyle/>
          <a:p>
            <a:r>
              <a:rPr lang="en-US" altLang="en-US"/>
              <a:t>	GeneLab Acknowledgements</a:t>
            </a:r>
          </a:p>
        </p:txBody>
      </p:sp>
      <p:sp>
        <p:nvSpPr>
          <p:cNvPr id="6" name="TextBox 5"/>
          <p:cNvSpPr txBox="1"/>
          <p:nvPr/>
        </p:nvSpPr>
        <p:spPr>
          <a:xfrm>
            <a:off x="-156514" y="857161"/>
            <a:ext cx="9025921" cy="6001643"/>
          </a:xfrm>
          <a:prstGeom prst="rect">
            <a:avLst/>
          </a:prstGeom>
          <a:noFill/>
        </p:spPr>
        <p:txBody>
          <a:bodyPr>
            <a:spAutoFit/>
          </a:bodyPr>
          <a:lstStyle/>
          <a:p>
            <a:pPr marL="742873" lvl="1" indent="-285720" defTabSz="914305">
              <a:defRPr/>
            </a:pPr>
            <a:endParaRPr lang="en-US" sz="1200" dirty="0"/>
          </a:p>
          <a:p>
            <a:pPr marL="742873" lvl="1" indent="-285720" defTabSz="914305">
              <a:defRPr/>
            </a:pPr>
            <a:r>
              <a:rPr lang="en-US" sz="1200" dirty="0"/>
              <a:t>Chris </a:t>
            </a:r>
            <a:r>
              <a:rPr lang="en-US" sz="1200" dirty="0" err="1"/>
              <a:t>Barreras</a:t>
            </a:r>
            <a:endParaRPr lang="en-US" sz="1200" dirty="0"/>
          </a:p>
          <a:p>
            <a:pPr marL="742873" lvl="1" indent="-285720" defTabSz="914305">
              <a:defRPr/>
            </a:pPr>
            <a:r>
              <a:rPr lang="en-US" sz="1200" b="1" dirty="0" err="1"/>
              <a:t>Afshin</a:t>
            </a:r>
            <a:r>
              <a:rPr lang="en-US" sz="1200" b="1" dirty="0"/>
              <a:t> </a:t>
            </a:r>
            <a:r>
              <a:rPr lang="en-US" sz="1200" b="1" dirty="0" err="1"/>
              <a:t>Beheshti</a:t>
            </a:r>
            <a:endParaRPr lang="en-US" sz="1200" b="1" dirty="0"/>
          </a:p>
          <a:p>
            <a:pPr marL="742873" lvl="1" indent="-285720" defTabSz="914305">
              <a:defRPr/>
            </a:pPr>
            <a:r>
              <a:rPr lang="en-US" sz="1200" b="1" dirty="0"/>
              <a:t>Dan Berrios</a:t>
            </a:r>
          </a:p>
          <a:p>
            <a:pPr marL="742873" lvl="1" indent="-285720" defTabSz="914305">
              <a:defRPr/>
            </a:pPr>
            <a:r>
              <a:rPr lang="en-US" sz="1200" b="1" dirty="0"/>
              <a:t>Valery </a:t>
            </a:r>
            <a:r>
              <a:rPr lang="en-US" sz="1200" b="1" dirty="0" err="1"/>
              <a:t>Boyko</a:t>
            </a:r>
            <a:endParaRPr lang="en-US" sz="1200" b="1" dirty="0"/>
          </a:p>
          <a:p>
            <a:pPr marL="742873" lvl="1" indent="-285720" defTabSz="914305">
              <a:defRPr/>
            </a:pPr>
            <a:r>
              <a:rPr lang="en-US" sz="1200" dirty="0"/>
              <a:t>Sonja Caldwell</a:t>
            </a:r>
          </a:p>
          <a:p>
            <a:pPr marL="742873" lvl="1" indent="-285720" defTabSz="914305">
              <a:defRPr/>
            </a:pPr>
            <a:r>
              <a:rPr lang="en-US" sz="1200" dirty="0" err="1"/>
              <a:t>Jairon</a:t>
            </a:r>
            <a:r>
              <a:rPr lang="en-US" sz="1200" dirty="0"/>
              <a:t> Camarillo</a:t>
            </a:r>
          </a:p>
          <a:p>
            <a:pPr marL="742873" lvl="1" indent="-285720" defTabSz="914305">
              <a:defRPr/>
            </a:pPr>
            <a:r>
              <a:rPr lang="en-US" sz="1200" b="1" dirty="0"/>
              <a:t>Kaushik Chakravarty</a:t>
            </a:r>
          </a:p>
          <a:p>
            <a:pPr marL="742873" lvl="1" indent="-285720" defTabSz="914305">
              <a:defRPr/>
            </a:pPr>
            <a:r>
              <a:rPr lang="en-US" sz="1200" dirty="0" err="1"/>
              <a:t>Egle</a:t>
            </a:r>
            <a:r>
              <a:rPr lang="en-US" sz="1200" dirty="0"/>
              <a:t> </a:t>
            </a:r>
            <a:r>
              <a:rPr lang="en-US" sz="1200" dirty="0" err="1"/>
              <a:t>Cekanaviciute</a:t>
            </a:r>
            <a:endParaRPr lang="en-US" sz="1200" dirty="0"/>
          </a:p>
          <a:p>
            <a:pPr marL="742873" lvl="1" indent="-285720" defTabSz="914305">
              <a:defRPr/>
            </a:pPr>
            <a:r>
              <a:rPr lang="en-US" sz="1200" dirty="0"/>
              <a:t>John Costa</a:t>
            </a:r>
          </a:p>
          <a:p>
            <a:pPr marL="742873" lvl="1" indent="-285720" defTabSz="914305">
              <a:defRPr/>
            </a:pPr>
            <a:r>
              <a:rPr lang="en-US" sz="1200" b="1" dirty="0"/>
              <a:t>Sylvain Costes (PM)</a:t>
            </a:r>
          </a:p>
          <a:p>
            <a:pPr marL="742873" lvl="1" indent="-285720" defTabSz="914305">
              <a:defRPr/>
            </a:pPr>
            <a:r>
              <a:rPr lang="en-US" sz="1200" dirty="0"/>
              <a:t>Marie </a:t>
            </a:r>
            <a:r>
              <a:rPr lang="en-US" sz="1200" dirty="0" err="1"/>
              <a:t>Dinh</a:t>
            </a:r>
            <a:endParaRPr lang="en-US" sz="1200" dirty="0"/>
          </a:p>
          <a:p>
            <a:pPr marL="742873" lvl="1" indent="-285720" defTabSz="914305">
              <a:defRPr/>
            </a:pPr>
            <a:r>
              <a:rPr lang="en-US" sz="1200" dirty="0"/>
              <a:t>Sandy Dueck</a:t>
            </a:r>
          </a:p>
          <a:p>
            <a:pPr marL="742873" lvl="1" indent="-285720" defTabSz="914305">
              <a:defRPr/>
            </a:pPr>
            <a:r>
              <a:rPr lang="en-US" sz="1200" b="1" dirty="0"/>
              <a:t>Homer </a:t>
            </a:r>
            <a:r>
              <a:rPr lang="en-US" sz="1200" b="1" dirty="0" err="1"/>
              <a:t>Fogel</a:t>
            </a:r>
            <a:endParaRPr lang="en-US" sz="1200" b="1" dirty="0"/>
          </a:p>
          <a:p>
            <a:pPr marL="742873" lvl="1" indent="-285720" defTabSz="914305">
              <a:defRPr/>
            </a:pPr>
            <a:r>
              <a:rPr lang="en-US" sz="1200" b="1" dirty="0"/>
              <a:t>Jon </a:t>
            </a:r>
            <a:r>
              <a:rPr lang="en-US" sz="1200" b="1" dirty="0" err="1"/>
              <a:t>Galazaka</a:t>
            </a:r>
            <a:r>
              <a:rPr lang="en-US" sz="1200" b="1" dirty="0"/>
              <a:t> (PS)</a:t>
            </a:r>
          </a:p>
          <a:p>
            <a:pPr marL="742873" lvl="1" indent="-285720" defTabSz="914305">
              <a:defRPr/>
            </a:pPr>
            <a:r>
              <a:rPr lang="en-US" sz="1200" dirty="0" err="1"/>
              <a:t>Samrawit</a:t>
            </a:r>
            <a:r>
              <a:rPr lang="en-US" sz="1200" dirty="0"/>
              <a:t> </a:t>
            </a:r>
            <a:r>
              <a:rPr lang="en-US" sz="1200" dirty="0" err="1"/>
              <a:t>Gebre</a:t>
            </a:r>
            <a:endParaRPr lang="en-US" sz="1200" dirty="0"/>
          </a:p>
          <a:p>
            <a:pPr marL="742873" lvl="1" indent="-285720" defTabSz="914305">
              <a:defRPr/>
            </a:pPr>
            <a:r>
              <a:rPr lang="en-US" sz="1200" dirty="0"/>
              <a:t>Dennis </a:t>
            </a:r>
            <a:r>
              <a:rPr lang="en-US" sz="1200" dirty="0" err="1"/>
              <a:t>Heher</a:t>
            </a:r>
            <a:endParaRPr lang="en-US" sz="1200" dirty="0"/>
          </a:p>
          <a:p>
            <a:pPr marL="742873" lvl="1" indent="-285720" defTabSz="914305">
              <a:defRPr/>
            </a:pPr>
            <a:r>
              <a:rPr lang="en-US" sz="1200" dirty="0"/>
              <a:t>Lynn Hutchison</a:t>
            </a:r>
          </a:p>
          <a:p>
            <a:pPr marL="742873" lvl="1" indent="-285720" defTabSz="914305">
              <a:defRPr/>
            </a:pPr>
            <a:r>
              <a:rPr lang="en-US" sz="1200" dirty="0" err="1"/>
              <a:t>Yared</a:t>
            </a:r>
            <a:r>
              <a:rPr lang="en-US" sz="1200" dirty="0"/>
              <a:t> </a:t>
            </a:r>
            <a:r>
              <a:rPr lang="en-US" sz="1200" dirty="0" err="1"/>
              <a:t>Kidane</a:t>
            </a:r>
            <a:endParaRPr lang="en-US" sz="1200" dirty="0"/>
          </a:p>
          <a:p>
            <a:pPr marL="742873" lvl="1" indent="-285720" defTabSz="914305">
              <a:defRPr/>
            </a:pPr>
            <a:r>
              <a:rPr lang="en-US" sz="1200" b="1" dirty="0"/>
              <a:t>San-</a:t>
            </a:r>
            <a:r>
              <a:rPr lang="en-US" sz="1200" b="1" dirty="0" err="1"/>
              <a:t>Huei</a:t>
            </a:r>
            <a:r>
              <a:rPr lang="en-US" sz="1200" b="1" dirty="0"/>
              <a:t> Lai Polo</a:t>
            </a:r>
          </a:p>
          <a:p>
            <a:pPr marL="742873" lvl="1" indent="-285720" defTabSz="914305">
              <a:defRPr/>
            </a:pPr>
            <a:r>
              <a:rPr lang="en-US" sz="1200" dirty="0"/>
              <a:t>Tristan Le</a:t>
            </a:r>
          </a:p>
          <a:p>
            <a:pPr marL="742873" lvl="1" indent="-285720" defTabSz="914305">
              <a:defRPr/>
            </a:pPr>
            <a:r>
              <a:rPr lang="en-US" sz="1200" dirty="0" err="1"/>
              <a:t>Qiang</a:t>
            </a:r>
            <a:r>
              <a:rPr lang="en-US" sz="1200" dirty="0"/>
              <a:t> Li</a:t>
            </a:r>
          </a:p>
          <a:p>
            <a:pPr marL="742873" lvl="1" indent="-285720" defTabSz="914305">
              <a:defRPr/>
            </a:pPr>
            <a:r>
              <a:rPr lang="en-US" sz="1200" dirty="0"/>
              <a:t>Shu-Chun Lin</a:t>
            </a:r>
          </a:p>
          <a:p>
            <a:pPr marL="742873" lvl="1" indent="-285720" defTabSz="914305">
              <a:defRPr/>
            </a:pPr>
            <a:r>
              <a:rPr lang="en-US" sz="1200" dirty="0" err="1"/>
              <a:t>Sneha</a:t>
            </a:r>
            <a:r>
              <a:rPr lang="en-US" sz="1200" dirty="0"/>
              <a:t> </a:t>
            </a:r>
            <a:r>
              <a:rPr lang="en-US" sz="1200" dirty="0" err="1"/>
              <a:t>Raghunandan</a:t>
            </a:r>
            <a:endParaRPr lang="en-US" sz="1200" dirty="0"/>
          </a:p>
          <a:p>
            <a:pPr marL="742873" lvl="1" indent="-285720" defTabSz="914305">
              <a:defRPr/>
            </a:pPr>
            <a:r>
              <a:rPr lang="en-US" sz="1200" dirty="0" err="1"/>
              <a:t>Shayoni</a:t>
            </a:r>
            <a:r>
              <a:rPr lang="en-US" sz="1200" dirty="0"/>
              <a:t> Ray</a:t>
            </a:r>
          </a:p>
          <a:p>
            <a:pPr marL="742873" lvl="1" indent="-285720" defTabSz="914305">
              <a:defRPr/>
            </a:pPr>
            <a:r>
              <a:rPr lang="en-US" sz="1200" b="1" dirty="0"/>
              <a:t>Sigrid </a:t>
            </a:r>
            <a:r>
              <a:rPr lang="en-US" sz="1200" b="1" dirty="0" err="1"/>
              <a:t>Reinsch</a:t>
            </a:r>
            <a:endParaRPr lang="en-US" sz="1200" b="1" dirty="0"/>
          </a:p>
          <a:p>
            <a:pPr marL="742873" lvl="1" indent="-285720" defTabSz="914305">
              <a:defRPr/>
            </a:pPr>
            <a:r>
              <a:rPr lang="en-US" sz="1200" dirty="0"/>
              <a:t>David Smith</a:t>
            </a:r>
          </a:p>
          <a:p>
            <a:pPr marL="742873" lvl="1" indent="-285720" defTabSz="914305">
              <a:defRPr/>
            </a:pPr>
            <a:r>
              <a:rPr lang="en-US" sz="1200" dirty="0"/>
              <a:t>Marla </a:t>
            </a:r>
            <a:r>
              <a:rPr lang="en-US" sz="1200" dirty="0" err="1"/>
              <a:t>Smithwick</a:t>
            </a:r>
            <a:endParaRPr lang="en-US" sz="1200" dirty="0"/>
          </a:p>
          <a:p>
            <a:pPr marL="742873" lvl="1" indent="-285720" defTabSz="914305">
              <a:defRPr/>
            </a:pPr>
            <a:r>
              <a:rPr lang="en-US" sz="1200" dirty="0" err="1"/>
              <a:t>Hao</a:t>
            </a:r>
            <a:r>
              <a:rPr lang="en-US" sz="1200" dirty="0"/>
              <a:t> Thai</a:t>
            </a:r>
          </a:p>
          <a:p>
            <a:pPr marL="742873" lvl="1" indent="-285720" defTabSz="914305">
              <a:defRPr/>
            </a:pPr>
            <a:r>
              <a:rPr lang="en-US" sz="1200" dirty="0" err="1"/>
              <a:t>Khai</a:t>
            </a:r>
            <a:r>
              <a:rPr lang="en-US" sz="1200" dirty="0"/>
              <a:t> Peter Tran</a:t>
            </a:r>
          </a:p>
          <a:p>
            <a:pPr marL="742873" lvl="1" indent="-285720" defTabSz="914305">
              <a:defRPr/>
            </a:pPr>
            <a:r>
              <a:rPr lang="en-US" sz="1200" dirty="0"/>
              <a:t>Andrew Williamson</a:t>
            </a:r>
          </a:p>
          <a:p>
            <a:pPr marL="742873" lvl="1" indent="-285720" defTabSz="914305">
              <a:defRPr/>
            </a:pPr>
            <a:endParaRPr lang="en-US" sz="1200" dirty="0"/>
          </a:p>
        </p:txBody>
      </p:sp>
      <p:pic>
        <p:nvPicPr>
          <p:cNvPr id="3174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881" y="1500841"/>
            <a:ext cx="6840000" cy="513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421441" y="913321"/>
            <a:ext cx="4321440" cy="5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33"/>
              <a:t>TO JOIN GENELAB AWG, CONTACT: sylvain.v.costes@nasa.gov</a:t>
            </a:r>
          </a:p>
        </p:txBody>
      </p:sp>
      <p:sp>
        <p:nvSpPr>
          <p:cNvPr id="7" name="TextBox 6"/>
          <p:cNvSpPr txBox="1">
            <a:spLocks noChangeArrowheads="1"/>
          </p:cNvSpPr>
          <p:nvPr/>
        </p:nvSpPr>
        <p:spPr bwMode="auto">
          <a:xfrm>
            <a:off x="4723201" y="6051241"/>
            <a:ext cx="192240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33"/>
              <a:t>Genelab.nasa.gov</a:t>
            </a:r>
          </a:p>
        </p:txBody>
      </p:sp>
    </p:spTree>
    <p:extLst>
      <p:ext uri="{BB962C8B-B14F-4D97-AF65-F5344CB8AC3E}">
        <p14:creationId xmlns:p14="http://schemas.microsoft.com/office/powerpoint/2010/main" val="634171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16467" t="931" r="78" b="2383"/>
          <a:stretch/>
        </p:blipFill>
        <p:spPr>
          <a:xfrm>
            <a:off x="1" y="903271"/>
            <a:ext cx="9137456" cy="5954730"/>
          </a:xfrm>
          <a:prstGeom prst="rect">
            <a:avLst/>
          </a:prstGeom>
        </p:spPr>
      </p:pic>
      <p:sp>
        <p:nvSpPr>
          <p:cNvPr id="2" name="Content Placeholder 1"/>
          <p:cNvSpPr>
            <a:spLocks noGrp="1"/>
          </p:cNvSpPr>
          <p:nvPr>
            <p:ph idx="1"/>
          </p:nvPr>
        </p:nvSpPr>
        <p:spPr>
          <a:xfrm>
            <a:off x="184672" y="763275"/>
            <a:ext cx="8361817" cy="1279375"/>
          </a:xfrm>
        </p:spPr>
        <p:txBody>
          <a:bodyPr/>
          <a:lstStyle/>
          <a:p>
            <a:pPr marL="0" indent="0">
              <a:buNone/>
            </a:pPr>
            <a:r>
              <a:rPr lang="en-US" dirty="0">
                <a:solidFill>
                  <a:schemeClr val="bg1"/>
                </a:solidFill>
                <a:latin typeface="Arial" panose="020B0604020202020204" pitchFamily="34" charset="0"/>
                <a:cs typeface="Arial" panose="020B0604020202020204" pitchFamily="34" charset="0"/>
              </a:rPr>
              <a:t>This is truly an exciting time for cellular and molecular biology, omics and biomedicine research on ISS with these amazing additions to the suite of ISS Laboratory capabilities.</a:t>
            </a:r>
          </a:p>
          <a:p>
            <a:pPr marL="0" indent="0">
              <a:buNone/>
            </a:pPr>
            <a:endParaRPr lang="en-US" dirty="0">
              <a:solidFill>
                <a:schemeClr val="bg1"/>
              </a:solidFill>
            </a:endParaRPr>
          </a:p>
        </p:txBody>
      </p:sp>
      <p:sp>
        <p:nvSpPr>
          <p:cNvPr id="3" name="Title 2"/>
          <p:cNvSpPr>
            <a:spLocks noGrp="1"/>
          </p:cNvSpPr>
          <p:nvPr>
            <p:ph type="title"/>
          </p:nvPr>
        </p:nvSpPr>
        <p:spPr>
          <a:xfrm>
            <a:off x="927847" y="177255"/>
            <a:ext cx="7385574" cy="609600"/>
          </a:xfrm>
        </p:spPr>
        <p:txBody>
          <a:bodyPr/>
          <a:lstStyle/>
          <a:p>
            <a:r>
              <a:rPr lang="en-US" dirty="0"/>
              <a:t>Omics Acquisition in Space is Now a Reality</a:t>
            </a:r>
          </a:p>
        </p:txBody>
      </p:sp>
      <p:pic>
        <p:nvPicPr>
          <p:cNvPr id="8" name="Picture 7"/>
          <p:cNvPicPr>
            <a:picLocks noChangeAspect="1"/>
          </p:cNvPicPr>
          <p:nvPr/>
        </p:nvPicPr>
        <p:blipFill rotWithShape="1">
          <a:blip r:embed="rId3"/>
          <a:srcRect t="17361" r="48272" b="20833"/>
          <a:stretch/>
        </p:blipFill>
        <p:spPr>
          <a:xfrm>
            <a:off x="6712981" y="1847517"/>
            <a:ext cx="1994001" cy="1338645"/>
          </a:xfrm>
          <a:prstGeom prst="rect">
            <a:avLst/>
          </a:prstGeom>
        </p:spPr>
      </p:pic>
      <p:pic>
        <p:nvPicPr>
          <p:cNvPr id="9" name="Picture 8"/>
          <p:cNvPicPr>
            <a:picLocks noChangeAspect="1"/>
          </p:cNvPicPr>
          <p:nvPr/>
        </p:nvPicPr>
        <p:blipFill>
          <a:blip r:embed="rId4"/>
          <a:stretch>
            <a:fillRect/>
          </a:stretch>
        </p:blipFill>
        <p:spPr>
          <a:xfrm>
            <a:off x="2734286" y="5107459"/>
            <a:ext cx="1740131" cy="1375598"/>
          </a:xfrm>
          <a:prstGeom prst="rect">
            <a:avLst/>
          </a:prstGeom>
        </p:spPr>
      </p:pic>
      <p:pic>
        <p:nvPicPr>
          <p:cNvPr id="10" name="Picture 9"/>
          <p:cNvPicPr>
            <a:picLocks noChangeAspect="1"/>
          </p:cNvPicPr>
          <p:nvPr/>
        </p:nvPicPr>
        <p:blipFill>
          <a:blip r:embed="rId5"/>
          <a:stretch>
            <a:fillRect/>
          </a:stretch>
        </p:blipFill>
        <p:spPr>
          <a:xfrm>
            <a:off x="4705014" y="1745718"/>
            <a:ext cx="1921676" cy="1537341"/>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07639" y="4980741"/>
            <a:ext cx="1076368" cy="1017819"/>
          </a:xfrm>
          <a:prstGeom prst="rect">
            <a:avLst/>
          </a:prstGeom>
        </p:spPr>
      </p:pic>
      <p:sp>
        <p:nvSpPr>
          <p:cNvPr id="12" name="TextBox 17"/>
          <p:cNvSpPr txBox="1"/>
          <p:nvPr/>
        </p:nvSpPr>
        <p:spPr>
          <a:xfrm>
            <a:off x="4620634" y="3300687"/>
            <a:ext cx="1919256"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chemeClr val="bg1"/>
                </a:solidFill>
              </a:rPr>
              <a:t>Sample Preparation Module</a:t>
            </a:r>
          </a:p>
        </p:txBody>
      </p:sp>
      <p:sp>
        <p:nvSpPr>
          <p:cNvPr id="13" name="TextBox 18"/>
          <p:cNvSpPr txBox="1"/>
          <p:nvPr/>
        </p:nvSpPr>
        <p:spPr>
          <a:xfrm>
            <a:off x="577673" y="5698790"/>
            <a:ext cx="2262823"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chemeClr val="bg1"/>
                </a:solidFill>
              </a:rPr>
              <a:t>Cepheid Smart Cycler </a:t>
            </a:r>
            <a:r>
              <a:rPr lang="en-US" sz="1400" b="1" dirty="0" err="1">
                <a:solidFill>
                  <a:schemeClr val="bg1"/>
                </a:solidFill>
              </a:rPr>
              <a:t>qRT</a:t>
            </a:r>
            <a:r>
              <a:rPr lang="en-US" sz="1400" b="1" dirty="0">
                <a:solidFill>
                  <a:schemeClr val="bg1"/>
                </a:solidFill>
              </a:rPr>
              <a:t>-PCR</a:t>
            </a:r>
          </a:p>
        </p:txBody>
      </p:sp>
      <p:sp>
        <p:nvSpPr>
          <p:cNvPr id="14" name="TextBox 19"/>
          <p:cNvSpPr txBox="1"/>
          <p:nvPr/>
        </p:nvSpPr>
        <p:spPr>
          <a:xfrm>
            <a:off x="6671710" y="3241358"/>
            <a:ext cx="2644277"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chemeClr val="bg1"/>
                </a:solidFill>
              </a:rPr>
              <a:t>Oxford </a:t>
            </a:r>
            <a:r>
              <a:rPr lang="en-US" sz="1400" b="1" dirty="0" err="1">
                <a:solidFill>
                  <a:schemeClr val="bg1"/>
                </a:solidFill>
              </a:rPr>
              <a:t>Nanopore</a:t>
            </a:r>
            <a:r>
              <a:rPr lang="en-US" sz="1400" b="1" dirty="0">
                <a:solidFill>
                  <a:schemeClr val="bg1"/>
                </a:solidFill>
              </a:rPr>
              <a:t> </a:t>
            </a:r>
            <a:r>
              <a:rPr lang="en-US" sz="1400" b="1" dirty="0" err="1">
                <a:solidFill>
                  <a:schemeClr val="bg1"/>
                </a:solidFill>
              </a:rPr>
              <a:t>MinION</a:t>
            </a:r>
            <a:r>
              <a:rPr lang="en-US" sz="1400" b="1" dirty="0">
                <a:solidFill>
                  <a:schemeClr val="bg1"/>
                </a:solidFill>
              </a:rPr>
              <a:t> Gene Sequencer</a:t>
            </a:r>
          </a:p>
        </p:txBody>
      </p:sp>
      <p:sp>
        <p:nvSpPr>
          <p:cNvPr id="15" name="Down Arrow 14"/>
          <p:cNvSpPr/>
          <p:nvPr/>
        </p:nvSpPr>
        <p:spPr>
          <a:xfrm rot="5400000">
            <a:off x="4049002" y="5217585"/>
            <a:ext cx="233715" cy="584591"/>
          </a:xfrm>
          <a:prstGeom prst="downArrow">
            <a:avLst>
              <a:gd name="adj1" fmla="val 21429"/>
              <a:gd name="adj2" fmla="val 50000"/>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200"/>
            <a:endParaRPr lang="en-US" sz="1600">
              <a:solidFill>
                <a:schemeClr val="bg1"/>
              </a:solidFill>
            </a:endParaRPr>
          </a:p>
        </p:txBody>
      </p:sp>
      <p:sp>
        <p:nvSpPr>
          <p:cNvPr id="16" name="TextBox 21"/>
          <p:cNvSpPr txBox="1"/>
          <p:nvPr/>
        </p:nvSpPr>
        <p:spPr>
          <a:xfrm>
            <a:off x="5263650" y="4921331"/>
            <a:ext cx="1331741"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200"/>
            <a:r>
              <a:rPr lang="en-US" sz="1200" dirty="0">
                <a:solidFill>
                  <a:schemeClr val="bg1"/>
                </a:solidFill>
              </a:rPr>
              <a:t>Reaction tube containing lyophilized chemical assay bead</a:t>
            </a:r>
          </a:p>
          <a:p>
            <a:pPr defTabSz="457200"/>
            <a:r>
              <a:rPr lang="en-US" sz="1200" dirty="0">
                <a:solidFill>
                  <a:schemeClr val="bg1"/>
                </a:solidFill>
              </a:rPr>
              <a:t>(proprietary)</a:t>
            </a:r>
          </a:p>
        </p:txBody>
      </p:sp>
      <p:sp>
        <p:nvSpPr>
          <p:cNvPr id="17" name="TextBox 13"/>
          <p:cNvSpPr txBox="1"/>
          <p:nvPr/>
        </p:nvSpPr>
        <p:spPr>
          <a:xfrm>
            <a:off x="7280717" y="5901876"/>
            <a:ext cx="1426265"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chemeClr val="bg1"/>
                </a:solidFill>
              </a:rPr>
              <a:t>Mini-PCR</a:t>
            </a:r>
          </a:p>
        </p:txBody>
      </p:sp>
      <p:pic>
        <p:nvPicPr>
          <p:cNvPr id="18" name="Picture 17"/>
          <p:cNvPicPr>
            <a:picLocks noChangeAspect="1"/>
          </p:cNvPicPr>
          <p:nvPr/>
        </p:nvPicPr>
        <p:blipFill rotWithShape="1">
          <a:blip r:embed="rId7"/>
          <a:srcRect l="58194" t="17492" r="9028" b="41900"/>
          <a:stretch/>
        </p:blipFill>
        <p:spPr>
          <a:xfrm>
            <a:off x="6971121" y="4216202"/>
            <a:ext cx="1899048" cy="1569258"/>
          </a:xfrm>
          <a:prstGeom prst="rect">
            <a:avLst/>
          </a:prstGeom>
        </p:spPr>
      </p:pic>
    </p:spTree>
    <p:extLst>
      <p:ext uri="{BB962C8B-B14F-4D97-AF65-F5344CB8AC3E}">
        <p14:creationId xmlns:p14="http://schemas.microsoft.com/office/powerpoint/2010/main" val="3175742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4043" y="1619013"/>
            <a:ext cx="9191098" cy="5238987"/>
            <a:chOff x="98474" y="1313570"/>
            <a:chExt cx="9191098" cy="5238987"/>
          </a:xfrm>
        </p:grpSpPr>
        <p:sp>
          <p:nvSpPr>
            <p:cNvPr id="5" name="Text Placeholder 3"/>
            <p:cNvSpPr txBox="1">
              <a:spLocks/>
            </p:cNvSpPr>
            <p:nvPr/>
          </p:nvSpPr>
          <p:spPr>
            <a:xfrm>
              <a:off x="98474" y="1313570"/>
              <a:ext cx="3882683" cy="52389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t>New technologies to produce high-quality Omics data from research missions aboard the ISS</a:t>
              </a:r>
            </a:p>
            <a:p>
              <a:endParaRPr lang="en-US" sz="2200" dirty="0"/>
            </a:p>
            <a:p>
              <a:r>
                <a:rPr lang="en-US" sz="2200" dirty="0"/>
                <a:t>Limited access and high demand for the ISS platform</a:t>
              </a:r>
            </a:p>
            <a:p>
              <a:endParaRPr lang="en-US" sz="2200" dirty="0"/>
            </a:p>
            <a:p>
              <a:r>
                <a:rPr lang="en-US" sz="2200" dirty="0"/>
                <a:t>Facilitate systems biology to predict and/or mitigate changes due to microgravity</a:t>
              </a:r>
            </a:p>
            <a:p>
              <a:endParaRPr lang="en-US" sz="22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0" y="1498894"/>
              <a:ext cx="5111750" cy="340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147831" y="4933658"/>
              <a:ext cx="5141741" cy="984244"/>
            </a:xfrm>
            <a:prstGeom prst="rect">
              <a:avLst/>
            </a:prstGeom>
          </p:spPr>
          <p:txBody>
            <a:bodyPr wrap="square">
              <a:spAutoFit/>
            </a:bodyPr>
            <a:lstStyle/>
            <a:p>
              <a:pPr>
                <a:lnSpc>
                  <a:spcPct val="80000"/>
                </a:lnSpc>
              </a:pPr>
              <a:r>
                <a:rPr lang="en-US" dirty="0">
                  <a:solidFill>
                    <a:schemeClr val="tx2">
                      <a:lumMod val="60000"/>
                      <a:lumOff val="40000"/>
                    </a:schemeClr>
                  </a:solidFill>
                </a:rPr>
                <a:t>NASA astronaut Barry "Butch" Wilmore setting up the Rodent Reseach-1 hardware in the Microgravity Science Glovebox aboard the International Space Station.</a:t>
              </a:r>
            </a:p>
          </p:txBody>
        </p:sp>
      </p:grpSp>
      <p:sp>
        <p:nvSpPr>
          <p:cNvPr id="6" name="Title 5"/>
          <p:cNvSpPr>
            <a:spLocks noGrp="1"/>
          </p:cNvSpPr>
          <p:nvPr>
            <p:ph type="title"/>
          </p:nvPr>
        </p:nvSpPr>
        <p:spPr/>
        <p:txBody>
          <a:bodyPr/>
          <a:lstStyle/>
          <a:p>
            <a:r>
              <a:rPr lang="en-US" dirty="0"/>
              <a:t>ISS Based Research </a:t>
            </a:r>
            <a:br>
              <a:rPr lang="en-US" dirty="0"/>
            </a:br>
            <a:endParaRPr lang="en-US" dirty="0"/>
          </a:p>
        </p:txBody>
      </p:sp>
    </p:spTree>
    <p:extLst>
      <p:ext uri="{BB962C8B-B14F-4D97-AF65-F5344CB8AC3E}">
        <p14:creationId xmlns:p14="http://schemas.microsoft.com/office/powerpoint/2010/main" val="2126503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32815" y="160242"/>
            <a:ext cx="4680606" cy="609600"/>
          </a:xfrm>
        </p:spPr>
        <p:txBody>
          <a:bodyPr/>
          <a:lstStyle/>
          <a:p>
            <a:r>
              <a:rPr lang="en-US" dirty="0"/>
              <a:t>Three-tier Client Strategy to Democratize Data</a:t>
            </a:r>
          </a:p>
        </p:txBody>
      </p:sp>
      <p:sp>
        <p:nvSpPr>
          <p:cNvPr id="312" name="Rectangle 311"/>
          <p:cNvSpPr/>
          <p:nvPr/>
        </p:nvSpPr>
        <p:spPr bwMode="auto">
          <a:xfrm>
            <a:off x="2930813" y="965884"/>
            <a:ext cx="6210100" cy="4183334"/>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313" name="Up Arrow 312"/>
          <p:cNvSpPr/>
          <p:nvPr/>
        </p:nvSpPr>
        <p:spPr bwMode="auto">
          <a:xfrm>
            <a:off x="-12724" y="1002028"/>
            <a:ext cx="3016772" cy="5511673"/>
          </a:xfrm>
          <a:prstGeom prst="upArrow">
            <a:avLst>
              <a:gd name="adj1" fmla="val 43233"/>
              <a:gd name="adj2" fmla="val 40693"/>
            </a:avLst>
          </a:prstGeom>
          <a:solidFill>
            <a:srgbClr val="4F81BD">
              <a:alpha val="25098"/>
            </a:srgb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314" name="Cloud 313"/>
          <p:cNvSpPr/>
          <p:nvPr/>
        </p:nvSpPr>
        <p:spPr bwMode="auto">
          <a:xfrm>
            <a:off x="3043405" y="3319139"/>
            <a:ext cx="2773451" cy="1888340"/>
          </a:xfrm>
          <a:prstGeom prst="cloud">
            <a:avLst/>
          </a:prstGeom>
          <a:pattFill prst="solidDmnd">
            <a:fgClr>
              <a:schemeClr val="accent1">
                <a:lumMod val="75000"/>
              </a:schemeClr>
            </a:fgClr>
            <a:bgClr>
              <a:schemeClr val="bg1"/>
            </a:bgClr>
          </a:patt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315" name="Trapezoid 314"/>
          <p:cNvSpPr/>
          <p:nvPr/>
        </p:nvSpPr>
        <p:spPr bwMode="auto">
          <a:xfrm>
            <a:off x="3712756" y="3452292"/>
            <a:ext cx="1506484" cy="316499"/>
          </a:xfrm>
          <a:prstGeom prst="trapezoid">
            <a:avLst>
              <a:gd name="adj" fmla="val 27032"/>
            </a:avLst>
          </a:prstGeom>
          <a:solidFill>
            <a:schemeClr val="bg1"/>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effectLst/>
                <a:latin typeface="Helvetica Neue Black Condensed" pitchFamily="-112" charset="0"/>
                <a:ea typeface="ＭＳ Ｐゴシック" pitchFamily="-112" charset="-128"/>
                <a:cs typeface="ＭＳ Ｐゴシック" pitchFamily="-112" charset="-128"/>
              </a:rPr>
              <a:t>Metadata</a:t>
            </a:r>
          </a:p>
        </p:txBody>
      </p:sp>
      <p:grpSp>
        <p:nvGrpSpPr>
          <p:cNvPr id="316" name="Group 315"/>
          <p:cNvGrpSpPr/>
          <p:nvPr/>
        </p:nvGrpSpPr>
        <p:grpSpPr>
          <a:xfrm>
            <a:off x="671290" y="5319479"/>
            <a:ext cx="1696298" cy="1039092"/>
            <a:chOff x="578460" y="4579410"/>
            <a:chExt cx="1696298" cy="1039092"/>
          </a:xfrm>
        </p:grpSpPr>
        <p:grpSp>
          <p:nvGrpSpPr>
            <p:cNvPr id="317" name="Group 120"/>
            <p:cNvGrpSpPr/>
            <p:nvPr/>
          </p:nvGrpSpPr>
          <p:grpSpPr>
            <a:xfrm>
              <a:off x="1221495" y="4579410"/>
              <a:ext cx="282388" cy="476195"/>
              <a:chOff x="1568669" y="2543175"/>
              <a:chExt cx="838200" cy="1571625"/>
            </a:xfrm>
          </p:grpSpPr>
          <p:sp>
            <p:nvSpPr>
              <p:cNvPr id="343" name="Trapezoid 342"/>
              <p:cNvSpPr/>
              <p:nvPr/>
            </p:nvSpPr>
            <p:spPr bwMode="auto">
              <a:xfrm flipV="1">
                <a:off x="1568669" y="3048000"/>
                <a:ext cx="838200" cy="1066800"/>
              </a:xfrm>
              <a:prstGeom prst="trapezoid">
                <a:avLst/>
              </a:prstGeom>
              <a:solidFill>
                <a:schemeClr val="accent2"/>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44" name="Oval 343"/>
              <p:cNvSpPr/>
              <p:nvPr/>
            </p:nvSpPr>
            <p:spPr bwMode="auto">
              <a:xfrm>
                <a:off x="1724025" y="2543175"/>
                <a:ext cx="533400" cy="609600"/>
              </a:xfrm>
              <a:prstGeom prst="ellipse">
                <a:avLst/>
              </a:prstGeom>
              <a:solidFill>
                <a:srgbClr val="F0C79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45" name="Oval 344"/>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46" name="Oval 345"/>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sp>
          <p:nvSpPr>
            <p:cNvPr id="318" name="TextBox 317"/>
            <p:cNvSpPr txBox="1"/>
            <p:nvPr/>
          </p:nvSpPr>
          <p:spPr>
            <a:xfrm>
              <a:off x="578460" y="5064504"/>
              <a:ext cx="1696298" cy="553998"/>
            </a:xfrm>
            <a:prstGeom prst="rect">
              <a:avLst/>
            </a:prstGeom>
            <a:solidFill>
              <a:srgbClr val="EEECE1">
                <a:alpha val="61961"/>
              </a:srgbClr>
            </a:solidFill>
            <a:ln>
              <a:solidFill>
                <a:srgbClr val="4F81BD"/>
              </a:solidFill>
            </a:ln>
          </p:spPr>
          <p:txBody>
            <a:bodyPr wrap="none" rtlCol="0">
              <a:spAutoFit/>
            </a:bodyPr>
            <a:lstStyle/>
            <a:p>
              <a:pPr algn="ctr"/>
              <a:r>
                <a:rPr lang="en-US" sz="1600" b="1" dirty="0"/>
                <a:t>Tier 1</a:t>
              </a:r>
            </a:p>
            <a:p>
              <a:pPr algn="ctr"/>
              <a:r>
                <a:rPr lang="en-US" sz="1400" b="1" dirty="0" err="1"/>
                <a:t>Bioinformaticians</a:t>
              </a:r>
              <a:endParaRPr lang="en-US" sz="1400" b="1" dirty="0"/>
            </a:p>
          </p:txBody>
        </p:sp>
      </p:grpSp>
      <p:grpSp>
        <p:nvGrpSpPr>
          <p:cNvPr id="347" name="Group 346"/>
          <p:cNvGrpSpPr/>
          <p:nvPr/>
        </p:nvGrpSpPr>
        <p:grpSpPr>
          <a:xfrm>
            <a:off x="893205" y="3945227"/>
            <a:ext cx="1166966" cy="1275675"/>
            <a:chOff x="763463" y="3191206"/>
            <a:chExt cx="1166966" cy="1275675"/>
          </a:xfrm>
        </p:grpSpPr>
        <p:grpSp>
          <p:nvGrpSpPr>
            <p:cNvPr id="348" name="Group 347"/>
            <p:cNvGrpSpPr/>
            <p:nvPr/>
          </p:nvGrpSpPr>
          <p:grpSpPr>
            <a:xfrm>
              <a:off x="818135" y="3191206"/>
              <a:ext cx="941294" cy="726561"/>
              <a:chOff x="523010" y="3050673"/>
              <a:chExt cx="941294" cy="726561"/>
            </a:xfrm>
          </p:grpSpPr>
          <p:grpSp>
            <p:nvGrpSpPr>
              <p:cNvPr id="350" name="Group 105"/>
              <p:cNvGrpSpPr/>
              <p:nvPr/>
            </p:nvGrpSpPr>
            <p:grpSpPr>
              <a:xfrm>
                <a:off x="523010" y="3132599"/>
                <a:ext cx="282388" cy="476195"/>
                <a:chOff x="1568669" y="2543175"/>
                <a:chExt cx="838200" cy="1571625"/>
              </a:xfrm>
            </p:grpSpPr>
            <p:sp>
              <p:nvSpPr>
                <p:cNvPr id="376" name="Trapezoid 375"/>
                <p:cNvSpPr/>
                <p:nvPr/>
              </p:nvSpPr>
              <p:spPr bwMode="auto">
                <a:xfrm flipV="1">
                  <a:off x="1568669" y="3048000"/>
                  <a:ext cx="838200" cy="1066800"/>
                </a:xfrm>
                <a:prstGeom prst="trapezoid">
                  <a:avLst/>
                </a:prstGeom>
                <a:solidFill>
                  <a:schemeClr val="accent3">
                    <a:lumMod val="75000"/>
                  </a:schemeClr>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77" name="Oval 376"/>
                <p:cNvSpPr/>
                <p:nvPr/>
              </p:nvSpPr>
              <p:spPr bwMode="auto">
                <a:xfrm>
                  <a:off x="1724025" y="2543175"/>
                  <a:ext cx="533400" cy="609600"/>
                </a:xfrm>
                <a:prstGeom prst="ellipse">
                  <a:avLst/>
                </a:prstGeom>
                <a:solidFill>
                  <a:srgbClr val="FFDDD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78" name="Oval 377"/>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79" name="Oval 378"/>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51" name="Group 110"/>
              <p:cNvGrpSpPr/>
              <p:nvPr/>
            </p:nvGrpSpPr>
            <p:grpSpPr>
              <a:xfrm>
                <a:off x="758334" y="3066034"/>
                <a:ext cx="282388" cy="476195"/>
                <a:chOff x="1568669" y="2543175"/>
                <a:chExt cx="838200" cy="1571625"/>
              </a:xfrm>
            </p:grpSpPr>
            <p:sp>
              <p:nvSpPr>
                <p:cNvPr id="372" name="Trapezoid 371"/>
                <p:cNvSpPr/>
                <p:nvPr/>
              </p:nvSpPr>
              <p:spPr bwMode="auto">
                <a:xfrm flipV="1">
                  <a:off x="1568669" y="3048000"/>
                  <a:ext cx="838200" cy="1066800"/>
                </a:xfrm>
                <a:prstGeom prst="trapezoid">
                  <a:avLst/>
                </a:prstGeom>
                <a:solidFill>
                  <a:schemeClr val="accent3">
                    <a:lumMod val="75000"/>
                  </a:schemeClr>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73" name="Oval 372"/>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74" name="Oval 373"/>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75" name="Oval 374"/>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52" name="Group 120"/>
              <p:cNvGrpSpPr/>
              <p:nvPr/>
            </p:nvGrpSpPr>
            <p:grpSpPr>
              <a:xfrm>
                <a:off x="664205" y="3311812"/>
                <a:ext cx="282388" cy="465422"/>
                <a:chOff x="1568669" y="2543175"/>
                <a:chExt cx="838200" cy="1536070"/>
              </a:xfrm>
            </p:grpSpPr>
            <p:sp>
              <p:nvSpPr>
                <p:cNvPr id="368" name="Trapezoid 367"/>
                <p:cNvSpPr/>
                <p:nvPr/>
              </p:nvSpPr>
              <p:spPr bwMode="auto">
                <a:xfrm flipV="1">
                  <a:off x="1568669" y="3012446"/>
                  <a:ext cx="838200" cy="1066799"/>
                </a:xfrm>
                <a:prstGeom prst="trapezoid">
                  <a:avLst/>
                </a:prstGeom>
                <a:solidFill>
                  <a:schemeClr val="accent3">
                    <a:lumMod val="75000"/>
                  </a:schemeClr>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69" name="Oval 368"/>
                <p:cNvSpPr/>
                <p:nvPr/>
              </p:nvSpPr>
              <p:spPr bwMode="auto">
                <a:xfrm>
                  <a:off x="1724025" y="2543175"/>
                  <a:ext cx="533400" cy="609600"/>
                </a:xfrm>
                <a:prstGeom prst="ellipse">
                  <a:avLst/>
                </a:prstGeom>
                <a:solidFill>
                  <a:srgbClr val="F0C79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70" name="Oval 369"/>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71" name="Oval 370"/>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53" name="Group 125"/>
              <p:cNvGrpSpPr/>
              <p:nvPr/>
            </p:nvGrpSpPr>
            <p:grpSpPr>
              <a:xfrm>
                <a:off x="899528" y="3132599"/>
                <a:ext cx="282388" cy="476195"/>
                <a:chOff x="1568669" y="2543175"/>
                <a:chExt cx="838200" cy="1571625"/>
              </a:xfrm>
            </p:grpSpPr>
            <p:sp>
              <p:nvSpPr>
                <p:cNvPr id="364" name="Trapezoid 363"/>
                <p:cNvSpPr/>
                <p:nvPr/>
              </p:nvSpPr>
              <p:spPr bwMode="auto">
                <a:xfrm flipV="1">
                  <a:off x="1568669" y="3048000"/>
                  <a:ext cx="838200" cy="1066800"/>
                </a:xfrm>
                <a:prstGeom prst="trapezoid">
                  <a:avLst/>
                </a:prstGeom>
                <a:solidFill>
                  <a:schemeClr val="accent3">
                    <a:lumMod val="75000"/>
                  </a:schemeClr>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65" name="Oval 364"/>
                <p:cNvSpPr/>
                <p:nvPr/>
              </p:nvSpPr>
              <p:spPr bwMode="auto">
                <a:xfrm>
                  <a:off x="1724025" y="2543175"/>
                  <a:ext cx="533400" cy="609600"/>
                </a:xfrm>
                <a:prstGeom prst="ellipse">
                  <a:avLst/>
                </a:prstGeom>
                <a:solidFill>
                  <a:srgbClr val="F4A93A"/>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66" name="Oval 365"/>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67" name="Oval 366"/>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54" name="Group 135"/>
              <p:cNvGrpSpPr/>
              <p:nvPr/>
            </p:nvGrpSpPr>
            <p:grpSpPr>
              <a:xfrm>
                <a:off x="1134852" y="3050673"/>
                <a:ext cx="282388" cy="476195"/>
                <a:chOff x="1568669" y="2543175"/>
                <a:chExt cx="838200" cy="1571625"/>
              </a:xfrm>
            </p:grpSpPr>
            <p:sp>
              <p:nvSpPr>
                <p:cNvPr id="360" name="Trapezoid 359"/>
                <p:cNvSpPr/>
                <p:nvPr/>
              </p:nvSpPr>
              <p:spPr bwMode="auto">
                <a:xfrm flipV="1">
                  <a:off x="1568669" y="3048000"/>
                  <a:ext cx="838200" cy="1066800"/>
                </a:xfrm>
                <a:prstGeom prst="trapezoid">
                  <a:avLst/>
                </a:prstGeom>
                <a:solidFill>
                  <a:schemeClr val="accent3">
                    <a:lumMod val="75000"/>
                  </a:schemeClr>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61" name="Oval 360"/>
                <p:cNvSpPr/>
                <p:nvPr/>
              </p:nvSpPr>
              <p:spPr bwMode="auto">
                <a:xfrm>
                  <a:off x="1724025" y="2543175"/>
                  <a:ext cx="533400" cy="609600"/>
                </a:xfrm>
                <a:prstGeom prst="ellipse">
                  <a:avLst/>
                </a:prstGeom>
                <a:solidFill>
                  <a:srgbClr val="A452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62" name="Oval 361"/>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63" name="Oval 362"/>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55" name="Group 145"/>
              <p:cNvGrpSpPr/>
              <p:nvPr/>
            </p:nvGrpSpPr>
            <p:grpSpPr>
              <a:xfrm>
                <a:off x="1181916" y="3255488"/>
                <a:ext cx="282388" cy="476195"/>
                <a:chOff x="1568669" y="2543175"/>
                <a:chExt cx="838200" cy="1571625"/>
              </a:xfrm>
            </p:grpSpPr>
            <p:sp>
              <p:nvSpPr>
                <p:cNvPr id="356" name="Trapezoid 355"/>
                <p:cNvSpPr/>
                <p:nvPr/>
              </p:nvSpPr>
              <p:spPr bwMode="auto">
                <a:xfrm flipV="1">
                  <a:off x="1568669" y="3048000"/>
                  <a:ext cx="838200" cy="1066800"/>
                </a:xfrm>
                <a:prstGeom prst="trapezoid">
                  <a:avLst/>
                </a:prstGeom>
                <a:solidFill>
                  <a:schemeClr val="accent3">
                    <a:lumMod val="75000"/>
                  </a:schemeClr>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57" name="Oval 356"/>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58" name="Oval 357"/>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59" name="Oval 358"/>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sp>
          <p:nvSpPr>
            <p:cNvPr id="349" name="TextBox 348"/>
            <p:cNvSpPr txBox="1"/>
            <p:nvPr/>
          </p:nvSpPr>
          <p:spPr>
            <a:xfrm>
              <a:off x="763463" y="3697440"/>
              <a:ext cx="1166966" cy="769441"/>
            </a:xfrm>
            <a:prstGeom prst="rect">
              <a:avLst/>
            </a:prstGeom>
            <a:solidFill>
              <a:srgbClr val="EEECE1">
                <a:alpha val="61961"/>
              </a:srgbClr>
            </a:solidFill>
            <a:ln>
              <a:solidFill>
                <a:srgbClr val="4F81BD"/>
              </a:solidFill>
            </a:ln>
          </p:spPr>
          <p:txBody>
            <a:bodyPr wrap="square" rtlCol="0">
              <a:spAutoFit/>
            </a:bodyPr>
            <a:lstStyle/>
            <a:p>
              <a:pPr algn="ctr"/>
              <a:r>
                <a:rPr lang="en-US" sz="1600" b="1" dirty="0"/>
                <a:t>Tier 2</a:t>
              </a:r>
            </a:p>
            <a:p>
              <a:pPr algn="ctr"/>
              <a:r>
                <a:rPr lang="en-US" sz="1400" b="1" dirty="0"/>
                <a:t>Scientific Community</a:t>
              </a:r>
            </a:p>
          </p:txBody>
        </p:sp>
      </p:grpSp>
      <p:grpSp>
        <p:nvGrpSpPr>
          <p:cNvPr id="380" name="Group 379"/>
          <p:cNvGrpSpPr/>
          <p:nvPr/>
        </p:nvGrpSpPr>
        <p:grpSpPr>
          <a:xfrm>
            <a:off x="179390" y="1813359"/>
            <a:ext cx="2517620" cy="2015973"/>
            <a:chOff x="297147" y="1220683"/>
            <a:chExt cx="2517620" cy="2015973"/>
          </a:xfrm>
        </p:grpSpPr>
        <p:grpSp>
          <p:nvGrpSpPr>
            <p:cNvPr id="381" name="Group 380"/>
            <p:cNvGrpSpPr/>
            <p:nvPr/>
          </p:nvGrpSpPr>
          <p:grpSpPr>
            <a:xfrm>
              <a:off x="808682" y="1220683"/>
              <a:ext cx="1317812" cy="885825"/>
              <a:chOff x="152400" y="4343400"/>
              <a:chExt cx="2133600" cy="1647825"/>
            </a:xfrm>
          </p:grpSpPr>
          <p:grpSp>
            <p:nvGrpSpPr>
              <p:cNvPr id="495" name="Group 105"/>
              <p:cNvGrpSpPr/>
              <p:nvPr/>
            </p:nvGrpSpPr>
            <p:grpSpPr>
              <a:xfrm>
                <a:off x="304800" y="4495800"/>
                <a:ext cx="457200" cy="885825"/>
                <a:chOff x="1568669" y="2543175"/>
                <a:chExt cx="838200" cy="1571625"/>
              </a:xfrm>
            </p:grpSpPr>
            <p:sp>
              <p:nvSpPr>
                <p:cNvPr id="546" name="Trapezoid 545"/>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47" name="Oval 546"/>
                <p:cNvSpPr/>
                <p:nvPr/>
              </p:nvSpPr>
              <p:spPr bwMode="auto">
                <a:xfrm>
                  <a:off x="1724025" y="2543175"/>
                  <a:ext cx="533400" cy="609600"/>
                </a:xfrm>
                <a:prstGeom prst="ellipse">
                  <a:avLst/>
                </a:prstGeom>
                <a:solidFill>
                  <a:srgbClr val="FFDDD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48" name="Oval 547"/>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49" name="Oval 548"/>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96" name="Group 110"/>
              <p:cNvGrpSpPr/>
              <p:nvPr/>
            </p:nvGrpSpPr>
            <p:grpSpPr>
              <a:xfrm>
                <a:off x="685800" y="4371975"/>
                <a:ext cx="457200" cy="885825"/>
                <a:chOff x="1568669" y="2543175"/>
                <a:chExt cx="838200" cy="1571625"/>
              </a:xfrm>
            </p:grpSpPr>
            <p:sp>
              <p:nvSpPr>
                <p:cNvPr id="542" name="Trapezoid 541"/>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43" name="Oval 542"/>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44" name="Oval 543"/>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45" name="Oval 544"/>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97" name="Group 115"/>
              <p:cNvGrpSpPr/>
              <p:nvPr/>
            </p:nvGrpSpPr>
            <p:grpSpPr>
              <a:xfrm>
                <a:off x="152400" y="4981575"/>
                <a:ext cx="457200" cy="885825"/>
                <a:chOff x="1568669" y="2543175"/>
                <a:chExt cx="838200" cy="1571625"/>
              </a:xfrm>
            </p:grpSpPr>
            <p:sp>
              <p:nvSpPr>
                <p:cNvPr id="538" name="Trapezoid 537"/>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39" name="Oval 538"/>
                <p:cNvSpPr/>
                <p:nvPr/>
              </p:nvSpPr>
              <p:spPr bwMode="auto">
                <a:xfrm>
                  <a:off x="1724025" y="2543175"/>
                  <a:ext cx="533400" cy="609600"/>
                </a:xfrm>
                <a:prstGeom prst="ellipse">
                  <a:avLst/>
                </a:prstGeom>
                <a:solidFill>
                  <a:srgbClr val="A452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40" name="Oval 539"/>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41" name="Oval 540"/>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98" name="Group 120"/>
              <p:cNvGrpSpPr/>
              <p:nvPr/>
            </p:nvGrpSpPr>
            <p:grpSpPr>
              <a:xfrm>
                <a:off x="533400" y="4829175"/>
                <a:ext cx="457200" cy="885825"/>
                <a:chOff x="1568669" y="2543175"/>
                <a:chExt cx="838200" cy="1571625"/>
              </a:xfrm>
            </p:grpSpPr>
            <p:sp>
              <p:nvSpPr>
                <p:cNvPr id="534" name="Trapezoid 533"/>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35" name="Oval 534"/>
                <p:cNvSpPr/>
                <p:nvPr/>
              </p:nvSpPr>
              <p:spPr bwMode="auto">
                <a:xfrm>
                  <a:off x="1724025" y="2543175"/>
                  <a:ext cx="533400" cy="609600"/>
                </a:xfrm>
                <a:prstGeom prst="ellipse">
                  <a:avLst/>
                </a:prstGeom>
                <a:solidFill>
                  <a:srgbClr val="F0C79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36" name="Oval 535"/>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37" name="Oval 536"/>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99" name="Group 125"/>
              <p:cNvGrpSpPr/>
              <p:nvPr/>
            </p:nvGrpSpPr>
            <p:grpSpPr>
              <a:xfrm>
                <a:off x="914400" y="4495800"/>
                <a:ext cx="457200" cy="885825"/>
                <a:chOff x="1568669" y="2543175"/>
                <a:chExt cx="838200" cy="1571625"/>
              </a:xfrm>
            </p:grpSpPr>
            <p:sp>
              <p:nvSpPr>
                <p:cNvPr id="530" name="Trapezoid 529"/>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31" name="Oval 530"/>
                <p:cNvSpPr/>
                <p:nvPr/>
              </p:nvSpPr>
              <p:spPr bwMode="auto">
                <a:xfrm>
                  <a:off x="1724025" y="2543175"/>
                  <a:ext cx="533400" cy="609600"/>
                </a:xfrm>
                <a:prstGeom prst="ellipse">
                  <a:avLst/>
                </a:prstGeom>
                <a:solidFill>
                  <a:srgbClr val="F4A93A"/>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32" name="Oval 531"/>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33" name="Oval 532"/>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500" name="Group 130"/>
              <p:cNvGrpSpPr/>
              <p:nvPr/>
            </p:nvGrpSpPr>
            <p:grpSpPr>
              <a:xfrm>
                <a:off x="1752600" y="4419600"/>
                <a:ext cx="457200" cy="885825"/>
                <a:chOff x="1568669" y="2543175"/>
                <a:chExt cx="838200" cy="1571625"/>
              </a:xfrm>
            </p:grpSpPr>
            <p:sp>
              <p:nvSpPr>
                <p:cNvPr id="526" name="Trapezoid 525"/>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27" name="Oval 526"/>
                <p:cNvSpPr/>
                <p:nvPr/>
              </p:nvSpPr>
              <p:spPr bwMode="auto">
                <a:xfrm>
                  <a:off x="1724025" y="2543175"/>
                  <a:ext cx="533400" cy="609600"/>
                </a:xfrm>
                <a:prstGeom prst="ellipse">
                  <a:avLst/>
                </a:prstGeom>
                <a:solidFill>
                  <a:srgbClr val="EFDEB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28" name="Oval 527"/>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29" name="Oval 528"/>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501" name="Group 135"/>
              <p:cNvGrpSpPr/>
              <p:nvPr/>
            </p:nvGrpSpPr>
            <p:grpSpPr>
              <a:xfrm>
                <a:off x="1295400" y="4343400"/>
                <a:ext cx="457200" cy="885825"/>
                <a:chOff x="1568669" y="2543175"/>
                <a:chExt cx="838200" cy="1571625"/>
              </a:xfrm>
            </p:grpSpPr>
            <p:sp>
              <p:nvSpPr>
                <p:cNvPr id="522" name="Trapezoid 521"/>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23" name="Oval 522"/>
                <p:cNvSpPr/>
                <p:nvPr/>
              </p:nvSpPr>
              <p:spPr bwMode="auto">
                <a:xfrm>
                  <a:off x="1724025" y="2543175"/>
                  <a:ext cx="533400" cy="609600"/>
                </a:xfrm>
                <a:prstGeom prst="ellipse">
                  <a:avLst/>
                </a:prstGeom>
                <a:solidFill>
                  <a:srgbClr val="A452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24" name="Oval 523"/>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25" name="Oval 524"/>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502" name="Group 140"/>
              <p:cNvGrpSpPr/>
              <p:nvPr/>
            </p:nvGrpSpPr>
            <p:grpSpPr>
              <a:xfrm>
                <a:off x="914400" y="5029200"/>
                <a:ext cx="457200" cy="885825"/>
                <a:chOff x="1568669" y="2543175"/>
                <a:chExt cx="838200" cy="1571625"/>
              </a:xfrm>
            </p:grpSpPr>
            <p:sp>
              <p:nvSpPr>
                <p:cNvPr id="518" name="Trapezoid 517"/>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19" name="Oval 518"/>
                <p:cNvSpPr/>
                <p:nvPr/>
              </p:nvSpPr>
              <p:spPr bwMode="auto">
                <a:xfrm>
                  <a:off x="1724025" y="2543175"/>
                  <a:ext cx="533400" cy="609600"/>
                </a:xfrm>
                <a:prstGeom prst="ellipse">
                  <a:avLst/>
                </a:prstGeom>
                <a:solidFill>
                  <a:srgbClr val="F4A93A"/>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20" name="Oval 519"/>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21" name="Oval 520"/>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503" name="Group 145"/>
              <p:cNvGrpSpPr/>
              <p:nvPr/>
            </p:nvGrpSpPr>
            <p:grpSpPr>
              <a:xfrm>
                <a:off x="1371600" y="4724400"/>
                <a:ext cx="457200" cy="885825"/>
                <a:chOff x="1568669" y="2543175"/>
                <a:chExt cx="838200" cy="1571625"/>
              </a:xfrm>
            </p:grpSpPr>
            <p:sp>
              <p:nvSpPr>
                <p:cNvPr id="514" name="Trapezoid 513"/>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15" name="Oval 514"/>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16" name="Oval 515"/>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17" name="Oval 516"/>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504" name="Group 150"/>
              <p:cNvGrpSpPr/>
              <p:nvPr/>
            </p:nvGrpSpPr>
            <p:grpSpPr>
              <a:xfrm>
                <a:off x="1828800" y="4876800"/>
                <a:ext cx="457200" cy="885825"/>
                <a:chOff x="1568669" y="2543175"/>
                <a:chExt cx="838200" cy="1571625"/>
              </a:xfrm>
            </p:grpSpPr>
            <p:sp>
              <p:nvSpPr>
                <p:cNvPr id="510" name="Trapezoid 509"/>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11" name="Oval 510"/>
                <p:cNvSpPr/>
                <p:nvPr/>
              </p:nvSpPr>
              <p:spPr bwMode="auto">
                <a:xfrm>
                  <a:off x="1724025" y="2543175"/>
                  <a:ext cx="533400" cy="609600"/>
                </a:xfrm>
                <a:prstGeom prst="ellipse">
                  <a:avLst/>
                </a:prstGeom>
                <a:solidFill>
                  <a:srgbClr val="CC99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12" name="Oval 511"/>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13" name="Oval 512"/>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505" name="Group 155"/>
              <p:cNvGrpSpPr/>
              <p:nvPr/>
            </p:nvGrpSpPr>
            <p:grpSpPr>
              <a:xfrm>
                <a:off x="1447800" y="5105400"/>
                <a:ext cx="457200" cy="885825"/>
                <a:chOff x="1568669" y="2543175"/>
                <a:chExt cx="838200" cy="1571625"/>
              </a:xfrm>
            </p:grpSpPr>
            <p:sp>
              <p:nvSpPr>
                <p:cNvPr id="506" name="Trapezoid 505"/>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07" name="Oval 506"/>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08" name="Oval 507"/>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509" name="Oval 508"/>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grpSp>
          <p:nvGrpSpPr>
            <p:cNvPr id="382" name="Group 381"/>
            <p:cNvGrpSpPr/>
            <p:nvPr/>
          </p:nvGrpSpPr>
          <p:grpSpPr>
            <a:xfrm>
              <a:off x="1496955" y="1830313"/>
              <a:ext cx="1317812" cy="885825"/>
              <a:chOff x="152400" y="4343400"/>
              <a:chExt cx="2133600" cy="1647825"/>
            </a:xfrm>
          </p:grpSpPr>
          <p:grpSp>
            <p:nvGrpSpPr>
              <p:cNvPr id="440" name="Group 105"/>
              <p:cNvGrpSpPr/>
              <p:nvPr/>
            </p:nvGrpSpPr>
            <p:grpSpPr>
              <a:xfrm>
                <a:off x="304800" y="4495800"/>
                <a:ext cx="457200" cy="885825"/>
                <a:chOff x="1568669" y="2543175"/>
                <a:chExt cx="838200" cy="1571625"/>
              </a:xfrm>
            </p:grpSpPr>
            <p:sp>
              <p:nvSpPr>
                <p:cNvPr id="491" name="Trapezoid 490"/>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92" name="Oval 491"/>
                <p:cNvSpPr/>
                <p:nvPr/>
              </p:nvSpPr>
              <p:spPr bwMode="auto">
                <a:xfrm>
                  <a:off x="1724025" y="2543175"/>
                  <a:ext cx="533400" cy="609600"/>
                </a:xfrm>
                <a:prstGeom prst="ellipse">
                  <a:avLst/>
                </a:prstGeom>
                <a:solidFill>
                  <a:srgbClr val="FFDDD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93" name="Oval 492"/>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94" name="Oval 493"/>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41" name="Group 110"/>
              <p:cNvGrpSpPr/>
              <p:nvPr/>
            </p:nvGrpSpPr>
            <p:grpSpPr>
              <a:xfrm>
                <a:off x="685800" y="4371975"/>
                <a:ext cx="457200" cy="885825"/>
                <a:chOff x="1568669" y="2543175"/>
                <a:chExt cx="838200" cy="1571625"/>
              </a:xfrm>
            </p:grpSpPr>
            <p:sp>
              <p:nvSpPr>
                <p:cNvPr id="487" name="Trapezoid 486"/>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88" name="Oval 487"/>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89" name="Oval 488"/>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90" name="Oval 489"/>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42" name="Group 115"/>
              <p:cNvGrpSpPr/>
              <p:nvPr/>
            </p:nvGrpSpPr>
            <p:grpSpPr>
              <a:xfrm>
                <a:off x="152400" y="4981575"/>
                <a:ext cx="457200" cy="885825"/>
                <a:chOff x="1568669" y="2543175"/>
                <a:chExt cx="838200" cy="1571625"/>
              </a:xfrm>
            </p:grpSpPr>
            <p:sp>
              <p:nvSpPr>
                <p:cNvPr id="483" name="Trapezoid 482"/>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84" name="Oval 483"/>
                <p:cNvSpPr/>
                <p:nvPr/>
              </p:nvSpPr>
              <p:spPr bwMode="auto">
                <a:xfrm>
                  <a:off x="1724025" y="2543175"/>
                  <a:ext cx="533400" cy="609600"/>
                </a:xfrm>
                <a:prstGeom prst="ellipse">
                  <a:avLst/>
                </a:prstGeom>
                <a:solidFill>
                  <a:srgbClr val="A452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85" name="Oval 484"/>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86" name="Oval 485"/>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43" name="Group 120"/>
              <p:cNvGrpSpPr/>
              <p:nvPr/>
            </p:nvGrpSpPr>
            <p:grpSpPr>
              <a:xfrm>
                <a:off x="533400" y="4829175"/>
                <a:ext cx="457200" cy="885825"/>
                <a:chOff x="1568669" y="2543175"/>
                <a:chExt cx="838200" cy="1571625"/>
              </a:xfrm>
            </p:grpSpPr>
            <p:sp>
              <p:nvSpPr>
                <p:cNvPr id="479" name="Trapezoid 478"/>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80" name="Oval 479"/>
                <p:cNvSpPr/>
                <p:nvPr/>
              </p:nvSpPr>
              <p:spPr bwMode="auto">
                <a:xfrm>
                  <a:off x="1724025" y="2543175"/>
                  <a:ext cx="533400" cy="609600"/>
                </a:xfrm>
                <a:prstGeom prst="ellipse">
                  <a:avLst/>
                </a:prstGeom>
                <a:solidFill>
                  <a:srgbClr val="F0C79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81" name="Oval 480"/>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82" name="Oval 481"/>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44" name="Group 125"/>
              <p:cNvGrpSpPr/>
              <p:nvPr/>
            </p:nvGrpSpPr>
            <p:grpSpPr>
              <a:xfrm>
                <a:off x="914400" y="4495800"/>
                <a:ext cx="457200" cy="885825"/>
                <a:chOff x="1568669" y="2543175"/>
                <a:chExt cx="838200" cy="1571625"/>
              </a:xfrm>
            </p:grpSpPr>
            <p:sp>
              <p:nvSpPr>
                <p:cNvPr id="475" name="Trapezoid 474"/>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76" name="Oval 475"/>
                <p:cNvSpPr/>
                <p:nvPr/>
              </p:nvSpPr>
              <p:spPr bwMode="auto">
                <a:xfrm>
                  <a:off x="1724025" y="2543175"/>
                  <a:ext cx="533400" cy="609600"/>
                </a:xfrm>
                <a:prstGeom prst="ellipse">
                  <a:avLst/>
                </a:prstGeom>
                <a:solidFill>
                  <a:srgbClr val="F4A93A"/>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77" name="Oval 476"/>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78" name="Oval 477"/>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45" name="Group 130"/>
              <p:cNvGrpSpPr/>
              <p:nvPr/>
            </p:nvGrpSpPr>
            <p:grpSpPr>
              <a:xfrm>
                <a:off x="1752600" y="4419600"/>
                <a:ext cx="457200" cy="885825"/>
                <a:chOff x="1568669" y="2543175"/>
                <a:chExt cx="838200" cy="1571625"/>
              </a:xfrm>
            </p:grpSpPr>
            <p:sp>
              <p:nvSpPr>
                <p:cNvPr id="471" name="Trapezoid 470"/>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72" name="Oval 471"/>
                <p:cNvSpPr/>
                <p:nvPr/>
              </p:nvSpPr>
              <p:spPr bwMode="auto">
                <a:xfrm>
                  <a:off x="1724025" y="2543175"/>
                  <a:ext cx="533400" cy="609600"/>
                </a:xfrm>
                <a:prstGeom prst="ellipse">
                  <a:avLst/>
                </a:prstGeom>
                <a:solidFill>
                  <a:srgbClr val="EFDEB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73" name="Oval 472"/>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74" name="Oval 473"/>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46" name="Group 135"/>
              <p:cNvGrpSpPr/>
              <p:nvPr/>
            </p:nvGrpSpPr>
            <p:grpSpPr>
              <a:xfrm>
                <a:off x="1295400" y="4343400"/>
                <a:ext cx="457200" cy="885825"/>
                <a:chOff x="1568669" y="2543175"/>
                <a:chExt cx="838200" cy="1571625"/>
              </a:xfrm>
            </p:grpSpPr>
            <p:sp>
              <p:nvSpPr>
                <p:cNvPr id="467" name="Trapezoid 466"/>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68" name="Oval 467"/>
                <p:cNvSpPr/>
                <p:nvPr/>
              </p:nvSpPr>
              <p:spPr bwMode="auto">
                <a:xfrm>
                  <a:off x="1724025" y="2543175"/>
                  <a:ext cx="533400" cy="609600"/>
                </a:xfrm>
                <a:prstGeom prst="ellipse">
                  <a:avLst/>
                </a:prstGeom>
                <a:solidFill>
                  <a:srgbClr val="A452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69" name="Oval 468"/>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70" name="Oval 469"/>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47" name="Group 140"/>
              <p:cNvGrpSpPr/>
              <p:nvPr/>
            </p:nvGrpSpPr>
            <p:grpSpPr>
              <a:xfrm>
                <a:off x="914400" y="5029200"/>
                <a:ext cx="457200" cy="885825"/>
                <a:chOff x="1568669" y="2543175"/>
                <a:chExt cx="838200" cy="1571625"/>
              </a:xfrm>
            </p:grpSpPr>
            <p:sp>
              <p:nvSpPr>
                <p:cNvPr id="463" name="Trapezoid 462"/>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64" name="Oval 463"/>
                <p:cNvSpPr/>
                <p:nvPr/>
              </p:nvSpPr>
              <p:spPr bwMode="auto">
                <a:xfrm>
                  <a:off x="1724025" y="2543175"/>
                  <a:ext cx="533400" cy="609600"/>
                </a:xfrm>
                <a:prstGeom prst="ellipse">
                  <a:avLst/>
                </a:prstGeom>
                <a:solidFill>
                  <a:srgbClr val="F4A93A"/>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65" name="Oval 464"/>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66" name="Oval 465"/>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48" name="Group 145"/>
              <p:cNvGrpSpPr/>
              <p:nvPr/>
            </p:nvGrpSpPr>
            <p:grpSpPr>
              <a:xfrm>
                <a:off x="1371600" y="4724400"/>
                <a:ext cx="457200" cy="885825"/>
                <a:chOff x="1568669" y="2543175"/>
                <a:chExt cx="838200" cy="1571625"/>
              </a:xfrm>
            </p:grpSpPr>
            <p:sp>
              <p:nvSpPr>
                <p:cNvPr id="459" name="Trapezoid 458"/>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60" name="Oval 459"/>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61" name="Oval 460"/>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62" name="Oval 461"/>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49" name="Group 150"/>
              <p:cNvGrpSpPr/>
              <p:nvPr/>
            </p:nvGrpSpPr>
            <p:grpSpPr>
              <a:xfrm>
                <a:off x="1828800" y="4876800"/>
                <a:ext cx="457200" cy="885825"/>
                <a:chOff x="1568669" y="2543175"/>
                <a:chExt cx="838200" cy="1571625"/>
              </a:xfrm>
            </p:grpSpPr>
            <p:sp>
              <p:nvSpPr>
                <p:cNvPr id="455" name="Trapezoid 454"/>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56" name="Oval 455"/>
                <p:cNvSpPr/>
                <p:nvPr/>
              </p:nvSpPr>
              <p:spPr bwMode="auto">
                <a:xfrm>
                  <a:off x="1724025" y="2543175"/>
                  <a:ext cx="533400" cy="609600"/>
                </a:xfrm>
                <a:prstGeom prst="ellipse">
                  <a:avLst/>
                </a:prstGeom>
                <a:solidFill>
                  <a:srgbClr val="CC99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57" name="Oval 456"/>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58" name="Oval 457"/>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450" name="Group 155"/>
              <p:cNvGrpSpPr/>
              <p:nvPr/>
            </p:nvGrpSpPr>
            <p:grpSpPr>
              <a:xfrm>
                <a:off x="1447800" y="5105400"/>
                <a:ext cx="457200" cy="885825"/>
                <a:chOff x="1568669" y="2543175"/>
                <a:chExt cx="838200" cy="1571625"/>
              </a:xfrm>
            </p:grpSpPr>
            <p:sp>
              <p:nvSpPr>
                <p:cNvPr id="451" name="Trapezoid 450"/>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52" name="Oval 451"/>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53" name="Oval 452"/>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54" name="Oval 453"/>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grpSp>
          <p:nvGrpSpPr>
            <p:cNvPr id="383" name="Group 382"/>
            <p:cNvGrpSpPr/>
            <p:nvPr/>
          </p:nvGrpSpPr>
          <p:grpSpPr>
            <a:xfrm>
              <a:off x="297147" y="1850258"/>
              <a:ext cx="1317812" cy="885825"/>
              <a:chOff x="152400" y="4343400"/>
              <a:chExt cx="2133600" cy="1647825"/>
            </a:xfrm>
          </p:grpSpPr>
          <p:grpSp>
            <p:nvGrpSpPr>
              <p:cNvPr id="385" name="Group 105"/>
              <p:cNvGrpSpPr/>
              <p:nvPr/>
            </p:nvGrpSpPr>
            <p:grpSpPr>
              <a:xfrm>
                <a:off x="304800" y="4495800"/>
                <a:ext cx="457200" cy="885825"/>
                <a:chOff x="1568669" y="2543175"/>
                <a:chExt cx="838200" cy="1571625"/>
              </a:xfrm>
            </p:grpSpPr>
            <p:sp>
              <p:nvSpPr>
                <p:cNvPr id="436" name="Trapezoid 435"/>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37" name="Oval 436"/>
                <p:cNvSpPr/>
                <p:nvPr/>
              </p:nvSpPr>
              <p:spPr bwMode="auto">
                <a:xfrm>
                  <a:off x="1724025" y="2543175"/>
                  <a:ext cx="533400" cy="609600"/>
                </a:xfrm>
                <a:prstGeom prst="ellipse">
                  <a:avLst/>
                </a:prstGeom>
                <a:solidFill>
                  <a:srgbClr val="FFDDD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38" name="Oval 437"/>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39" name="Oval 438"/>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86" name="Group 110"/>
              <p:cNvGrpSpPr/>
              <p:nvPr/>
            </p:nvGrpSpPr>
            <p:grpSpPr>
              <a:xfrm>
                <a:off x="685800" y="4371975"/>
                <a:ext cx="457200" cy="885825"/>
                <a:chOff x="1568669" y="2543175"/>
                <a:chExt cx="838200" cy="1571625"/>
              </a:xfrm>
            </p:grpSpPr>
            <p:sp>
              <p:nvSpPr>
                <p:cNvPr id="432" name="Trapezoid 431"/>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33" name="Oval 432"/>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34" name="Oval 433"/>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35" name="Oval 434"/>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87" name="Group 115"/>
              <p:cNvGrpSpPr/>
              <p:nvPr/>
            </p:nvGrpSpPr>
            <p:grpSpPr>
              <a:xfrm>
                <a:off x="152400" y="4981575"/>
                <a:ext cx="457200" cy="885825"/>
                <a:chOff x="1568669" y="2543175"/>
                <a:chExt cx="838200" cy="1571625"/>
              </a:xfrm>
            </p:grpSpPr>
            <p:sp>
              <p:nvSpPr>
                <p:cNvPr id="428" name="Trapezoid 427"/>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29" name="Oval 428"/>
                <p:cNvSpPr/>
                <p:nvPr/>
              </p:nvSpPr>
              <p:spPr bwMode="auto">
                <a:xfrm>
                  <a:off x="1724025" y="2543175"/>
                  <a:ext cx="533400" cy="609600"/>
                </a:xfrm>
                <a:prstGeom prst="ellipse">
                  <a:avLst/>
                </a:prstGeom>
                <a:solidFill>
                  <a:srgbClr val="A452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30" name="Oval 429"/>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31" name="Oval 430"/>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88" name="Group 120"/>
              <p:cNvGrpSpPr/>
              <p:nvPr/>
            </p:nvGrpSpPr>
            <p:grpSpPr>
              <a:xfrm>
                <a:off x="533400" y="4829175"/>
                <a:ext cx="457200" cy="885825"/>
                <a:chOff x="1568669" y="2543175"/>
                <a:chExt cx="838200" cy="1571625"/>
              </a:xfrm>
            </p:grpSpPr>
            <p:sp>
              <p:nvSpPr>
                <p:cNvPr id="424" name="Trapezoid 423"/>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25" name="Oval 424"/>
                <p:cNvSpPr/>
                <p:nvPr/>
              </p:nvSpPr>
              <p:spPr bwMode="auto">
                <a:xfrm>
                  <a:off x="1724025" y="2543175"/>
                  <a:ext cx="533400" cy="609600"/>
                </a:xfrm>
                <a:prstGeom prst="ellipse">
                  <a:avLst/>
                </a:prstGeom>
                <a:solidFill>
                  <a:srgbClr val="F0C79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26" name="Oval 425"/>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27" name="Oval 426"/>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89" name="Group 125"/>
              <p:cNvGrpSpPr/>
              <p:nvPr/>
            </p:nvGrpSpPr>
            <p:grpSpPr>
              <a:xfrm>
                <a:off x="914400" y="4495800"/>
                <a:ext cx="457200" cy="885825"/>
                <a:chOff x="1568669" y="2543175"/>
                <a:chExt cx="838200" cy="1571625"/>
              </a:xfrm>
            </p:grpSpPr>
            <p:sp>
              <p:nvSpPr>
                <p:cNvPr id="420" name="Trapezoid 419"/>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21" name="Oval 420"/>
                <p:cNvSpPr/>
                <p:nvPr/>
              </p:nvSpPr>
              <p:spPr bwMode="auto">
                <a:xfrm>
                  <a:off x="1724025" y="2543175"/>
                  <a:ext cx="533400" cy="609600"/>
                </a:xfrm>
                <a:prstGeom prst="ellipse">
                  <a:avLst/>
                </a:prstGeom>
                <a:solidFill>
                  <a:srgbClr val="F4A93A"/>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22" name="Oval 421"/>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23" name="Oval 422"/>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90" name="Group 130"/>
              <p:cNvGrpSpPr/>
              <p:nvPr/>
            </p:nvGrpSpPr>
            <p:grpSpPr>
              <a:xfrm>
                <a:off x="1752600" y="4419600"/>
                <a:ext cx="457200" cy="885825"/>
                <a:chOff x="1568669" y="2543175"/>
                <a:chExt cx="838200" cy="1571625"/>
              </a:xfrm>
            </p:grpSpPr>
            <p:sp>
              <p:nvSpPr>
                <p:cNvPr id="416" name="Trapezoid 415"/>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17" name="Oval 416"/>
                <p:cNvSpPr/>
                <p:nvPr/>
              </p:nvSpPr>
              <p:spPr bwMode="auto">
                <a:xfrm>
                  <a:off x="1724025" y="2543175"/>
                  <a:ext cx="533400" cy="609600"/>
                </a:xfrm>
                <a:prstGeom prst="ellipse">
                  <a:avLst/>
                </a:prstGeom>
                <a:solidFill>
                  <a:srgbClr val="EFDEB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18" name="Oval 417"/>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19" name="Oval 418"/>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91" name="Group 135"/>
              <p:cNvGrpSpPr/>
              <p:nvPr/>
            </p:nvGrpSpPr>
            <p:grpSpPr>
              <a:xfrm>
                <a:off x="1295400" y="4343400"/>
                <a:ext cx="457200" cy="885825"/>
                <a:chOff x="1568669" y="2543175"/>
                <a:chExt cx="838200" cy="1571625"/>
              </a:xfrm>
            </p:grpSpPr>
            <p:sp>
              <p:nvSpPr>
                <p:cNvPr id="412" name="Trapezoid 411"/>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13" name="Oval 412"/>
                <p:cNvSpPr/>
                <p:nvPr/>
              </p:nvSpPr>
              <p:spPr bwMode="auto">
                <a:xfrm>
                  <a:off x="1724025" y="2543175"/>
                  <a:ext cx="533400" cy="609600"/>
                </a:xfrm>
                <a:prstGeom prst="ellipse">
                  <a:avLst/>
                </a:prstGeom>
                <a:solidFill>
                  <a:srgbClr val="A452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14" name="Oval 413"/>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15" name="Oval 414"/>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92" name="Group 140"/>
              <p:cNvGrpSpPr/>
              <p:nvPr/>
            </p:nvGrpSpPr>
            <p:grpSpPr>
              <a:xfrm>
                <a:off x="914400" y="5029200"/>
                <a:ext cx="457200" cy="885825"/>
                <a:chOff x="1568669" y="2543175"/>
                <a:chExt cx="838200" cy="1571625"/>
              </a:xfrm>
            </p:grpSpPr>
            <p:sp>
              <p:nvSpPr>
                <p:cNvPr id="408" name="Trapezoid 407"/>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09" name="Oval 408"/>
                <p:cNvSpPr/>
                <p:nvPr/>
              </p:nvSpPr>
              <p:spPr bwMode="auto">
                <a:xfrm>
                  <a:off x="1724025" y="2543175"/>
                  <a:ext cx="533400" cy="609600"/>
                </a:xfrm>
                <a:prstGeom prst="ellipse">
                  <a:avLst/>
                </a:prstGeom>
                <a:solidFill>
                  <a:srgbClr val="F4A93A"/>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10" name="Oval 409"/>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11" name="Oval 410"/>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93" name="Group 145"/>
              <p:cNvGrpSpPr/>
              <p:nvPr/>
            </p:nvGrpSpPr>
            <p:grpSpPr>
              <a:xfrm>
                <a:off x="1371600" y="4724400"/>
                <a:ext cx="457200" cy="885825"/>
                <a:chOff x="1568669" y="2543175"/>
                <a:chExt cx="838200" cy="1571625"/>
              </a:xfrm>
            </p:grpSpPr>
            <p:sp>
              <p:nvSpPr>
                <p:cNvPr id="404" name="Trapezoid 403"/>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05" name="Oval 404"/>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06" name="Oval 405"/>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07" name="Oval 406"/>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94" name="Group 150"/>
              <p:cNvGrpSpPr/>
              <p:nvPr/>
            </p:nvGrpSpPr>
            <p:grpSpPr>
              <a:xfrm>
                <a:off x="1828800" y="4876800"/>
                <a:ext cx="457200" cy="885825"/>
                <a:chOff x="1568669" y="2543175"/>
                <a:chExt cx="838200" cy="1571625"/>
              </a:xfrm>
            </p:grpSpPr>
            <p:sp>
              <p:nvSpPr>
                <p:cNvPr id="400" name="Trapezoid 399"/>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01" name="Oval 400"/>
                <p:cNvSpPr/>
                <p:nvPr/>
              </p:nvSpPr>
              <p:spPr bwMode="auto">
                <a:xfrm>
                  <a:off x="1724025" y="2543175"/>
                  <a:ext cx="533400" cy="609600"/>
                </a:xfrm>
                <a:prstGeom prst="ellipse">
                  <a:avLst/>
                </a:prstGeom>
                <a:solidFill>
                  <a:srgbClr val="CC99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02" name="Oval 401"/>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403" name="Oval 402"/>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nvGrpSpPr>
              <p:cNvPr id="395" name="Group 155"/>
              <p:cNvGrpSpPr/>
              <p:nvPr/>
            </p:nvGrpSpPr>
            <p:grpSpPr>
              <a:xfrm>
                <a:off x="1447800" y="5105400"/>
                <a:ext cx="457200" cy="885825"/>
                <a:chOff x="1568669" y="2543175"/>
                <a:chExt cx="838200" cy="1571625"/>
              </a:xfrm>
            </p:grpSpPr>
            <p:sp>
              <p:nvSpPr>
                <p:cNvPr id="396" name="Trapezoid 395"/>
                <p:cNvSpPr/>
                <p:nvPr/>
              </p:nvSpPr>
              <p:spPr bwMode="auto">
                <a:xfrm flipV="1">
                  <a:off x="1568669" y="3048000"/>
                  <a:ext cx="838200" cy="1066800"/>
                </a:xfrm>
                <a:prstGeom prst="trapezoid">
                  <a:avLst/>
                </a:prstGeom>
                <a:solidFill>
                  <a:srgbClr val="EBF5EB"/>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97" name="Oval 396"/>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98" name="Oval 397"/>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sp>
              <p:nvSpPr>
                <p:cNvPr id="399" name="Oval 398"/>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charset="0"/>
                  </a:endParaRPr>
                </a:p>
              </p:txBody>
            </p:sp>
          </p:grpSp>
        </p:grpSp>
        <p:sp>
          <p:nvSpPr>
            <p:cNvPr id="384" name="TextBox 383"/>
            <p:cNvSpPr txBox="1"/>
            <p:nvPr/>
          </p:nvSpPr>
          <p:spPr>
            <a:xfrm>
              <a:off x="794530" y="2467215"/>
              <a:ext cx="1665841" cy="769441"/>
            </a:xfrm>
            <a:prstGeom prst="rect">
              <a:avLst/>
            </a:prstGeom>
            <a:solidFill>
              <a:srgbClr val="EEECE1">
                <a:alpha val="63922"/>
              </a:srgbClr>
            </a:solidFill>
            <a:ln>
              <a:solidFill>
                <a:srgbClr val="4F81BD"/>
              </a:solidFill>
            </a:ln>
          </p:spPr>
          <p:txBody>
            <a:bodyPr wrap="none" rtlCol="0">
              <a:spAutoFit/>
            </a:bodyPr>
            <a:lstStyle/>
            <a:p>
              <a:pPr algn="ctr"/>
              <a:r>
                <a:rPr lang="en-US" sz="1600" b="1" dirty="0"/>
                <a:t>Tier 3</a:t>
              </a:r>
            </a:p>
            <a:p>
              <a:pPr algn="ctr"/>
              <a:r>
                <a:rPr lang="en-US" sz="1400" b="1" dirty="0"/>
                <a:t>Citizen Scientists</a:t>
              </a:r>
            </a:p>
            <a:p>
              <a:pPr algn="ctr"/>
              <a:r>
                <a:rPr lang="en-US" sz="1400" b="1" dirty="0"/>
                <a:t>GL4HS</a:t>
              </a:r>
            </a:p>
          </p:txBody>
        </p:sp>
      </p:grpSp>
      <p:grpSp>
        <p:nvGrpSpPr>
          <p:cNvPr id="550" name="Group 549"/>
          <p:cNvGrpSpPr/>
          <p:nvPr/>
        </p:nvGrpSpPr>
        <p:grpSpPr>
          <a:xfrm>
            <a:off x="1994265" y="4731623"/>
            <a:ext cx="1139142" cy="899669"/>
            <a:chOff x="1981590" y="5673753"/>
            <a:chExt cx="1139142" cy="899669"/>
          </a:xfrm>
        </p:grpSpPr>
        <p:grpSp>
          <p:nvGrpSpPr>
            <p:cNvPr id="551" name="Group 145"/>
            <p:cNvGrpSpPr/>
            <p:nvPr/>
          </p:nvGrpSpPr>
          <p:grpSpPr>
            <a:xfrm>
              <a:off x="2379877" y="5673753"/>
              <a:ext cx="282388" cy="476195"/>
              <a:chOff x="1568669" y="2543175"/>
              <a:chExt cx="838200" cy="1571625"/>
            </a:xfrm>
          </p:grpSpPr>
          <p:sp>
            <p:nvSpPr>
              <p:cNvPr id="553" name="Trapezoid 552"/>
              <p:cNvSpPr/>
              <p:nvPr/>
            </p:nvSpPr>
            <p:spPr bwMode="auto">
              <a:xfrm flipV="1">
                <a:off x="1568669" y="3048000"/>
                <a:ext cx="838200" cy="1066800"/>
              </a:xfrm>
              <a:prstGeom prst="trapezoid">
                <a:avLst/>
              </a:prstGeom>
              <a:solidFill>
                <a:schemeClr val="accent6"/>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554" name="Oval 553"/>
              <p:cNvSpPr/>
              <p:nvPr/>
            </p:nvSpPr>
            <p:spPr bwMode="auto">
              <a:xfrm>
                <a:off x="1724025" y="2543175"/>
                <a:ext cx="533400" cy="609600"/>
              </a:xfrm>
              <a:prstGeom prst="ellipse">
                <a:avLst/>
              </a:prstGeom>
              <a:solidFill>
                <a:srgbClr val="FFAFA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555" name="Oval 554"/>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556" name="Oval 555"/>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sp>
          <p:nvSpPr>
            <p:cNvPr id="552" name="TextBox 551"/>
            <p:cNvSpPr txBox="1"/>
            <p:nvPr/>
          </p:nvSpPr>
          <p:spPr>
            <a:xfrm>
              <a:off x="1981590" y="6204090"/>
              <a:ext cx="1139142" cy="369332"/>
            </a:xfrm>
            <a:prstGeom prst="rect">
              <a:avLst/>
            </a:prstGeom>
            <a:solidFill>
              <a:srgbClr val="EEECE1"/>
            </a:solidFill>
            <a:ln>
              <a:solidFill>
                <a:srgbClr val="4F81BD"/>
              </a:solidFill>
            </a:ln>
          </p:spPr>
          <p:txBody>
            <a:bodyPr wrap="square" rtlCol="0">
              <a:spAutoFit/>
            </a:bodyPr>
            <a:lstStyle/>
            <a:p>
              <a:pPr algn="ctr"/>
              <a:r>
                <a:rPr lang="en-US" dirty="0"/>
                <a:t>GL Team</a:t>
              </a:r>
            </a:p>
          </p:txBody>
        </p:sp>
      </p:grpSp>
      <p:sp>
        <p:nvSpPr>
          <p:cNvPr id="557" name="TextBox 556"/>
          <p:cNvSpPr txBox="1"/>
          <p:nvPr/>
        </p:nvSpPr>
        <p:spPr>
          <a:xfrm rot="16200000">
            <a:off x="2911345" y="1868115"/>
            <a:ext cx="1952778" cy="338554"/>
          </a:xfrm>
          <a:prstGeom prst="rect">
            <a:avLst/>
          </a:prstGeom>
          <a:noFill/>
        </p:spPr>
        <p:txBody>
          <a:bodyPr wrap="none" rtlCol="0">
            <a:spAutoFit/>
          </a:bodyPr>
          <a:lstStyle/>
          <a:p>
            <a:pPr algn="ctr"/>
            <a:r>
              <a:rPr lang="en-US" sz="1600" b="1" dirty="0"/>
              <a:t>Higher Order Data</a:t>
            </a:r>
          </a:p>
        </p:txBody>
      </p:sp>
      <p:sp>
        <p:nvSpPr>
          <p:cNvPr id="558" name="Cloud 557"/>
          <p:cNvSpPr/>
          <p:nvPr/>
        </p:nvSpPr>
        <p:spPr bwMode="auto">
          <a:xfrm>
            <a:off x="5092828" y="2865311"/>
            <a:ext cx="780359" cy="526491"/>
          </a:xfrm>
          <a:prstGeom prst="cloud">
            <a:avLst/>
          </a:prstGeom>
          <a:solidFill>
            <a:schemeClr val="accent6"/>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effectLst/>
              <a:latin typeface="Helvetica Neue Black Condensed" pitchFamily="-112" charset="0"/>
              <a:ea typeface="ＭＳ Ｐゴシック" pitchFamily="-112" charset="-128"/>
              <a:cs typeface="ＭＳ Ｐゴシック" pitchFamily="-112" charset="-128"/>
            </a:endParaRPr>
          </a:p>
        </p:txBody>
      </p:sp>
      <p:grpSp>
        <p:nvGrpSpPr>
          <p:cNvPr id="559" name="Group 558"/>
          <p:cNvGrpSpPr/>
          <p:nvPr/>
        </p:nvGrpSpPr>
        <p:grpSpPr>
          <a:xfrm>
            <a:off x="4080846" y="1119599"/>
            <a:ext cx="2850176" cy="1815882"/>
            <a:chOff x="3969827" y="1086373"/>
            <a:chExt cx="2850176" cy="1815882"/>
          </a:xfrm>
        </p:grpSpPr>
        <p:sp>
          <p:nvSpPr>
            <p:cNvPr id="560" name="Trapezoid 559"/>
            <p:cNvSpPr/>
            <p:nvPr/>
          </p:nvSpPr>
          <p:spPr bwMode="auto">
            <a:xfrm>
              <a:off x="3969827" y="2539203"/>
              <a:ext cx="830580" cy="307833"/>
            </a:xfrm>
            <a:prstGeom prst="trapezoid">
              <a:avLst>
                <a:gd name="adj" fmla="val 27032"/>
              </a:avLst>
            </a:prstGeom>
            <a:solidFill>
              <a:schemeClr val="accent3">
                <a:lumMod val="20000"/>
                <a:lumOff val="80000"/>
              </a:schemeClr>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561" name="Trapezoid 560"/>
            <p:cNvSpPr/>
            <p:nvPr/>
          </p:nvSpPr>
          <p:spPr bwMode="auto">
            <a:xfrm>
              <a:off x="4124767" y="2177171"/>
              <a:ext cx="520700" cy="316499"/>
            </a:xfrm>
            <a:prstGeom prst="trapezoid">
              <a:avLst>
                <a:gd name="adj" fmla="val 27078"/>
              </a:avLst>
            </a:prstGeom>
            <a:solidFill>
              <a:schemeClr val="accent3">
                <a:lumMod val="40000"/>
                <a:lumOff val="60000"/>
              </a:schemeClr>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562" name="Trapezoid 561"/>
            <p:cNvSpPr/>
            <p:nvPr/>
          </p:nvSpPr>
          <p:spPr bwMode="auto">
            <a:xfrm>
              <a:off x="4228806" y="1714065"/>
              <a:ext cx="287021" cy="417029"/>
            </a:xfrm>
            <a:prstGeom prst="trapezoid">
              <a:avLst>
                <a:gd name="adj" fmla="val 27078"/>
              </a:avLst>
            </a:prstGeom>
            <a:solidFill>
              <a:schemeClr val="accent3">
                <a:lumMod val="60000"/>
                <a:lumOff val="40000"/>
              </a:schemeClr>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563" name="Isosceles Triangle 562"/>
            <p:cNvSpPr/>
            <p:nvPr/>
          </p:nvSpPr>
          <p:spPr bwMode="auto">
            <a:xfrm>
              <a:off x="4317864" y="1195317"/>
              <a:ext cx="99060" cy="469313"/>
            </a:xfrm>
            <a:prstGeom prst="triangle">
              <a:avLst/>
            </a:prstGeom>
            <a:solidFill>
              <a:schemeClr val="accent3"/>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564" name="TextBox 563"/>
            <p:cNvSpPr txBox="1"/>
            <p:nvPr/>
          </p:nvSpPr>
          <p:spPr>
            <a:xfrm>
              <a:off x="4678070" y="1086373"/>
              <a:ext cx="2141933" cy="1815882"/>
            </a:xfrm>
            <a:prstGeom prst="rect">
              <a:avLst/>
            </a:prstGeom>
            <a:noFill/>
          </p:spPr>
          <p:txBody>
            <a:bodyPr wrap="none" rtlCol="0">
              <a:spAutoFit/>
            </a:bodyPr>
            <a:lstStyle/>
            <a:p>
              <a:pPr>
                <a:lnSpc>
                  <a:spcPct val="200000"/>
                </a:lnSpc>
              </a:pPr>
              <a:r>
                <a:rPr lang="en-US" sz="1400" b="1" dirty="0"/>
                <a:t>Physiological Changes</a:t>
              </a:r>
            </a:p>
            <a:p>
              <a:pPr>
                <a:lnSpc>
                  <a:spcPct val="200000"/>
                </a:lnSpc>
              </a:pPr>
              <a:r>
                <a:rPr lang="en-US" sz="1400" b="1" dirty="0"/>
                <a:t>Pathway Enrichment</a:t>
              </a:r>
            </a:p>
            <a:p>
              <a:pPr>
                <a:lnSpc>
                  <a:spcPct val="200000"/>
                </a:lnSpc>
              </a:pPr>
              <a:r>
                <a:rPr lang="en-US" sz="1400" b="1" dirty="0"/>
                <a:t>Differential Expression</a:t>
              </a:r>
            </a:p>
            <a:p>
              <a:pPr>
                <a:lnSpc>
                  <a:spcPct val="200000"/>
                </a:lnSpc>
              </a:pPr>
              <a:r>
                <a:rPr lang="en-US" sz="1400" b="1" dirty="0"/>
                <a:t>Normalization</a:t>
              </a:r>
            </a:p>
          </p:txBody>
        </p:sp>
      </p:grpSp>
      <p:sp>
        <p:nvSpPr>
          <p:cNvPr id="565" name="Up Arrow 564"/>
          <p:cNvSpPr/>
          <p:nvPr/>
        </p:nvSpPr>
        <p:spPr bwMode="auto">
          <a:xfrm>
            <a:off x="4402155" y="2853575"/>
            <a:ext cx="182880" cy="182880"/>
          </a:xfrm>
          <a:prstGeom prst="up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567" name="Up Arrow 566"/>
          <p:cNvSpPr/>
          <p:nvPr/>
        </p:nvSpPr>
        <p:spPr bwMode="auto">
          <a:xfrm>
            <a:off x="4164057" y="2851614"/>
            <a:ext cx="181767" cy="182880"/>
          </a:xfrm>
          <a:prstGeom prst="upArrow">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568" name="TextBox 567"/>
          <p:cNvSpPr txBox="1"/>
          <p:nvPr/>
        </p:nvSpPr>
        <p:spPr>
          <a:xfrm>
            <a:off x="315258" y="1244055"/>
            <a:ext cx="2432045" cy="646331"/>
          </a:xfrm>
          <a:prstGeom prst="rect">
            <a:avLst/>
          </a:prstGeom>
          <a:noFill/>
        </p:spPr>
        <p:txBody>
          <a:bodyPr wrap="square" rtlCol="0">
            <a:spAutoFit/>
          </a:bodyPr>
          <a:lstStyle/>
          <a:p>
            <a:pPr algn="ctr"/>
            <a:r>
              <a:rPr lang="en-US" b="1" dirty="0"/>
              <a:t>Data Democratization</a:t>
            </a:r>
          </a:p>
        </p:txBody>
      </p:sp>
      <p:sp>
        <p:nvSpPr>
          <p:cNvPr id="569" name="Cloud 568"/>
          <p:cNvSpPr/>
          <p:nvPr/>
        </p:nvSpPr>
        <p:spPr bwMode="auto">
          <a:xfrm>
            <a:off x="3632815" y="5407963"/>
            <a:ext cx="732943" cy="526491"/>
          </a:xfrm>
          <a:prstGeom prst="cloud">
            <a:avLst/>
          </a:prstGeom>
          <a:solidFill>
            <a:schemeClr val="bg2"/>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570" name="Cloud 569"/>
          <p:cNvSpPr/>
          <p:nvPr/>
        </p:nvSpPr>
        <p:spPr bwMode="auto">
          <a:xfrm>
            <a:off x="4253094" y="5406399"/>
            <a:ext cx="565732" cy="526491"/>
          </a:xfrm>
          <a:prstGeom prst="cloud">
            <a:avLst/>
          </a:prstGeom>
          <a:solidFill>
            <a:schemeClr val="bg2">
              <a:lumMod val="75000"/>
            </a:schemeClr>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581" name="TextBox 580"/>
          <p:cNvSpPr txBox="1"/>
          <p:nvPr/>
        </p:nvSpPr>
        <p:spPr>
          <a:xfrm>
            <a:off x="7478167" y="2023342"/>
            <a:ext cx="1591141" cy="646331"/>
          </a:xfrm>
          <a:prstGeom prst="rect">
            <a:avLst/>
          </a:prstGeom>
          <a:noFill/>
        </p:spPr>
        <p:txBody>
          <a:bodyPr wrap="none" rtlCol="0">
            <a:spAutoFit/>
          </a:bodyPr>
          <a:lstStyle/>
          <a:p>
            <a:r>
              <a:rPr lang="en-US" b="1" dirty="0"/>
              <a:t>Visualization</a:t>
            </a:r>
          </a:p>
          <a:p>
            <a:r>
              <a:rPr lang="en-US" b="1" dirty="0"/>
              <a:t>Filters</a:t>
            </a:r>
          </a:p>
        </p:txBody>
      </p:sp>
      <p:sp>
        <p:nvSpPr>
          <p:cNvPr id="608" name="Cloud 607"/>
          <p:cNvSpPr/>
          <p:nvPr/>
        </p:nvSpPr>
        <p:spPr bwMode="auto">
          <a:xfrm>
            <a:off x="5576546" y="3097335"/>
            <a:ext cx="453948" cy="322639"/>
          </a:xfrm>
          <a:prstGeom prst="cloud">
            <a:avLst/>
          </a:prstGeom>
          <a:solidFill>
            <a:schemeClr val="accent3">
              <a:lumMod val="75000"/>
            </a:schemeClr>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effectLst/>
              <a:latin typeface="Helvetica Neue Black Condensed" pitchFamily="-112" charset="0"/>
              <a:ea typeface="ＭＳ Ｐゴシック" pitchFamily="-112" charset="-128"/>
              <a:cs typeface="ＭＳ Ｐゴシック" pitchFamily="-112" charset="-128"/>
            </a:endParaRPr>
          </a:p>
        </p:txBody>
      </p:sp>
      <p:sp>
        <p:nvSpPr>
          <p:cNvPr id="609" name="Down Arrow 608"/>
          <p:cNvSpPr/>
          <p:nvPr/>
        </p:nvSpPr>
        <p:spPr bwMode="auto">
          <a:xfrm>
            <a:off x="7755253" y="4931866"/>
            <a:ext cx="627556" cy="338575"/>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10" name="TextBox 609"/>
          <p:cNvSpPr txBox="1"/>
          <p:nvPr/>
        </p:nvSpPr>
        <p:spPr>
          <a:xfrm>
            <a:off x="6368944" y="5270441"/>
            <a:ext cx="3207498" cy="646331"/>
          </a:xfrm>
          <a:prstGeom prst="rect">
            <a:avLst/>
          </a:prstGeom>
          <a:noFill/>
        </p:spPr>
        <p:txBody>
          <a:bodyPr wrap="square" rtlCol="0">
            <a:spAutoFit/>
          </a:bodyPr>
          <a:lstStyle/>
          <a:p>
            <a:pPr algn="ctr"/>
            <a:r>
              <a:rPr lang="en-US" b="1" dirty="0"/>
              <a:t>Disease Signatures </a:t>
            </a:r>
          </a:p>
          <a:p>
            <a:pPr algn="ctr"/>
            <a:r>
              <a:rPr lang="en-US" b="1" dirty="0"/>
              <a:t>(e.g. Cancer)</a:t>
            </a:r>
          </a:p>
        </p:txBody>
      </p:sp>
      <p:sp>
        <p:nvSpPr>
          <p:cNvPr id="611" name="Down Arrow 610"/>
          <p:cNvSpPr/>
          <p:nvPr/>
        </p:nvSpPr>
        <p:spPr bwMode="auto">
          <a:xfrm>
            <a:off x="7724799" y="6054610"/>
            <a:ext cx="627556" cy="298484"/>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12" name="TextBox 611"/>
          <p:cNvSpPr txBox="1"/>
          <p:nvPr/>
        </p:nvSpPr>
        <p:spPr>
          <a:xfrm>
            <a:off x="5022522" y="5544022"/>
            <a:ext cx="2139859" cy="584775"/>
          </a:xfrm>
          <a:prstGeom prst="rect">
            <a:avLst/>
          </a:prstGeom>
          <a:noFill/>
        </p:spPr>
        <p:txBody>
          <a:bodyPr wrap="square" rtlCol="0">
            <a:spAutoFit/>
          </a:bodyPr>
          <a:lstStyle/>
          <a:p>
            <a:pPr algn="ctr"/>
            <a:r>
              <a:rPr lang="en-US" sz="1600" dirty="0"/>
              <a:t>Disease Related Pathways</a:t>
            </a:r>
          </a:p>
        </p:txBody>
      </p:sp>
      <p:sp>
        <p:nvSpPr>
          <p:cNvPr id="613" name="TextBox 612"/>
          <p:cNvSpPr txBox="1"/>
          <p:nvPr/>
        </p:nvSpPr>
        <p:spPr>
          <a:xfrm>
            <a:off x="6984053" y="6353094"/>
            <a:ext cx="2358212" cy="369332"/>
          </a:xfrm>
          <a:prstGeom prst="rect">
            <a:avLst/>
          </a:prstGeom>
          <a:noFill/>
        </p:spPr>
        <p:txBody>
          <a:bodyPr wrap="square" rtlCol="0">
            <a:spAutoFit/>
          </a:bodyPr>
          <a:lstStyle/>
          <a:p>
            <a:r>
              <a:rPr lang="en-US" b="1" dirty="0"/>
              <a:t>New Hypothesis</a:t>
            </a:r>
          </a:p>
        </p:txBody>
      </p:sp>
      <p:sp>
        <p:nvSpPr>
          <p:cNvPr id="614" name="Cloud 613"/>
          <p:cNvSpPr/>
          <p:nvPr/>
        </p:nvSpPr>
        <p:spPr bwMode="auto">
          <a:xfrm>
            <a:off x="4690552" y="5364479"/>
            <a:ext cx="650172" cy="526491"/>
          </a:xfrm>
          <a:prstGeom prst="cloud">
            <a:avLst/>
          </a:prstGeom>
          <a:solidFill>
            <a:schemeClr val="tx2">
              <a:lumMod val="40000"/>
              <a:lumOff val="60000"/>
            </a:schemeClr>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15" name="TextBox 614"/>
          <p:cNvSpPr txBox="1"/>
          <p:nvPr/>
        </p:nvSpPr>
        <p:spPr>
          <a:xfrm>
            <a:off x="3833887" y="5865935"/>
            <a:ext cx="1598515" cy="584775"/>
          </a:xfrm>
          <a:prstGeom prst="rect">
            <a:avLst/>
          </a:prstGeom>
          <a:noFill/>
        </p:spPr>
        <p:txBody>
          <a:bodyPr wrap="none" rtlCol="0">
            <a:spAutoFit/>
          </a:bodyPr>
          <a:lstStyle/>
          <a:p>
            <a:pPr algn="ctr"/>
            <a:r>
              <a:rPr lang="en-US" sz="1600" dirty="0"/>
              <a:t>Ref Genome</a:t>
            </a:r>
          </a:p>
          <a:p>
            <a:pPr algn="ctr"/>
            <a:r>
              <a:rPr lang="en-US" sz="1600" dirty="0"/>
              <a:t>Ref Experiment</a:t>
            </a:r>
          </a:p>
        </p:txBody>
      </p:sp>
      <p:sp>
        <p:nvSpPr>
          <p:cNvPr id="616" name="Cloud 615"/>
          <p:cNvSpPr/>
          <p:nvPr/>
        </p:nvSpPr>
        <p:spPr bwMode="auto">
          <a:xfrm>
            <a:off x="5132884" y="3241517"/>
            <a:ext cx="635662" cy="322639"/>
          </a:xfrm>
          <a:prstGeom prst="cloud">
            <a:avLst/>
          </a:prstGeom>
          <a:solidFill>
            <a:schemeClr val="accent2"/>
          </a:solidFill>
          <a:ln w="9525" cap="flat" cmpd="sng" algn="ctr">
            <a:solidFill>
              <a:schemeClr val="accent1"/>
            </a:solidFill>
            <a:prstDash val="solid"/>
            <a:round/>
            <a:headEnd type="none" w="med" len="med"/>
            <a:tailEnd type="none" w="med" len="med"/>
          </a:ln>
          <a:effectLst>
            <a:outerShdw blurRad="63500" dist="17961" dir="2700000" algn="ctr" rotWithShape="0">
              <a:schemeClr val="tx1">
                <a:alpha val="74998"/>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effectLst/>
              <a:latin typeface="Helvetica Neue Black Condensed" pitchFamily="-112" charset="0"/>
              <a:ea typeface="ＭＳ Ｐゴシック" pitchFamily="-112" charset="-128"/>
              <a:cs typeface="ＭＳ Ｐゴシック" pitchFamily="-112" charset="-128"/>
            </a:endParaRPr>
          </a:p>
        </p:txBody>
      </p:sp>
      <p:sp>
        <p:nvSpPr>
          <p:cNvPr id="617" name="TextBox 616"/>
          <p:cNvSpPr txBox="1"/>
          <p:nvPr/>
        </p:nvSpPr>
        <p:spPr>
          <a:xfrm>
            <a:off x="3040590" y="4073673"/>
            <a:ext cx="1143759" cy="923330"/>
          </a:xfrm>
          <a:prstGeom prst="rect">
            <a:avLst/>
          </a:prstGeom>
          <a:solidFill>
            <a:srgbClr val="EEECE1">
              <a:alpha val="65098"/>
            </a:srgbClr>
          </a:solidFill>
          <a:ln>
            <a:solidFill>
              <a:srgbClr val="4F81BD"/>
            </a:solidFill>
          </a:ln>
        </p:spPr>
        <p:txBody>
          <a:bodyPr wrap="square" rtlCol="0">
            <a:spAutoFit/>
          </a:bodyPr>
          <a:lstStyle/>
          <a:p>
            <a:pPr algn="ctr"/>
            <a:r>
              <a:rPr lang="en-US" i="1" dirty="0"/>
              <a:t>Input multi-Omics</a:t>
            </a:r>
          </a:p>
        </p:txBody>
      </p:sp>
      <p:grpSp>
        <p:nvGrpSpPr>
          <p:cNvPr id="618" name="Group 617"/>
          <p:cNvGrpSpPr/>
          <p:nvPr/>
        </p:nvGrpSpPr>
        <p:grpSpPr>
          <a:xfrm>
            <a:off x="2713063" y="2471982"/>
            <a:ext cx="812877" cy="558245"/>
            <a:chOff x="2449571" y="1724557"/>
            <a:chExt cx="855648" cy="558245"/>
          </a:xfrm>
        </p:grpSpPr>
        <p:sp>
          <p:nvSpPr>
            <p:cNvPr id="619" name="Up Arrow 618"/>
            <p:cNvSpPr/>
            <p:nvPr/>
          </p:nvSpPr>
          <p:spPr bwMode="auto">
            <a:xfrm rot="5400000" flipV="1">
              <a:off x="2589963" y="1584165"/>
              <a:ext cx="558245" cy="839030"/>
            </a:xfrm>
            <a:prstGeom prst="upArrow">
              <a:avLst/>
            </a:prstGeom>
            <a:solidFill>
              <a:schemeClr val="accent3">
                <a:lumMod val="20000"/>
                <a:lumOff val="80000"/>
              </a:schemeClr>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20" name="TextBox 619"/>
            <p:cNvSpPr txBox="1"/>
            <p:nvPr/>
          </p:nvSpPr>
          <p:spPr>
            <a:xfrm>
              <a:off x="2619390" y="1796034"/>
              <a:ext cx="685829" cy="369332"/>
            </a:xfrm>
            <a:prstGeom prst="rect">
              <a:avLst/>
            </a:prstGeom>
            <a:noFill/>
          </p:spPr>
          <p:txBody>
            <a:bodyPr wrap="square" rtlCol="0">
              <a:spAutoFit/>
            </a:bodyPr>
            <a:lstStyle/>
            <a:p>
              <a:pPr algn="ctr"/>
              <a:r>
                <a:rPr lang="en-US" i="1" dirty="0"/>
                <a:t>view</a:t>
              </a:r>
            </a:p>
          </p:txBody>
        </p:sp>
      </p:grpSp>
      <p:grpSp>
        <p:nvGrpSpPr>
          <p:cNvPr id="621" name="Group 620"/>
          <p:cNvGrpSpPr/>
          <p:nvPr/>
        </p:nvGrpSpPr>
        <p:grpSpPr>
          <a:xfrm>
            <a:off x="2452710" y="3293640"/>
            <a:ext cx="838913" cy="648865"/>
            <a:chOff x="2505421" y="3034814"/>
            <a:chExt cx="838913" cy="648865"/>
          </a:xfrm>
        </p:grpSpPr>
        <p:sp>
          <p:nvSpPr>
            <p:cNvPr id="622" name="Up Arrow 621"/>
            <p:cNvSpPr/>
            <p:nvPr/>
          </p:nvSpPr>
          <p:spPr bwMode="auto">
            <a:xfrm rot="3641774" flipV="1">
              <a:off x="2595807" y="2944428"/>
              <a:ext cx="648865" cy="829638"/>
            </a:xfrm>
            <a:prstGeom prst="upArrow">
              <a:avLst>
                <a:gd name="adj1" fmla="val 34304"/>
                <a:gd name="adj2" fmla="val 50000"/>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23" name="TextBox 622"/>
            <p:cNvSpPr txBox="1"/>
            <p:nvPr/>
          </p:nvSpPr>
          <p:spPr>
            <a:xfrm rot="19859241">
              <a:off x="2698002" y="3114595"/>
              <a:ext cx="646332" cy="369332"/>
            </a:xfrm>
            <a:prstGeom prst="rect">
              <a:avLst/>
            </a:prstGeom>
            <a:noFill/>
          </p:spPr>
          <p:txBody>
            <a:bodyPr wrap="none" rtlCol="0">
              <a:spAutoFit/>
            </a:bodyPr>
            <a:lstStyle/>
            <a:p>
              <a:pPr algn="ctr"/>
              <a:r>
                <a:rPr lang="en-US" i="1" dirty="0"/>
                <a:t>view</a:t>
              </a:r>
            </a:p>
          </p:txBody>
        </p:sp>
      </p:grpSp>
      <p:sp>
        <p:nvSpPr>
          <p:cNvPr id="624" name="TextBox 623"/>
          <p:cNvSpPr txBox="1"/>
          <p:nvPr/>
        </p:nvSpPr>
        <p:spPr>
          <a:xfrm>
            <a:off x="4239389" y="4068918"/>
            <a:ext cx="1262481" cy="923330"/>
          </a:xfrm>
          <a:prstGeom prst="rect">
            <a:avLst/>
          </a:prstGeom>
          <a:solidFill>
            <a:srgbClr val="EEECE1">
              <a:alpha val="65098"/>
            </a:srgbClr>
          </a:solidFill>
          <a:ln>
            <a:solidFill>
              <a:srgbClr val="4F81BD"/>
            </a:solidFill>
          </a:ln>
        </p:spPr>
        <p:txBody>
          <a:bodyPr wrap="square" rtlCol="0">
            <a:spAutoFit/>
          </a:bodyPr>
          <a:lstStyle/>
          <a:p>
            <a:pPr algn="ctr"/>
            <a:r>
              <a:rPr lang="en-US" i="1" dirty="0"/>
              <a:t>Input Reference Dataset</a:t>
            </a:r>
          </a:p>
        </p:txBody>
      </p:sp>
      <p:sp>
        <p:nvSpPr>
          <p:cNvPr id="625" name="Up Arrow 624"/>
          <p:cNvSpPr/>
          <p:nvPr/>
        </p:nvSpPr>
        <p:spPr bwMode="auto">
          <a:xfrm rot="5400000">
            <a:off x="2817593" y="4660601"/>
            <a:ext cx="365760" cy="365760"/>
          </a:xfrm>
          <a:prstGeom prst="up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26" name="Up Arrow 625"/>
          <p:cNvSpPr/>
          <p:nvPr/>
        </p:nvSpPr>
        <p:spPr bwMode="auto">
          <a:xfrm>
            <a:off x="4132880" y="4998919"/>
            <a:ext cx="340926" cy="495363"/>
          </a:xfrm>
          <a:prstGeom prst="up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27" name="Up Arrow 626"/>
          <p:cNvSpPr/>
          <p:nvPr/>
        </p:nvSpPr>
        <p:spPr bwMode="auto">
          <a:xfrm>
            <a:off x="4499180" y="4997003"/>
            <a:ext cx="340926" cy="509061"/>
          </a:xfrm>
          <a:prstGeom prst="up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28" name="TextBox 627"/>
          <p:cNvSpPr txBox="1"/>
          <p:nvPr/>
        </p:nvSpPr>
        <p:spPr>
          <a:xfrm>
            <a:off x="3803375" y="3070672"/>
            <a:ext cx="1326004" cy="369332"/>
          </a:xfrm>
          <a:prstGeom prst="rect">
            <a:avLst/>
          </a:prstGeom>
          <a:solidFill>
            <a:srgbClr val="EEECE1">
              <a:alpha val="60000"/>
            </a:srgbClr>
          </a:solidFill>
          <a:ln>
            <a:solidFill>
              <a:srgbClr val="4F81BD"/>
            </a:solidFill>
          </a:ln>
        </p:spPr>
        <p:txBody>
          <a:bodyPr wrap="none" rtlCol="0">
            <a:spAutoFit/>
          </a:bodyPr>
          <a:lstStyle/>
          <a:p>
            <a:pPr algn="ctr"/>
            <a:r>
              <a:rPr lang="en-US" i="1" dirty="0"/>
              <a:t>Processing</a:t>
            </a:r>
          </a:p>
        </p:txBody>
      </p:sp>
      <p:sp>
        <p:nvSpPr>
          <p:cNvPr id="629" name="Left-Up Arrow 628"/>
          <p:cNvSpPr/>
          <p:nvPr/>
        </p:nvSpPr>
        <p:spPr bwMode="auto">
          <a:xfrm rot="5400000">
            <a:off x="5644420" y="4499234"/>
            <a:ext cx="562590" cy="1634275"/>
          </a:xfrm>
          <a:prstGeom prst="leftUpArrow">
            <a:avLst>
              <a:gd name="adj1" fmla="val 27497"/>
              <a:gd name="adj2" fmla="val 29400"/>
              <a:gd name="adj3" fmla="val 21256"/>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30" name="TextBox 629"/>
          <p:cNvSpPr txBox="1"/>
          <p:nvPr/>
        </p:nvSpPr>
        <p:spPr>
          <a:xfrm>
            <a:off x="7125025" y="992501"/>
            <a:ext cx="1570905" cy="461665"/>
          </a:xfrm>
          <a:prstGeom prst="rect">
            <a:avLst/>
          </a:prstGeom>
          <a:solidFill>
            <a:schemeClr val="bg1"/>
          </a:solidFill>
        </p:spPr>
        <p:txBody>
          <a:bodyPr wrap="square" rtlCol="0">
            <a:spAutoFit/>
          </a:bodyPr>
          <a:lstStyle/>
          <a:p>
            <a:r>
              <a:rPr lang="en-US" sz="2400" b="1" dirty="0" err="1"/>
              <a:t>GeneLab</a:t>
            </a:r>
            <a:endParaRPr lang="en-US" sz="2400" b="1" dirty="0"/>
          </a:p>
        </p:txBody>
      </p:sp>
      <p:sp>
        <p:nvSpPr>
          <p:cNvPr id="631" name="TextBox 630"/>
          <p:cNvSpPr txBox="1"/>
          <p:nvPr/>
        </p:nvSpPr>
        <p:spPr>
          <a:xfrm>
            <a:off x="5286151" y="3432710"/>
            <a:ext cx="1697902" cy="369332"/>
          </a:xfrm>
          <a:prstGeom prst="rect">
            <a:avLst/>
          </a:prstGeom>
          <a:solidFill>
            <a:srgbClr val="EEECE1">
              <a:alpha val="60000"/>
            </a:srgbClr>
          </a:solidFill>
          <a:ln>
            <a:solidFill>
              <a:srgbClr val="4F81BD"/>
            </a:solidFill>
          </a:ln>
        </p:spPr>
        <p:txBody>
          <a:bodyPr wrap="none" rtlCol="0">
            <a:spAutoFit/>
          </a:bodyPr>
          <a:lstStyle/>
          <a:p>
            <a:pPr algn="ctr"/>
            <a:r>
              <a:rPr lang="en-US" i="1" dirty="0"/>
              <a:t>Reproducibility</a:t>
            </a:r>
          </a:p>
        </p:txBody>
      </p:sp>
      <p:sp>
        <p:nvSpPr>
          <p:cNvPr id="632" name="Bent-Up Arrow 631"/>
          <p:cNvSpPr/>
          <p:nvPr/>
        </p:nvSpPr>
        <p:spPr bwMode="auto">
          <a:xfrm flipH="1">
            <a:off x="3119502" y="4953188"/>
            <a:ext cx="3811520" cy="1743277"/>
          </a:xfrm>
          <a:prstGeom prst="bentUpArrow">
            <a:avLst>
              <a:gd name="adj1" fmla="val 17173"/>
              <a:gd name="adj2" fmla="val 13069"/>
              <a:gd name="adj3" fmla="val 1466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33" name="TextBox 632"/>
          <p:cNvSpPr txBox="1"/>
          <p:nvPr/>
        </p:nvSpPr>
        <p:spPr>
          <a:xfrm>
            <a:off x="3992335" y="6381058"/>
            <a:ext cx="2358212" cy="369332"/>
          </a:xfrm>
          <a:prstGeom prst="rect">
            <a:avLst/>
          </a:prstGeom>
          <a:noFill/>
        </p:spPr>
        <p:txBody>
          <a:bodyPr wrap="square" rtlCol="0">
            <a:spAutoFit/>
          </a:bodyPr>
          <a:lstStyle/>
          <a:p>
            <a:r>
              <a:rPr lang="en-US" b="1" dirty="0"/>
              <a:t>New Experiments</a:t>
            </a:r>
          </a:p>
        </p:txBody>
      </p:sp>
      <p:sp>
        <p:nvSpPr>
          <p:cNvPr id="634" name="Up Arrow 633"/>
          <p:cNvSpPr/>
          <p:nvPr/>
        </p:nvSpPr>
        <p:spPr bwMode="auto">
          <a:xfrm>
            <a:off x="4637537" y="2853575"/>
            <a:ext cx="182880" cy="182880"/>
          </a:xfrm>
          <a:prstGeom prst="up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635" name="TextBox 634"/>
          <p:cNvSpPr txBox="1"/>
          <p:nvPr/>
        </p:nvSpPr>
        <p:spPr>
          <a:xfrm>
            <a:off x="5747272" y="2820503"/>
            <a:ext cx="1493658" cy="646331"/>
          </a:xfrm>
          <a:prstGeom prst="rect">
            <a:avLst/>
          </a:prstGeom>
          <a:noFill/>
        </p:spPr>
        <p:txBody>
          <a:bodyPr wrap="square" rtlCol="0">
            <a:spAutoFit/>
          </a:bodyPr>
          <a:lstStyle/>
          <a:p>
            <a:pPr algn="ctr"/>
            <a:r>
              <a:rPr lang="en-US" dirty="0"/>
              <a:t>Processing</a:t>
            </a:r>
          </a:p>
          <a:p>
            <a:pPr algn="ctr"/>
            <a:r>
              <a:rPr lang="en-US" dirty="0"/>
              <a:t>pipelines</a:t>
            </a:r>
          </a:p>
        </p:txBody>
      </p:sp>
      <p:sp>
        <p:nvSpPr>
          <p:cNvPr id="636" name="Up-Down Arrow 635"/>
          <p:cNvSpPr/>
          <p:nvPr/>
        </p:nvSpPr>
        <p:spPr bwMode="auto">
          <a:xfrm rot="18450429">
            <a:off x="2102986" y="4088742"/>
            <a:ext cx="261261" cy="686527"/>
          </a:xfrm>
          <a:prstGeom prst="upDownArrow">
            <a:avLst/>
          </a:prstGeom>
          <a:ln>
            <a:solidFill>
              <a:srgbClr val="B66D3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pic>
        <p:nvPicPr>
          <p:cNvPr id="637" name="Picture 2" descr="Image resul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80" t="12467" r="26876" b="11637"/>
          <a:stretch/>
        </p:blipFill>
        <p:spPr bwMode="auto">
          <a:xfrm>
            <a:off x="8629614" y="981282"/>
            <a:ext cx="499651" cy="472884"/>
          </a:xfrm>
          <a:prstGeom prst="rect">
            <a:avLst/>
          </a:prstGeom>
          <a:noFill/>
          <a:extLst>
            <a:ext uri="{909E8E84-426E-40DD-AFC4-6F175D3DCCD1}">
              <a14:hiddenFill xmlns:a14="http://schemas.microsoft.com/office/drawing/2010/main">
                <a:solidFill>
                  <a:srgbClr val="FFFFFF"/>
                </a:solidFill>
              </a14:hiddenFill>
            </a:ext>
          </a:extLst>
        </p:spPr>
      </p:pic>
      <p:sp>
        <p:nvSpPr>
          <p:cNvPr id="566" name="Up Arrow 565"/>
          <p:cNvSpPr/>
          <p:nvPr/>
        </p:nvSpPr>
        <p:spPr bwMode="auto">
          <a:xfrm rot="5400000">
            <a:off x="2817593" y="4031213"/>
            <a:ext cx="365760" cy="365760"/>
          </a:xfrm>
          <a:prstGeom prst="upArrow">
            <a:avLst>
              <a:gd name="adj1" fmla="val 35384"/>
              <a:gd name="adj2" fmla="val 50000"/>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305" name="Down Arrow 304"/>
          <p:cNvSpPr/>
          <p:nvPr/>
        </p:nvSpPr>
        <p:spPr bwMode="auto">
          <a:xfrm rot="16200000">
            <a:off x="6757030" y="2100039"/>
            <a:ext cx="627556" cy="298484"/>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endParaRPr>
          </a:p>
        </p:txBody>
      </p:sp>
      <p:sp>
        <p:nvSpPr>
          <p:cNvPr id="306" name="TextBox 305"/>
          <p:cNvSpPr txBox="1"/>
          <p:nvPr/>
        </p:nvSpPr>
        <p:spPr>
          <a:xfrm>
            <a:off x="7243284" y="2580497"/>
            <a:ext cx="1827744" cy="954107"/>
          </a:xfrm>
          <a:prstGeom prst="rect">
            <a:avLst/>
          </a:prstGeom>
          <a:noFill/>
        </p:spPr>
        <p:txBody>
          <a:bodyPr wrap="none" rtlCol="0">
            <a:spAutoFit/>
          </a:bodyPr>
          <a:lstStyle/>
          <a:p>
            <a:pPr marL="285750" indent="-285750">
              <a:buFont typeface="Arial" panose="020B0604020202020204" pitchFamily="34" charset="0"/>
              <a:buChar char="•"/>
            </a:pPr>
            <a:r>
              <a:rPr lang="en-US" sz="1400" dirty="0"/>
              <a:t>Ground vs Flight</a:t>
            </a:r>
          </a:p>
          <a:p>
            <a:pPr marL="285750" indent="-285750">
              <a:buFont typeface="Arial" panose="020B0604020202020204" pitchFamily="34" charset="0"/>
              <a:buChar char="•"/>
            </a:pPr>
            <a:r>
              <a:rPr lang="en-US" sz="1400" dirty="0"/>
              <a:t>Species</a:t>
            </a:r>
          </a:p>
          <a:p>
            <a:pPr marL="285750" indent="-285750">
              <a:buFont typeface="Arial" panose="020B0604020202020204" pitchFamily="34" charset="0"/>
              <a:buChar char="•"/>
            </a:pPr>
            <a:r>
              <a:rPr lang="en-US" sz="1400" dirty="0"/>
              <a:t>Strains</a:t>
            </a:r>
          </a:p>
          <a:p>
            <a:pPr marL="285750" indent="-285750">
              <a:buFont typeface="Arial" panose="020B0604020202020204" pitchFamily="34" charset="0"/>
              <a:buChar char="•"/>
            </a:pPr>
            <a:r>
              <a:rPr lang="en-US" sz="1400" dirty="0"/>
              <a:t>Genes/Pathways</a:t>
            </a:r>
          </a:p>
        </p:txBody>
      </p:sp>
    </p:spTree>
    <p:extLst>
      <p:ext uri="{BB962C8B-B14F-4D97-AF65-F5344CB8AC3E}">
        <p14:creationId xmlns:p14="http://schemas.microsoft.com/office/powerpoint/2010/main" val="38587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6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0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8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0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0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1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2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1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1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1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1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3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nimBg="1"/>
      <p:bldP spid="315" grpId="0" animBg="1"/>
      <p:bldP spid="557" grpId="0"/>
      <p:bldP spid="558" grpId="0" animBg="1"/>
      <p:bldP spid="565" grpId="0" animBg="1"/>
      <p:bldP spid="567" grpId="0" animBg="1"/>
      <p:bldP spid="568" grpId="0"/>
      <p:bldP spid="569" grpId="0" animBg="1"/>
      <p:bldP spid="570" grpId="0" animBg="1"/>
      <p:bldP spid="581" grpId="0"/>
      <p:bldP spid="608" grpId="0" animBg="1"/>
      <p:bldP spid="609" grpId="0" animBg="1"/>
      <p:bldP spid="610" grpId="0"/>
      <p:bldP spid="611" grpId="0" animBg="1"/>
      <p:bldP spid="612" grpId="0"/>
      <p:bldP spid="613" grpId="0"/>
      <p:bldP spid="614" grpId="0" animBg="1"/>
      <p:bldP spid="615" grpId="0"/>
      <p:bldP spid="616" grpId="0" animBg="1"/>
      <p:bldP spid="617" grpId="0" animBg="1"/>
      <p:bldP spid="624" grpId="0" animBg="1"/>
      <p:bldP spid="625" grpId="0" animBg="1"/>
      <p:bldP spid="626" grpId="0" animBg="1"/>
      <p:bldP spid="627" grpId="0" animBg="1"/>
      <p:bldP spid="628" grpId="0" animBg="1"/>
      <p:bldP spid="629" grpId="0" animBg="1"/>
      <p:bldP spid="631" grpId="0" animBg="1"/>
      <p:bldP spid="632" grpId="0" animBg="1"/>
      <p:bldP spid="633" grpId="0"/>
      <p:bldP spid="634" grpId="0" animBg="1"/>
      <p:bldP spid="635" grpId="0"/>
      <p:bldP spid="636" grpId="0" animBg="1"/>
      <p:bldP spid="566" grpId="0" animBg="1"/>
      <p:bldP spid="305" grpId="0" animBg="1"/>
      <p:bldP spid="3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3998" y="209094"/>
            <a:ext cx="4674552" cy="457200"/>
          </a:xfrm>
        </p:spPr>
        <p:txBody>
          <a:bodyPr/>
          <a:lstStyle/>
          <a:p>
            <a:r>
              <a:rPr lang="en-US" dirty="0"/>
              <a:t>From GLDS 2.0 to GLDS 4.0</a:t>
            </a:r>
          </a:p>
        </p:txBody>
      </p:sp>
      <p:sp>
        <p:nvSpPr>
          <p:cNvPr id="5" name="Date Placeholder 4"/>
          <p:cNvSpPr>
            <a:spLocks noGrp="1"/>
          </p:cNvSpPr>
          <p:nvPr>
            <p:ph type="dt" sz="half" idx="10"/>
          </p:nvPr>
        </p:nvSpPr>
        <p:spPr/>
        <p:txBody>
          <a:bodyPr/>
          <a:lstStyle/>
          <a:p>
            <a:pPr>
              <a:defRPr/>
            </a:pPr>
            <a:r>
              <a:rPr lang="en-US">
                <a:solidFill>
                  <a:prstClr val="black"/>
                </a:solidFill>
              </a:rPr>
              <a:t>4/23/2018</a:t>
            </a:r>
            <a:endParaRPr lang="en-US" dirty="0">
              <a:solidFill>
                <a:prstClr val="black"/>
              </a:solidFill>
            </a:endParaRPr>
          </a:p>
        </p:txBody>
      </p:sp>
      <p:sp>
        <p:nvSpPr>
          <p:cNvPr id="47" name="Footer Placeholder 46"/>
          <p:cNvSpPr>
            <a:spLocks noGrp="1"/>
          </p:cNvSpPr>
          <p:nvPr>
            <p:ph type="ftr" sz="quarter" idx="11"/>
          </p:nvPr>
        </p:nvSpPr>
        <p:spPr/>
        <p:txBody>
          <a:bodyPr/>
          <a:lstStyle/>
          <a:p>
            <a:pPr>
              <a:defRPr/>
            </a:pPr>
            <a:r>
              <a:rPr lang="en-US">
                <a:solidFill>
                  <a:prstClr val="black"/>
                </a:solidFill>
              </a:rPr>
              <a:t>AWG Workshop Introduction</a:t>
            </a:r>
            <a:endParaRPr lang="en-US" dirty="0">
              <a:solidFill>
                <a:prstClr val="black"/>
              </a:solidFill>
            </a:endParaRPr>
          </a:p>
        </p:txBody>
      </p:sp>
      <p:sp>
        <p:nvSpPr>
          <p:cNvPr id="65" name="Slide Number Placeholder 64"/>
          <p:cNvSpPr>
            <a:spLocks noGrp="1"/>
          </p:cNvSpPr>
          <p:nvPr>
            <p:ph type="sldNum" sz="quarter" idx="12"/>
          </p:nvPr>
        </p:nvSpPr>
        <p:spPr/>
        <p:txBody>
          <a:bodyPr/>
          <a:lstStyle/>
          <a:p>
            <a:pPr>
              <a:defRPr/>
            </a:pPr>
            <a:fld id="{47172AEC-803B-EE40-A019-3F100C219DD6}" type="slidenum">
              <a:rPr lang="en-US" smtClean="0">
                <a:solidFill>
                  <a:prstClr val="black"/>
                </a:solidFill>
              </a:rPr>
              <a:pPr>
                <a:defRPr/>
              </a:pPr>
              <a:t>5</a:t>
            </a:fld>
            <a:endParaRPr lang="en-US" dirty="0">
              <a:solidFill>
                <a:prstClr val="black"/>
              </a:solidFill>
            </a:endParaRPr>
          </a:p>
        </p:txBody>
      </p:sp>
      <p:sp>
        <p:nvSpPr>
          <p:cNvPr id="6" name="Cloud 5"/>
          <p:cNvSpPr/>
          <p:nvPr/>
        </p:nvSpPr>
        <p:spPr bwMode="auto">
          <a:xfrm>
            <a:off x="2950347" y="2410218"/>
            <a:ext cx="4503562" cy="3107725"/>
          </a:xfrm>
          <a:prstGeom prst="cloud">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fontAlgn="base">
              <a:spcBef>
                <a:spcPct val="20000"/>
              </a:spcBef>
              <a:spcAft>
                <a:spcPct val="0"/>
              </a:spcAft>
            </a:pPr>
            <a:endParaRPr lang="en-US" sz="1500">
              <a:solidFill>
                <a:schemeClr val="bg1"/>
              </a:solidFill>
              <a:latin typeface="Helvetica Neue Black Condensed" pitchFamily="-112" charset="0"/>
              <a:ea typeface="ＭＳ Ｐゴシック" pitchFamily="-112" charset="-128"/>
              <a:cs typeface="ＭＳ Ｐゴシック" pitchFamily="-112" charset="-128"/>
            </a:endParaRPr>
          </a:p>
        </p:txBody>
      </p:sp>
      <p:sp>
        <p:nvSpPr>
          <p:cNvPr id="7" name="Rectangle 6"/>
          <p:cNvSpPr/>
          <p:nvPr/>
        </p:nvSpPr>
        <p:spPr>
          <a:xfrm>
            <a:off x="3598840" y="4050577"/>
            <a:ext cx="574589" cy="278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Private</a:t>
            </a:r>
          </a:p>
        </p:txBody>
      </p:sp>
      <p:sp>
        <p:nvSpPr>
          <p:cNvPr id="8" name="Rectangle 7"/>
          <p:cNvSpPr/>
          <p:nvPr/>
        </p:nvSpPr>
        <p:spPr>
          <a:xfrm>
            <a:off x="3598840" y="3635593"/>
            <a:ext cx="574589" cy="278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Private</a:t>
            </a:r>
          </a:p>
        </p:txBody>
      </p:sp>
      <p:sp>
        <p:nvSpPr>
          <p:cNvPr id="9" name="Rectangle 8"/>
          <p:cNvSpPr/>
          <p:nvPr/>
        </p:nvSpPr>
        <p:spPr>
          <a:xfrm>
            <a:off x="3598840" y="3220608"/>
            <a:ext cx="574589" cy="278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Private</a:t>
            </a:r>
          </a:p>
        </p:txBody>
      </p:sp>
      <p:sp>
        <p:nvSpPr>
          <p:cNvPr id="10" name="Rectangle 9"/>
          <p:cNvSpPr/>
          <p:nvPr/>
        </p:nvSpPr>
        <p:spPr>
          <a:xfrm>
            <a:off x="4627539" y="4050577"/>
            <a:ext cx="574589" cy="278027"/>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GL</a:t>
            </a:r>
          </a:p>
        </p:txBody>
      </p:sp>
      <p:sp>
        <p:nvSpPr>
          <p:cNvPr id="11" name="Rectangle 10"/>
          <p:cNvSpPr/>
          <p:nvPr/>
        </p:nvSpPr>
        <p:spPr>
          <a:xfrm>
            <a:off x="4627539" y="3635593"/>
            <a:ext cx="574589" cy="278027"/>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GL</a:t>
            </a:r>
          </a:p>
        </p:txBody>
      </p:sp>
      <p:sp>
        <p:nvSpPr>
          <p:cNvPr id="12" name="Rectangle 11"/>
          <p:cNvSpPr/>
          <p:nvPr/>
        </p:nvSpPr>
        <p:spPr>
          <a:xfrm>
            <a:off x="4627539" y="3220608"/>
            <a:ext cx="574589" cy="278027"/>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GL</a:t>
            </a:r>
          </a:p>
        </p:txBody>
      </p:sp>
      <p:sp>
        <p:nvSpPr>
          <p:cNvPr id="13" name="TextBox 12"/>
          <p:cNvSpPr txBox="1"/>
          <p:nvPr/>
        </p:nvSpPr>
        <p:spPr>
          <a:xfrm>
            <a:off x="5284917" y="3230448"/>
            <a:ext cx="1864613" cy="646331"/>
          </a:xfrm>
          <a:prstGeom prst="rect">
            <a:avLst/>
          </a:prstGeom>
          <a:noFill/>
        </p:spPr>
        <p:txBody>
          <a:bodyPr wrap="none" rtlCol="0">
            <a:spAutoFit/>
          </a:bodyPr>
          <a:lstStyle/>
          <a:p>
            <a:r>
              <a:rPr lang="en-US" sz="1200" dirty="0"/>
              <a:t>Higher Order (DGE)</a:t>
            </a:r>
          </a:p>
          <a:p>
            <a:endParaRPr lang="en-US" sz="1200" dirty="0"/>
          </a:p>
          <a:p>
            <a:r>
              <a:rPr lang="en-US" sz="1200" dirty="0"/>
              <a:t>Lower Order (Alignment)</a:t>
            </a:r>
          </a:p>
        </p:txBody>
      </p:sp>
      <p:sp>
        <p:nvSpPr>
          <p:cNvPr id="14" name="Flowchart: Alternate Process 13"/>
          <p:cNvSpPr/>
          <p:nvPr/>
        </p:nvSpPr>
        <p:spPr>
          <a:xfrm>
            <a:off x="2502415" y="3220608"/>
            <a:ext cx="895865" cy="107503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Galaxy </a:t>
            </a:r>
          </a:p>
          <a:p>
            <a:pPr algn="ctr"/>
            <a:r>
              <a:rPr lang="en-US" sz="1200" dirty="0"/>
              <a:t>+</a:t>
            </a:r>
          </a:p>
          <a:p>
            <a:pPr algn="ctr"/>
            <a:r>
              <a:rPr lang="en-US" sz="1200" dirty="0"/>
              <a:t>GL Pipelines</a:t>
            </a:r>
          </a:p>
        </p:txBody>
      </p:sp>
      <p:sp>
        <p:nvSpPr>
          <p:cNvPr id="15" name="Flowchart: Alternate Process 14"/>
          <p:cNvSpPr/>
          <p:nvPr/>
        </p:nvSpPr>
        <p:spPr>
          <a:xfrm>
            <a:off x="7107341" y="3184425"/>
            <a:ext cx="1088081" cy="1075038"/>
          </a:xfrm>
          <a:prstGeom prst="flowChartAlternateProcess">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High throughput</a:t>
            </a:r>
          </a:p>
          <a:p>
            <a:pPr algn="ctr"/>
            <a:r>
              <a:rPr lang="en-US" sz="1200" dirty="0"/>
              <a:t>Platform</a:t>
            </a:r>
          </a:p>
          <a:p>
            <a:pPr algn="ctr"/>
            <a:r>
              <a:rPr lang="en-US" sz="1200" dirty="0"/>
              <a:t>(AWG pipelines)</a:t>
            </a:r>
          </a:p>
        </p:txBody>
      </p:sp>
      <p:sp>
        <p:nvSpPr>
          <p:cNvPr id="16" name="Down Arrow 15"/>
          <p:cNvSpPr/>
          <p:nvPr/>
        </p:nvSpPr>
        <p:spPr>
          <a:xfrm flipV="1">
            <a:off x="3820907" y="3913619"/>
            <a:ext cx="167053" cy="1616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Down Arrow 16"/>
          <p:cNvSpPr/>
          <p:nvPr/>
        </p:nvSpPr>
        <p:spPr>
          <a:xfrm flipV="1">
            <a:off x="3811698" y="3498634"/>
            <a:ext cx="167053" cy="1616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Down Arrow 17"/>
          <p:cNvSpPr/>
          <p:nvPr/>
        </p:nvSpPr>
        <p:spPr>
          <a:xfrm flipV="1">
            <a:off x="4834221" y="3913619"/>
            <a:ext cx="167053" cy="161672"/>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Down Arrow 18"/>
          <p:cNvSpPr/>
          <p:nvPr/>
        </p:nvSpPr>
        <p:spPr>
          <a:xfrm flipV="1">
            <a:off x="4825012" y="3498634"/>
            <a:ext cx="167053" cy="161672"/>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Down Arrow 19"/>
          <p:cNvSpPr/>
          <p:nvPr/>
        </p:nvSpPr>
        <p:spPr>
          <a:xfrm rot="17612760" flipV="1">
            <a:off x="4322339" y="3795787"/>
            <a:ext cx="167053" cy="3973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Down Arrow 20"/>
          <p:cNvSpPr/>
          <p:nvPr/>
        </p:nvSpPr>
        <p:spPr>
          <a:xfrm rot="17612760" flipV="1">
            <a:off x="4310780" y="3380802"/>
            <a:ext cx="167053" cy="3973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Down Arrow 21"/>
          <p:cNvSpPr/>
          <p:nvPr/>
        </p:nvSpPr>
        <p:spPr>
          <a:xfrm flipV="1">
            <a:off x="3811639" y="2990458"/>
            <a:ext cx="167053" cy="1616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Down Arrow 22"/>
          <p:cNvSpPr/>
          <p:nvPr/>
        </p:nvSpPr>
        <p:spPr>
          <a:xfrm flipV="1">
            <a:off x="4824953" y="2990458"/>
            <a:ext cx="167053" cy="161672"/>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Flowchart: Alternate Process 23"/>
          <p:cNvSpPr/>
          <p:nvPr/>
        </p:nvSpPr>
        <p:spPr>
          <a:xfrm>
            <a:off x="2529383" y="2528570"/>
            <a:ext cx="4615160" cy="4103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VISUALIZATION PORTALS CONSORTIUM</a:t>
            </a:r>
          </a:p>
        </p:txBody>
      </p:sp>
      <p:sp>
        <p:nvSpPr>
          <p:cNvPr id="25" name="Flowchart: Alternate Process 24"/>
          <p:cNvSpPr/>
          <p:nvPr/>
        </p:nvSpPr>
        <p:spPr>
          <a:xfrm>
            <a:off x="2542785" y="4537343"/>
            <a:ext cx="4601758" cy="4103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WORKSPACE</a:t>
            </a:r>
          </a:p>
        </p:txBody>
      </p:sp>
      <p:sp>
        <p:nvSpPr>
          <p:cNvPr id="26" name="Down Arrow 25"/>
          <p:cNvSpPr/>
          <p:nvPr/>
        </p:nvSpPr>
        <p:spPr>
          <a:xfrm flipV="1">
            <a:off x="3823848" y="4335153"/>
            <a:ext cx="167053" cy="1616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Down Arrow 26"/>
          <p:cNvSpPr/>
          <p:nvPr/>
        </p:nvSpPr>
        <p:spPr>
          <a:xfrm flipV="1">
            <a:off x="4837161" y="4335153"/>
            <a:ext cx="167053" cy="161672"/>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Down Arrow 27"/>
          <p:cNvSpPr/>
          <p:nvPr/>
        </p:nvSpPr>
        <p:spPr>
          <a:xfrm rot="4092868" flipV="1">
            <a:off x="4295111" y="4093989"/>
            <a:ext cx="167053" cy="56383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9" name="Group 28"/>
          <p:cNvGrpSpPr/>
          <p:nvPr/>
        </p:nvGrpSpPr>
        <p:grpSpPr>
          <a:xfrm>
            <a:off x="1363713" y="3376275"/>
            <a:ext cx="559769" cy="708286"/>
            <a:chOff x="1012968" y="4579410"/>
            <a:chExt cx="746358" cy="944380"/>
          </a:xfrm>
        </p:grpSpPr>
        <p:grpSp>
          <p:nvGrpSpPr>
            <p:cNvPr id="30" name="Group 120"/>
            <p:cNvGrpSpPr/>
            <p:nvPr/>
          </p:nvGrpSpPr>
          <p:grpSpPr>
            <a:xfrm>
              <a:off x="1227163" y="4579410"/>
              <a:ext cx="282388" cy="507941"/>
              <a:chOff x="1585493" y="2543175"/>
              <a:chExt cx="838200" cy="1676399"/>
            </a:xfrm>
          </p:grpSpPr>
          <p:sp>
            <p:nvSpPr>
              <p:cNvPr id="32" name="Trapezoid 31"/>
              <p:cNvSpPr/>
              <p:nvPr/>
            </p:nvSpPr>
            <p:spPr bwMode="auto">
              <a:xfrm flipV="1">
                <a:off x="1585493" y="3152775"/>
                <a:ext cx="838200" cy="1066799"/>
              </a:xfrm>
              <a:prstGeom prst="trapezoid">
                <a:avLst/>
              </a:prstGeom>
              <a:solidFill>
                <a:schemeClr val="accent2"/>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endParaRPr lang="en-US" sz="900" b="1" kern="0">
                  <a:solidFill>
                    <a:prstClr val="black"/>
                  </a:solidFill>
                  <a:latin typeface="Arial" charset="0"/>
                </a:endParaRPr>
              </a:p>
            </p:txBody>
          </p:sp>
          <p:sp>
            <p:nvSpPr>
              <p:cNvPr id="33" name="Oval 32"/>
              <p:cNvSpPr/>
              <p:nvPr/>
            </p:nvSpPr>
            <p:spPr bwMode="auto">
              <a:xfrm>
                <a:off x="1724025" y="2543175"/>
                <a:ext cx="533400" cy="609600"/>
              </a:xfrm>
              <a:prstGeom prst="ellipse">
                <a:avLst/>
              </a:prstGeom>
              <a:solidFill>
                <a:srgbClr val="F0C790"/>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endParaRPr lang="en-US" sz="900" b="1" kern="0">
                  <a:solidFill>
                    <a:prstClr val="black"/>
                  </a:solidFill>
                  <a:latin typeface="Arial" charset="0"/>
                </a:endParaRPr>
              </a:p>
            </p:txBody>
          </p:sp>
          <p:sp>
            <p:nvSpPr>
              <p:cNvPr id="34" name="Oval 33"/>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endParaRPr lang="en-US" sz="900" b="1" kern="0">
                  <a:solidFill>
                    <a:prstClr val="black"/>
                  </a:solidFill>
                  <a:latin typeface="Arial" charset="0"/>
                </a:endParaRPr>
              </a:p>
            </p:txBody>
          </p:sp>
          <p:sp>
            <p:nvSpPr>
              <p:cNvPr id="35" name="Oval 34"/>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endParaRPr lang="en-US" sz="900" b="1" kern="0">
                  <a:solidFill>
                    <a:prstClr val="black"/>
                  </a:solidFill>
                  <a:latin typeface="Arial" charset="0"/>
                </a:endParaRPr>
              </a:p>
            </p:txBody>
          </p:sp>
        </p:grpSp>
        <p:sp>
          <p:nvSpPr>
            <p:cNvPr id="31" name="TextBox 30"/>
            <p:cNvSpPr txBox="1"/>
            <p:nvPr/>
          </p:nvSpPr>
          <p:spPr>
            <a:xfrm>
              <a:off x="1012968" y="5185236"/>
              <a:ext cx="746358" cy="338554"/>
            </a:xfrm>
            <a:prstGeom prst="rect">
              <a:avLst/>
            </a:prstGeom>
            <a:solidFill>
              <a:srgbClr val="EEECE1">
                <a:alpha val="61961"/>
              </a:srgbClr>
            </a:solidFill>
            <a:ln>
              <a:solidFill>
                <a:srgbClr val="4F81BD"/>
              </a:solidFill>
            </a:ln>
          </p:spPr>
          <p:txBody>
            <a:bodyPr wrap="none" rtlCol="0">
              <a:spAutoFit/>
            </a:bodyPr>
            <a:lstStyle/>
            <a:p>
              <a:pPr algn="ctr"/>
              <a:r>
                <a:rPr lang="en-US" sz="1050" b="1" dirty="0"/>
                <a:t>USER</a:t>
              </a:r>
              <a:endParaRPr lang="en-US" sz="900" b="1" dirty="0"/>
            </a:p>
          </p:txBody>
        </p:sp>
      </p:grpSp>
      <p:sp>
        <p:nvSpPr>
          <p:cNvPr id="36" name="Down Arrow 35"/>
          <p:cNvSpPr/>
          <p:nvPr/>
        </p:nvSpPr>
        <p:spPr>
          <a:xfrm rot="5400000" flipV="1">
            <a:off x="2002905" y="3556486"/>
            <a:ext cx="167053" cy="3459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Down Arrow 36"/>
          <p:cNvSpPr/>
          <p:nvPr/>
        </p:nvSpPr>
        <p:spPr>
          <a:xfrm rot="7836610" flipV="1">
            <a:off x="2002466" y="4164048"/>
            <a:ext cx="167053" cy="40365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Down Arrow 37"/>
          <p:cNvSpPr/>
          <p:nvPr/>
        </p:nvSpPr>
        <p:spPr>
          <a:xfrm rot="3009017" flipV="1">
            <a:off x="2020005" y="2920528"/>
            <a:ext cx="167053" cy="35566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TextBox 38"/>
          <p:cNvSpPr txBox="1"/>
          <p:nvPr/>
        </p:nvSpPr>
        <p:spPr>
          <a:xfrm>
            <a:off x="4891064" y="5060473"/>
            <a:ext cx="843501" cy="253916"/>
          </a:xfrm>
          <a:prstGeom prst="rect">
            <a:avLst/>
          </a:prstGeom>
          <a:solidFill>
            <a:srgbClr val="EEECE1">
              <a:alpha val="61961"/>
            </a:srgbClr>
          </a:solidFill>
          <a:ln>
            <a:solidFill>
              <a:srgbClr val="4F81BD"/>
            </a:solidFill>
          </a:ln>
        </p:spPr>
        <p:txBody>
          <a:bodyPr wrap="none" rtlCol="0">
            <a:spAutoFit/>
          </a:bodyPr>
          <a:lstStyle/>
          <a:p>
            <a:pPr algn="ctr"/>
            <a:r>
              <a:rPr lang="en-US" sz="1050" b="1" dirty="0"/>
              <a:t>GENELAB</a:t>
            </a:r>
            <a:endParaRPr lang="en-US" sz="900" b="1" dirty="0"/>
          </a:p>
        </p:txBody>
      </p:sp>
      <p:pic>
        <p:nvPicPr>
          <p:cNvPr id="42" name="Picture 6" descr="Study Icon"/>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981221" y="1994852"/>
            <a:ext cx="571282" cy="571282"/>
          </a:xfrm>
          <a:prstGeom prst="rect">
            <a:avLst/>
          </a:prstGeom>
          <a:noFill/>
          <a:effectLst>
            <a:outerShdw blurRad="50800" dist="38100" algn="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nvGrpSpPr>
          <p:cNvPr id="2" name="Group 1"/>
          <p:cNvGrpSpPr/>
          <p:nvPr/>
        </p:nvGrpSpPr>
        <p:grpSpPr>
          <a:xfrm>
            <a:off x="2850676" y="1973260"/>
            <a:ext cx="596880" cy="593686"/>
            <a:chOff x="2019754" y="1373079"/>
            <a:chExt cx="941854" cy="941564"/>
          </a:xfrm>
          <a:effectLst>
            <a:outerShdw blurRad="50800" dist="38100" algn="l" rotWithShape="0">
              <a:prstClr val="black">
                <a:alpha val="40000"/>
              </a:prstClr>
            </a:outerShdw>
          </a:effectLst>
        </p:grpSpPr>
        <p:pic>
          <p:nvPicPr>
            <p:cNvPr id="40" name="Picture 2" descr="Study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491327" y="1844362"/>
              <a:ext cx="470281" cy="470281"/>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4" descr="Stud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019755" y="1843861"/>
              <a:ext cx="470281" cy="470281"/>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8" descr="Study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491326" y="1375602"/>
              <a:ext cx="470281" cy="470281"/>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10" descr="Study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019754" y="1373079"/>
              <a:ext cx="470281" cy="470281"/>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5" name="Picture 2" descr="p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573008" y="1985340"/>
            <a:ext cx="591021" cy="591021"/>
          </a:xfrm>
          <a:prstGeom prst="rect">
            <a:avLst/>
          </a:prstGeom>
          <a:noFill/>
          <a:effectLst>
            <a:outerShdw blurRad="50800" dist="38100" algn="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46" name="Picture 4" descr="pi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314291" y="1978906"/>
            <a:ext cx="591022" cy="591022"/>
          </a:xfrm>
          <a:prstGeom prst="rect">
            <a:avLst/>
          </a:prstGeom>
          <a:noFill/>
          <a:effectLst>
            <a:outerShdw blurRad="50800" dist="38100" algn="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nvGrpSpPr>
          <p:cNvPr id="4" name="Group 3"/>
          <p:cNvGrpSpPr/>
          <p:nvPr/>
        </p:nvGrpSpPr>
        <p:grpSpPr>
          <a:xfrm>
            <a:off x="5093100" y="2131676"/>
            <a:ext cx="684669" cy="423479"/>
            <a:chOff x="1093143" y="5532507"/>
            <a:chExt cx="1186405" cy="791581"/>
          </a:xfrm>
          <a:effectLst>
            <a:outerShdw blurRad="50800" dist="38100" algn="l" rotWithShape="0">
              <a:prstClr val="black">
                <a:alpha val="40000"/>
              </a:prstClr>
            </a:outerShdw>
          </a:effectLst>
        </p:grpSpPr>
        <p:grpSp>
          <p:nvGrpSpPr>
            <p:cNvPr id="48" name="Group 47"/>
            <p:cNvGrpSpPr/>
            <p:nvPr/>
          </p:nvGrpSpPr>
          <p:grpSpPr>
            <a:xfrm>
              <a:off x="1093143" y="5532507"/>
              <a:ext cx="792665" cy="791581"/>
              <a:chOff x="2023512" y="1373079"/>
              <a:chExt cx="938096" cy="941564"/>
            </a:xfrm>
          </p:grpSpPr>
          <p:pic>
            <p:nvPicPr>
              <p:cNvPr id="49" name="Picture 2" descr="Study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491327" y="1844362"/>
                <a:ext cx="470281" cy="470281"/>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4" descr="Stud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023513" y="1843860"/>
                <a:ext cx="470281" cy="470281"/>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8" descr="Study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491326" y="1375602"/>
                <a:ext cx="470281" cy="470281"/>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10" descr="Study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023512" y="1373079"/>
                <a:ext cx="470281" cy="470281"/>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53" name="Picture 2" descr="p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885805" y="5931199"/>
              <a:ext cx="392467" cy="392467"/>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4" descr="pi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882630" y="5534133"/>
              <a:ext cx="396918" cy="396918"/>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5" name="TextBox 54"/>
          <p:cNvSpPr txBox="1"/>
          <p:nvPr/>
        </p:nvSpPr>
        <p:spPr>
          <a:xfrm>
            <a:off x="2874045" y="1770131"/>
            <a:ext cx="3794629" cy="230832"/>
          </a:xfrm>
          <a:prstGeom prst="rect">
            <a:avLst/>
          </a:prstGeom>
          <a:noFill/>
        </p:spPr>
        <p:txBody>
          <a:bodyPr wrap="none" rtlCol="0">
            <a:spAutoFit/>
          </a:bodyPr>
          <a:lstStyle/>
          <a:p>
            <a:r>
              <a:rPr lang="en-US" sz="900" b="1" dirty="0"/>
              <a:t>ANIMAL     MICROBES       PLANT      CROSS-SPECIES    HUMAN?</a:t>
            </a:r>
          </a:p>
        </p:txBody>
      </p:sp>
      <p:grpSp>
        <p:nvGrpSpPr>
          <p:cNvPr id="56" name="Group 55"/>
          <p:cNvGrpSpPr/>
          <p:nvPr/>
        </p:nvGrpSpPr>
        <p:grpSpPr>
          <a:xfrm>
            <a:off x="7487394" y="4496826"/>
            <a:ext cx="370614" cy="708286"/>
            <a:chOff x="1139073" y="4579410"/>
            <a:chExt cx="494151" cy="944380"/>
          </a:xfrm>
        </p:grpSpPr>
        <p:grpSp>
          <p:nvGrpSpPr>
            <p:cNvPr id="57" name="Group 120"/>
            <p:cNvGrpSpPr/>
            <p:nvPr/>
          </p:nvGrpSpPr>
          <p:grpSpPr>
            <a:xfrm>
              <a:off x="1227163" y="4579410"/>
              <a:ext cx="282388" cy="507941"/>
              <a:chOff x="1585493" y="2543175"/>
              <a:chExt cx="838200" cy="1676399"/>
            </a:xfrm>
          </p:grpSpPr>
          <p:sp>
            <p:nvSpPr>
              <p:cNvPr id="59" name="Trapezoid 58"/>
              <p:cNvSpPr/>
              <p:nvPr/>
            </p:nvSpPr>
            <p:spPr bwMode="auto">
              <a:xfrm flipV="1">
                <a:off x="1585493" y="3152775"/>
                <a:ext cx="838200" cy="1066799"/>
              </a:xfrm>
              <a:prstGeom prst="trapezoid">
                <a:avLst/>
              </a:prstGeom>
              <a:solidFill>
                <a:schemeClr val="tx1">
                  <a:lumMod val="75000"/>
                  <a:lumOff val="25000"/>
                </a:scheme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endParaRPr lang="en-US" sz="900" b="1" kern="0">
                  <a:solidFill>
                    <a:prstClr val="black"/>
                  </a:solidFill>
                  <a:latin typeface="Arial" charset="0"/>
                </a:endParaRPr>
              </a:p>
            </p:txBody>
          </p:sp>
          <p:sp>
            <p:nvSpPr>
              <p:cNvPr id="60" name="Oval 59"/>
              <p:cNvSpPr/>
              <p:nvPr/>
            </p:nvSpPr>
            <p:spPr bwMode="auto">
              <a:xfrm>
                <a:off x="1724025" y="2543175"/>
                <a:ext cx="533400" cy="609600"/>
              </a:xfrm>
              <a:prstGeom prst="ellipse">
                <a:avLst/>
              </a:prstGeom>
              <a:solidFill>
                <a:srgbClr val="F0C790"/>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endParaRPr lang="en-US" sz="900" b="1" kern="0">
                  <a:solidFill>
                    <a:prstClr val="black"/>
                  </a:solidFill>
                  <a:latin typeface="Arial" charset="0"/>
                </a:endParaRPr>
              </a:p>
            </p:txBody>
          </p:sp>
          <p:sp>
            <p:nvSpPr>
              <p:cNvPr id="61" name="Oval 60"/>
              <p:cNvSpPr/>
              <p:nvPr/>
            </p:nvSpPr>
            <p:spPr bwMode="auto">
              <a:xfrm>
                <a:off x="18288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endParaRPr lang="en-US" sz="900" b="1" kern="0">
                  <a:solidFill>
                    <a:prstClr val="black"/>
                  </a:solidFill>
                  <a:latin typeface="Arial" charset="0"/>
                </a:endParaRPr>
              </a:p>
            </p:txBody>
          </p:sp>
          <p:sp>
            <p:nvSpPr>
              <p:cNvPr id="62" name="Oval 61"/>
              <p:cNvSpPr/>
              <p:nvPr/>
            </p:nvSpPr>
            <p:spPr bwMode="auto">
              <a:xfrm>
                <a:off x="2057400" y="2819400"/>
                <a:ext cx="76200" cy="76200"/>
              </a:xfrm>
              <a:prstGeom prst="ellipse">
                <a:avLst/>
              </a:prstGeom>
              <a:solidFill>
                <a:srgbClr val="4F81BD"/>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endParaRPr lang="en-US" sz="900" b="1" kern="0">
                  <a:solidFill>
                    <a:prstClr val="black"/>
                  </a:solidFill>
                  <a:latin typeface="Arial" charset="0"/>
                </a:endParaRPr>
              </a:p>
            </p:txBody>
          </p:sp>
        </p:grpSp>
        <p:sp>
          <p:nvSpPr>
            <p:cNvPr id="58" name="TextBox 57"/>
            <p:cNvSpPr txBox="1"/>
            <p:nvPr/>
          </p:nvSpPr>
          <p:spPr>
            <a:xfrm>
              <a:off x="1139073" y="5185236"/>
              <a:ext cx="494151" cy="338554"/>
            </a:xfrm>
            <a:prstGeom prst="rect">
              <a:avLst/>
            </a:prstGeom>
            <a:solidFill>
              <a:srgbClr val="EEECE1">
                <a:alpha val="61961"/>
              </a:srgbClr>
            </a:solidFill>
            <a:ln>
              <a:solidFill>
                <a:srgbClr val="4F81BD"/>
              </a:solidFill>
            </a:ln>
          </p:spPr>
          <p:txBody>
            <a:bodyPr wrap="none" rtlCol="0">
              <a:spAutoFit/>
            </a:bodyPr>
            <a:lstStyle/>
            <a:p>
              <a:pPr algn="ctr"/>
              <a:r>
                <a:rPr lang="en-US" sz="1050" b="1" dirty="0"/>
                <a:t>GL</a:t>
              </a:r>
              <a:endParaRPr lang="en-US" sz="900" b="1" dirty="0"/>
            </a:p>
          </p:txBody>
        </p:sp>
      </p:grpSp>
      <p:sp>
        <p:nvSpPr>
          <p:cNvPr id="63" name="Down Arrow 62"/>
          <p:cNvSpPr/>
          <p:nvPr/>
        </p:nvSpPr>
        <p:spPr>
          <a:xfrm rot="16200000" flipV="1">
            <a:off x="7169922" y="4622128"/>
            <a:ext cx="167053" cy="240763"/>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4" name="Down Arrow 63"/>
          <p:cNvSpPr/>
          <p:nvPr/>
        </p:nvSpPr>
        <p:spPr>
          <a:xfrm flipV="1">
            <a:off x="7573307" y="4238844"/>
            <a:ext cx="215315" cy="197447"/>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TextBox 65"/>
          <p:cNvSpPr txBox="1"/>
          <p:nvPr/>
        </p:nvSpPr>
        <p:spPr>
          <a:xfrm>
            <a:off x="15809" y="1671350"/>
            <a:ext cx="2073003" cy="300082"/>
          </a:xfrm>
          <a:prstGeom prst="rect">
            <a:avLst/>
          </a:prstGeom>
          <a:noFill/>
        </p:spPr>
        <p:txBody>
          <a:bodyPr wrap="none" rtlCol="0">
            <a:spAutoFit/>
          </a:bodyPr>
          <a:lstStyle/>
          <a:p>
            <a:r>
              <a:rPr lang="en-US" sz="1350" dirty="0"/>
              <a:t>GLDS 2.0 – Oct 1</a:t>
            </a:r>
            <a:r>
              <a:rPr lang="en-US" sz="1350" baseline="30000" dirty="0"/>
              <a:t>st</a:t>
            </a:r>
            <a:r>
              <a:rPr lang="en-US" sz="1350" dirty="0"/>
              <a:t> 2017</a:t>
            </a:r>
          </a:p>
        </p:txBody>
      </p:sp>
      <p:sp>
        <p:nvSpPr>
          <p:cNvPr id="67" name="TextBox 66"/>
          <p:cNvSpPr txBox="1"/>
          <p:nvPr/>
        </p:nvSpPr>
        <p:spPr>
          <a:xfrm>
            <a:off x="15809" y="1901176"/>
            <a:ext cx="2073003" cy="300082"/>
          </a:xfrm>
          <a:prstGeom prst="rect">
            <a:avLst/>
          </a:prstGeom>
          <a:noFill/>
        </p:spPr>
        <p:txBody>
          <a:bodyPr wrap="none" rtlCol="0">
            <a:spAutoFit/>
          </a:bodyPr>
          <a:lstStyle/>
          <a:p>
            <a:r>
              <a:rPr lang="en-US" sz="1350" dirty="0"/>
              <a:t>GLDS 3.0 – Oct 1</a:t>
            </a:r>
            <a:r>
              <a:rPr lang="en-US" sz="1350" baseline="30000" dirty="0"/>
              <a:t>st</a:t>
            </a:r>
            <a:r>
              <a:rPr lang="en-US" sz="1350" dirty="0"/>
              <a:t> 2018</a:t>
            </a:r>
          </a:p>
        </p:txBody>
      </p:sp>
      <p:sp>
        <p:nvSpPr>
          <p:cNvPr id="68" name="TextBox 67"/>
          <p:cNvSpPr txBox="1"/>
          <p:nvPr/>
        </p:nvSpPr>
        <p:spPr>
          <a:xfrm>
            <a:off x="15809" y="2131001"/>
            <a:ext cx="2073003" cy="300082"/>
          </a:xfrm>
          <a:prstGeom prst="rect">
            <a:avLst/>
          </a:prstGeom>
          <a:noFill/>
        </p:spPr>
        <p:txBody>
          <a:bodyPr wrap="none" rtlCol="0">
            <a:spAutoFit/>
          </a:bodyPr>
          <a:lstStyle/>
          <a:p>
            <a:r>
              <a:rPr lang="en-US" sz="1350" dirty="0"/>
              <a:t>GLDS 4.0 – Oct 1</a:t>
            </a:r>
            <a:r>
              <a:rPr lang="en-US" sz="1350" baseline="30000" dirty="0"/>
              <a:t>st</a:t>
            </a:r>
            <a:r>
              <a:rPr lang="en-US" sz="1350" dirty="0"/>
              <a:t> 2019</a:t>
            </a:r>
          </a:p>
        </p:txBody>
      </p:sp>
      <p:sp>
        <p:nvSpPr>
          <p:cNvPr id="69" name="TextBox 68"/>
          <p:cNvSpPr txBox="1"/>
          <p:nvPr/>
        </p:nvSpPr>
        <p:spPr>
          <a:xfrm>
            <a:off x="5299375" y="4079007"/>
            <a:ext cx="490840" cy="276999"/>
          </a:xfrm>
          <a:prstGeom prst="rect">
            <a:avLst/>
          </a:prstGeom>
          <a:noFill/>
        </p:spPr>
        <p:txBody>
          <a:bodyPr wrap="none" rtlCol="0">
            <a:spAutoFit/>
          </a:bodyPr>
          <a:lstStyle/>
          <a:p>
            <a:r>
              <a:rPr lang="en-US" sz="1200" dirty="0"/>
              <a:t>Raw</a:t>
            </a:r>
          </a:p>
        </p:txBody>
      </p:sp>
    </p:spTree>
    <p:extLst>
      <p:ext uri="{BB962C8B-B14F-4D97-AF65-F5344CB8AC3E}">
        <p14:creationId xmlns:p14="http://schemas.microsoft.com/office/powerpoint/2010/main" val="80150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36" grpId="0" animBg="1"/>
      <p:bldP spid="38" grpId="0" animBg="1"/>
      <p:bldP spid="55" grpId="0"/>
      <p:bldP spid="64" grpId="0" animBg="1"/>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001931" y="220669"/>
            <a:ext cx="5419577" cy="457200"/>
          </a:xfrm>
        </p:spPr>
        <p:txBody>
          <a:bodyPr/>
          <a:lstStyle/>
          <a:p>
            <a:r>
              <a:rPr lang="en-US" altLang="en-US" dirty="0"/>
              <a:t>GeneLab Phased Implementation</a:t>
            </a:r>
          </a:p>
        </p:txBody>
      </p:sp>
      <p:graphicFrame>
        <p:nvGraphicFramePr>
          <p:cNvPr id="40" name="Diagram 39"/>
          <p:cNvGraphicFramePr/>
          <p:nvPr>
            <p:extLst/>
          </p:nvPr>
        </p:nvGraphicFramePr>
        <p:xfrm>
          <a:off x="1116265" y="3579472"/>
          <a:ext cx="6723629" cy="698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Right Triangle 40"/>
          <p:cNvSpPr/>
          <p:nvPr/>
        </p:nvSpPr>
        <p:spPr bwMode="auto">
          <a:xfrm flipH="1">
            <a:off x="1202035" y="2116291"/>
            <a:ext cx="6392466" cy="1305011"/>
          </a:xfrm>
          <a:prstGeom prst="rtTriangle">
            <a:avLst/>
          </a:prstGeom>
          <a:gradFill flip="none" rotWithShape="1">
            <a:gsLst>
              <a:gs pos="36000">
                <a:srgbClr val="FAC090"/>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prstClr val="white"/>
              </a:solidFill>
              <a:latin typeface="Calibri" panose="020F0502020204030204" pitchFamily="34" charset="0"/>
            </a:endParaRPr>
          </a:p>
        </p:txBody>
      </p:sp>
      <p:grpSp>
        <p:nvGrpSpPr>
          <p:cNvPr id="42" name="Group 20"/>
          <p:cNvGrpSpPr>
            <a:grpSpLocks/>
          </p:cNvGrpSpPr>
          <p:nvPr/>
        </p:nvGrpSpPr>
        <p:grpSpPr bwMode="auto">
          <a:xfrm>
            <a:off x="1180728" y="3390345"/>
            <a:ext cx="104775" cy="104775"/>
            <a:chOff x="2344221" y="1527419"/>
            <a:chExt cx="139874" cy="139874"/>
          </a:xfrm>
        </p:grpSpPr>
        <p:sp>
          <p:nvSpPr>
            <p:cNvPr id="43" name="Oval 42"/>
            <p:cNvSpPr/>
            <p:nvPr/>
          </p:nvSpPr>
          <p:spPr>
            <a:xfrm>
              <a:off x="2344221" y="1527419"/>
              <a:ext cx="139874" cy="139874"/>
            </a:xfrm>
            <a:prstGeom prst="ellipse">
              <a:avLst/>
            </a:prstGeom>
            <a:solidFill>
              <a:schemeClr val="accent5">
                <a:lumMod val="1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prstClr val="white"/>
                </a:solidFill>
                <a:latin typeface="Calibri" panose="020F0502020204030204" pitchFamily="34" charset="0"/>
              </a:endParaRPr>
            </a:p>
          </p:txBody>
        </p:sp>
        <p:sp>
          <p:nvSpPr>
            <p:cNvPr id="44" name="Oval 43"/>
            <p:cNvSpPr/>
            <p:nvPr/>
          </p:nvSpPr>
          <p:spPr>
            <a:xfrm>
              <a:off x="2385547" y="1568745"/>
              <a:ext cx="57221" cy="57221"/>
            </a:xfrm>
            <a:prstGeom prst="ellipse">
              <a:avLst/>
            </a:prstGeom>
            <a:solidFill>
              <a:schemeClr val="accent5">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prstClr val="white"/>
                </a:solidFill>
                <a:latin typeface="Calibri" panose="020F0502020204030204" pitchFamily="34" charset="0"/>
              </a:endParaRPr>
            </a:p>
          </p:txBody>
        </p:sp>
      </p:grpSp>
      <p:cxnSp>
        <p:nvCxnSpPr>
          <p:cNvPr id="45" name="Straight Connector 44"/>
          <p:cNvCxnSpPr>
            <a:stCxn id="41" idx="0"/>
          </p:cNvCxnSpPr>
          <p:nvPr/>
        </p:nvCxnSpPr>
        <p:spPr bwMode="auto">
          <a:xfrm>
            <a:off x="7594502" y="2116290"/>
            <a:ext cx="8380" cy="1335968"/>
          </a:xfrm>
          <a:prstGeom prst="line">
            <a:avLst/>
          </a:prstGeom>
        </p:spPr>
        <p:style>
          <a:lnRef idx="2">
            <a:schemeClr val="accent1"/>
          </a:lnRef>
          <a:fillRef idx="0">
            <a:schemeClr val="accent1"/>
          </a:fillRef>
          <a:effectRef idx="1">
            <a:schemeClr val="accent1"/>
          </a:effectRef>
          <a:fontRef idx="minor">
            <a:schemeClr val="tx1"/>
          </a:fontRef>
        </p:style>
      </p:cxnSp>
      <p:grpSp>
        <p:nvGrpSpPr>
          <p:cNvPr id="46" name="Group 22"/>
          <p:cNvGrpSpPr>
            <a:grpSpLocks/>
          </p:cNvGrpSpPr>
          <p:nvPr/>
        </p:nvGrpSpPr>
        <p:grpSpPr bwMode="auto">
          <a:xfrm>
            <a:off x="7550493" y="3378439"/>
            <a:ext cx="104775" cy="104775"/>
            <a:chOff x="3143431" y="1527709"/>
            <a:chExt cx="139708" cy="139724"/>
          </a:xfrm>
        </p:grpSpPr>
        <p:sp>
          <p:nvSpPr>
            <p:cNvPr id="47" name="Oval 46"/>
            <p:cNvSpPr/>
            <p:nvPr/>
          </p:nvSpPr>
          <p:spPr>
            <a:xfrm>
              <a:off x="3143431" y="1527709"/>
              <a:ext cx="139708" cy="139724"/>
            </a:xfrm>
            <a:prstGeom prst="ellipse">
              <a:avLst/>
            </a:prstGeom>
            <a:solidFill>
              <a:schemeClr val="accent5">
                <a:lumMod val="1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prstClr val="white"/>
                </a:solidFill>
                <a:latin typeface="Calibri" panose="020F0502020204030204" pitchFamily="34" charset="0"/>
              </a:endParaRPr>
            </a:p>
          </p:txBody>
        </p:sp>
        <p:sp>
          <p:nvSpPr>
            <p:cNvPr id="48" name="Oval 47"/>
            <p:cNvSpPr/>
            <p:nvPr/>
          </p:nvSpPr>
          <p:spPr>
            <a:xfrm>
              <a:off x="3213285" y="1610273"/>
              <a:ext cx="57153" cy="57160"/>
            </a:xfrm>
            <a:prstGeom prst="ellipse">
              <a:avLst/>
            </a:prstGeom>
            <a:solidFill>
              <a:schemeClr val="accent5">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prstClr val="white"/>
                </a:solidFill>
                <a:latin typeface="Calibri" panose="020F0502020204030204" pitchFamily="34" charset="0"/>
              </a:endParaRPr>
            </a:p>
          </p:txBody>
        </p:sp>
      </p:grpSp>
      <p:sp>
        <p:nvSpPr>
          <p:cNvPr id="52" name="Isosceles Triangle 51"/>
          <p:cNvSpPr/>
          <p:nvPr/>
        </p:nvSpPr>
        <p:spPr>
          <a:xfrm>
            <a:off x="4103042" y="4173574"/>
            <a:ext cx="290513" cy="29884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prstClr val="white"/>
              </a:solidFill>
              <a:latin typeface="Calibri" panose="020F0502020204030204" pitchFamily="34" charset="0"/>
            </a:endParaRPr>
          </a:p>
        </p:txBody>
      </p:sp>
      <p:grpSp>
        <p:nvGrpSpPr>
          <p:cNvPr id="53" name="Group 52"/>
          <p:cNvGrpSpPr/>
          <p:nvPr/>
        </p:nvGrpSpPr>
        <p:grpSpPr>
          <a:xfrm>
            <a:off x="1143749" y="4646463"/>
            <a:ext cx="1148412" cy="1175554"/>
            <a:chOff x="165130" y="5347941"/>
            <a:chExt cx="2195513" cy="1025059"/>
          </a:xfrm>
          <a:solidFill>
            <a:srgbClr val="C3D69B"/>
          </a:solidFill>
        </p:grpSpPr>
        <p:sp>
          <p:nvSpPr>
            <p:cNvPr id="54" name="Rounded Rectangle 53"/>
            <p:cNvSpPr/>
            <p:nvPr/>
          </p:nvSpPr>
          <p:spPr bwMode="auto">
            <a:xfrm>
              <a:off x="165130" y="5347941"/>
              <a:ext cx="2195513" cy="1025059"/>
            </a:xfrm>
            <a:prstGeom prst="roundRect">
              <a:avLst/>
            </a:prstGeom>
            <a:grp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prstClr val="white"/>
                </a:solidFill>
                <a:latin typeface="Calibri" panose="020F0502020204030204" pitchFamily="34" charset="0"/>
              </a:endParaRPr>
            </a:p>
          </p:txBody>
        </p:sp>
        <p:sp>
          <p:nvSpPr>
            <p:cNvPr id="55" name="TextBox 54"/>
            <p:cNvSpPr txBox="1"/>
            <p:nvPr/>
          </p:nvSpPr>
          <p:spPr bwMode="auto">
            <a:xfrm>
              <a:off x="253259" y="5361372"/>
              <a:ext cx="2061902" cy="966150"/>
            </a:xfrm>
            <a:prstGeom prst="rect">
              <a:avLst/>
            </a:prstGeom>
            <a:noFill/>
          </p:spPr>
          <p:txBody>
            <a:bodyPr>
              <a:spAutoFit/>
            </a:bodyPr>
            <a:lstStyle/>
            <a:p>
              <a:pPr>
                <a:defRPr/>
              </a:pPr>
              <a:r>
                <a:rPr lang="en-US" sz="825" b="1" u="sng" dirty="0">
                  <a:solidFill>
                    <a:srgbClr val="000000"/>
                  </a:solidFill>
                  <a:latin typeface="Calibri" panose="020F0502020204030204" pitchFamily="34" charset="0"/>
                </a:rPr>
                <a:t>Data System</a:t>
              </a:r>
            </a:p>
            <a:p>
              <a:pPr marL="128588" indent="-128588">
                <a:buFont typeface="Wingdings" panose="05000000000000000000" pitchFamily="2" charset="2"/>
                <a:buChar char="ü"/>
                <a:defRPr/>
              </a:pPr>
              <a:r>
                <a:rPr lang="en-US" sz="825" dirty="0">
                  <a:solidFill>
                    <a:srgbClr val="000000"/>
                  </a:solidFill>
                  <a:latin typeface="Calibri" panose="020F0502020204030204" pitchFamily="34" charset="0"/>
                </a:rPr>
                <a:t>Public Website</a:t>
              </a:r>
            </a:p>
            <a:p>
              <a:pPr marL="128588" indent="-128588">
                <a:buFont typeface="Wingdings" panose="05000000000000000000" pitchFamily="2" charset="2"/>
                <a:buChar char="ü"/>
                <a:defRPr/>
              </a:pPr>
              <a:r>
                <a:rPr lang="en-US" sz="825" dirty="0">
                  <a:solidFill>
                    <a:srgbClr val="000000"/>
                  </a:solidFill>
                  <a:latin typeface="Calibri" panose="020F0502020204030204" pitchFamily="34" charset="0"/>
                </a:rPr>
                <a:t>Searchable Data Repository</a:t>
              </a:r>
            </a:p>
            <a:p>
              <a:pPr marL="128588" indent="-128588">
                <a:buFont typeface="Wingdings" panose="05000000000000000000" pitchFamily="2" charset="2"/>
                <a:buChar char="ü"/>
                <a:defRPr/>
              </a:pPr>
              <a:r>
                <a:rPr lang="en-US" sz="825" dirty="0">
                  <a:solidFill>
                    <a:srgbClr val="000000"/>
                  </a:solidFill>
                  <a:latin typeface="Calibri" panose="020F0502020204030204" pitchFamily="34" charset="0"/>
                </a:rPr>
                <a:t>Top Level Requirements</a:t>
              </a:r>
            </a:p>
            <a:p>
              <a:pPr marL="128588" indent="-128588">
                <a:buFont typeface="Wingdings" panose="05000000000000000000" pitchFamily="2" charset="2"/>
                <a:buChar char="ü"/>
                <a:defRPr/>
              </a:pPr>
              <a:r>
                <a:rPr lang="en-US" sz="825" dirty="0">
                  <a:solidFill>
                    <a:srgbClr val="000000"/>
                  </a:solidFill>
                  <a:latin typeface="Calibri" panose="020F0502020204030204" pitchFamily="34" charset="0"/>
                </a:rPr>
                <a:t>New Data and Legacy Data</a:t>
              </a:r>
            </a:p>
          </p:txBody>
        </p:sp>
      </p:grpSp>
      <p:grpSp>
        <p:nvGrpSpPr>
          <p:cNvPr id="59" name="Group 25"/>
          <p:cNvGrpSpPr>
            <a:grpSpLocks/>
          </p:cNvGrpSpPr>
          <p:nvPr/>
        </p:nvGrpSpPr>
        <p:grpSpPr bwMode="auto">
          <a:xfrm>
            <a:off x="2465777" y="4769739"/>
            <a:ext cx="1170599" cy="1107996"/>
            <a:chOff x="2308137" y="5333231"/>
            <a:chExt cx="2059973" cy="1199390"/>
          </a:xfrm>
        </p:grpSpPr>
        <p:sp>
          <p:nvSpPr>
            <p:cNvPr id="60" name="Rounded Rectangle 59"/>
            <p:cNvSpPr/>
            <p:nvPr/>
          </p:nvSpPr>
          <p:spPr bwMode="auto">
            <a:xfrm>
              <a:off x="2308137" y="5333231"/>
              <a:ext cx="2041525" cy="1079727"/>
            </a:xfrm>
            <a:prstGeom prst="roundRect">
              <a:avLst/>
            </a:prstGeom>
            <a:solidFill>
              <a:srgbClr val="C3D69B"/>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ln>
                  <a:solidFill>
                    <a:srgbClr val="000000"/>
                  </a:solidFill>
                </a:ln>
                <a:solidFill>
                  <a:schemeClr val="tx2">
                    <a:lumMod val="20000"/>
                    <a:lumOff val="80000"/>
                  </a:schemeClr>
                </a:solidFill>
                <a:latin typeface="Calibri" panose="020F0502020204030204" pitchFamily="34" charset="0"/>
              </a:endParaRPr>
            </a:p>
          </p:txBody>
        </p:sp>
        <p:sp>
          <p:nvSpPr>
            <p:cNvPr id="61" name="TextBox 60"/>
            <p:cNvSpPr txBox="1"/>
            <p:nvPr/>
          </p:nvSpPr>
          <p:spPr bwMode="auto">
            <a:xfrm>
              <a:off x="2474492" y="5333231"/>
              <a:ext cx="1893618" cy="1199390"/>
            </a:xfrm>
            <a:prstGeom prst="rect">
              <a:avLst/>
            </a:prstGeom>
            <a:noFill/>
          </p:spPr>
          <p:txBody>
            <a:bodyPr wrap="square">
              <a:spAutoFit/>
            </a:bodyPr>
            <a:lstStyle/>
            <a:p>
              <a:pPr>
                <a:defRPr/>
              </a:pPr>
              <a:r>
                <a:rPr lang="en-US" sz="825" b="1" u="sng" dirty="0">
                  <a:solidFill>
                    <a:prstClr val="black"/>
                  </a:solidFill>
                  <a:latin typeface="Calibri" panose="020F0502020204030204" pitchFamily="34" charset="0"/>
                </a:rPr>
                <a:t>Data System</a:t>
              </a:r>
            </a:p>
            <a:p>
              <a:pPr marL="128588" indent="-128588">
                <a:buFont typeface="Wingdings" panose="05000000000000000000" pitchFamily="2" charset="2"/>
                <a:buChar char="ü"/>
                <a:defRPr/>
              </a:pPr>
              <a:r>
                <a:rPr lang="en-US" sz="825" dirty="0">
                  <a:latin typeface="Calibri" panose="020F0502020204030204" pitchFamily="34" charset="0"/>
                </a:rPr>
                <a:t>Link to Public Databases via Data Federation</a:t>
              </a:r>
              <a:endParaRPr lang="en-US" sz="825" dirty="0">
                <a:solidFill>
                  <a:prstClr val="black"/>
                </a:solidFill>
                <a:latin typeface="Calibri" panose="020F0502020204030204" pitchFamily="34" charset="0"/>
              </a:endParaRPr>
            </a:p>
            <a:p>
              <a:pPr marL="128588" indent="-128588">
                <a:buFont typeface="Wingdings" panose="05000000000000000000" pitchFamily="2" charset="2"/>
                <a:buChar char="ü"/>
                <a:defRPr/>
              </a:pPr>
              <a:r>
                <a:rPr lang="en-US" sz="825" dirty="0">
                  <a:latin typeface="Calibri" panose="020F0502020204030204" pitchFamily="34" charset="0"/>
                </a:rPr>
                <a:t>Integrated Search (e.g., data mashup)</a:t>
              </a:r>
            </a:p>
            <a:p>
              <a:pPr>
                <a:defRPr/>
              </a:pPr>
              <a:endParaRPr lang="en-US" sz="825" b="1" u="sng" dirty="0">
                <a:solidFill>
                  <a:prstClr val="black"/>
                </a:solidFill>
                <a:latin typeface="Calibri" panose="020F0502020204030204" pitchFamily="34" charset="0"/>
              </a:endParaRPr>
            </a:p>
          </p:txBody>
        </p:sp>
      </p:grpSp>
      <p:grpSp>
        <p:nvGrpSpPr>
          <p:cNvPr id="68" name="Group 34"/>
          <p:cNvGrpSpPr>
            <a:grpSpLocks/>
          </p:cNvGrpSpPr>
          <p:nvPr/>
        </p:nvGrpSpPr>
        <p:grpSpPr bwMode="auto">
          <a:xfrm>
            <a:off x="3843378" y="4666998"/>
            <a:ext cx="2196625" cy="1124355"/>
            <a:chOff x="4759980" y="5333232"/>
            <a:chExt cx="2118602" cy="964695"/>
          </a:xfrm>
        </p:grpSpPr>
        <p:sp>
          <p:nvSpPr>
            <p:cNvPr id="69" name="Rounded Rectangle 68"/>
            <p:cNvSpPr/>
            <p:nvPr/>
          </p:nvSpPr>
          <p:spPr bwMode="auto">
            <a:xfrm>
              <a:off x="4759980" y="5333232"/>
              <a:ext cx="2095460" cy="944891"/>
            </a:xfrm>
            <a:prstGeom prst="roundRect">
              <a:avLst/>
            </a:prstGeom>
            <a:solidFill>
              <a:srgbClr val="C3D69B"/>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4F81BD"/>
                </a:solidFill>
                <a:latin typeface="Calibri" panose="020F0502020204030204" pitchFamily="34" charset="0"/>
              </a:endParaRPr>
            </a:p>
          </p:txBody>
        </p:sp>
        <p:sp>
          <p:nvSpPr>
            <p:cNvPr id="70" name="TextBox 69"/>
            <p:cNvSpPr txBox="1"/>
            <p:nvPr/>
          </p:nvSpPr>
          <p:spPr bwMode="auto">
            <a:xfrm>
              <a:off x="4851800" y="5347268"/>
              <a:ext cx="2026782" cy="950659"/>
            </a:xfrm>
            <a:prstGeom prst="rect">
              <a:avLst/>
            </a:prstGeom>
            <a:noFill/>
          </p:spPr>
          <p:txBody>
            <a:bodyPr wrap="square">
              <a:spAutoFit/>
            </a:bodyPr>
            <a:lstStyle/>
            <a:p>
              <a:pPr>
                <a:defRPr/>
              </a:pPr>
              <a:r>
                <a:rPr lang="en-US" sz="825" b="1" u="sng" dirty="0">
                  <a:solidFill>
                    <a:prstClr val="black"/>
                  </a:solidFill>
                  <a:latin typeface="Calibri" panose="020F0502020204030204" pitchFamily="34" charset="0"/>
                </a:rPr>
                <a:t>Data System</a:t>
              </a:r>
            </a:p>
            <a:p>
              <a:pPr marL="128588" indent="-128588">
                <a:buFont typeface="Arial"/>
                <a:buChar char="•"/>
                <a:defRPr/>
              </a:pPr>
              <a:r>
                <a:rPr lang="en-US" sz="825" dirty="0">
                  <a:solidFill>
                    <a:prstClr val="black"/>
                  </a:solidFill>
                  <a:latin typeface="Calibri" panose="020F0502020204030204" pitchFamily="34" charset="0"/>
                </a:rPr>
                <a:t>Integrated Platform across model organisms</a:t>
              </a:r>
            </a:p>
            <a:p>
              <a:pPr marL="128588" indent="-128588">
                <a:buFont typeface="Arial"/>
                <a:buChar char="•"/>
                <a:defRPr/>
              </a:pPr>
              <a:r>
                <a:rPr lang="en-US" sz="825" dirty="0">
                  <a:solidFill>
                    <a:prstClr val="black"/>
                  </a:solidFill>
                  <a:latin typeface="Calibri" panose="020F0502020204030204" pitchFamily="34" charset="0"/>
                </a:rPr>
                <a:t>Build Community via AWG</a:t>
              </a:r>
            </a:p>
            <a:p>
              <a:pPr marL="128588" indent="-128588">
                <a:buFont typeface="Arial"/>
                <a:buChar char="•"/>
                <a:defRPr/>
              </a:pPr>
              <a:r>
                <a:rPr lang="en-US" sz="825" dirty="0">
                  <a:solidFill>
                    <a:prstClr val="black"/>
                  </a:solidFill>
                  <a:latin typeface="Calibri" panose="020F0502020204030204" pitchFamily="34" charset="0"/>
                </a:rPr>
                <a:t>Provide access to </a:t>
              </a:r>
              <a:r>
                <a:rPr lang="en-US" sz="825" dirty="0" err="1">
                  <a:solidFill>
                    <a:prstClr val="black"/>
                  </a:solidFill>
                  <a:latin typeface="Calibri" panose="020F0502020204030204" pitchFamily="34" charset="0"/>
                </a:rPr>
                <a:t>biocomputational</a:t>
              </a:r>
              <a:r>
                <a:rPr lang="en-US" sz="825" dirty="0">
                  <a:solidFill>
                    <a:prstClr val="black"/>
                  </a:solidFill>
                  <a:latin typeface="Calibri" panose="020F0502020204030204" pitchFamily="34" charset="0"/>
                </a:rPr>
                <a:t> tools for omics analysis</a:t>
              </a:r>
            </a:p>
            <a:p>
              <a:pPr marL="128588" indent="-128588">
                <a:buFont typeface="Arial"/>
                <a:buChar char="•"/>
                <a:defRPr/>
              </a:pPr>
              <a:r>
                <a:rPr lang="en-US" sz="825" dirty="0">
                  <a:solidFill>
                    <a:prstClr val="black"/>
                  </a:solidFill>
                  <a:latin typeface="Calibri" panose="020F0502020204030204" pitchFamily="34" charset="0"/>
                </a:rPr>
                <a:t>Provide collaboration framework and tools  </a:t>
              </a:r>
            </a:p>
          </p:txBody>
        </p:sp>
      </p:grpSp>
      <p:grpSp>
        <p:nvGrpSpPr>
          <p:cNvPr id="71" name="Group 37"/>
          <p:cNvGrpSpPr>
            <a:grpSpLocks/>
          </p:cNvGrpSpPr>
          <p:nvPr/>
        </p:nvGrpSpPr>
        <p:grpSpPr bwMode="auto">
          <a:xfrm>
            <a:off x="6191008" y="4696544"/>
            <a:ext cx="1593464" cy="1100487"/>
            <a:chOff x="6854263" y="5287731"/>
            <a:chExt cx="2108128" cy="1371559"/>
          </a:xfrm>
        </p:grpSpPr>
        <p:sp>
          <p:nvSpPr>
            <p:cNvPr id="72" name="Rounded Rectangle 71"/>
            <p:cNvSpPr/>
            <p:nvPr/>
          </p:nvSpPr>
          <p:spPr bwMode="auto">
            <a:xfrm>
              <a:off x="6854263" y="5287731"/>
              <a:ext cx="2076384" cy="1371559"/>
            </a:xfrm>
            <a:prstGeom prst="roundRect">
              <a:avLst/>
            </a:prstGeom>
            <a:solidFill>
              <a:srgbClr val="C3D69B"/>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825" dirty="0">
                <a:solidFill>
                  <a:prstClr val="black"/>
                </a:solidFill>
                <a:latin typeface="Calibri" panose="020F0502020204030204" pitchFamily="34" charset="0"/>
              </a:endParaRPr>
            </a:p>
          </p:txBody>
        </p:sp>
        <p:sp>
          <p:nvSpPr>
            <p:cNvPr id="73" name="TextBox 72"/>
            <p:cNvSpPr txBox="1"/>
            <p:nvPr/>
          </p:nvSpPr>
          <p:spPr>
            <a:xfrm>
              <a:off x="6886007" y="5353539"/>
              <a:ext cx="2076384" cy="1064457"/>
            </a:xfrm>
            <a:prstGeom prst="rect">
              <a:avLst/>
            </a:prstGeom>
            <a:noFill/>
          </p:spPr>
          <p:txBody>
            <a:bodyPr>
              <a:spAutoFit/>
            </a:bodyPr>
            <a:lstStyle/>
            <a:p>
              <a:pPr>
                <a:defRPr/>
              </a:pPr>
              <a:r>
                <a:rPr lang="en-US" sz="825" b="1" u="sng" dirty="0">
                  <a:solidFill>
                    <a:prstClr val="black"/>
                  </a:solidFill>
                  <a:latin typeface="Calibri" panose="020F0502020204030204" pitchFamily="34" charset="0"/>
                </a:rPr>
                <a:t>Open Source Maintenance</a:t>
              </a:r>
            </a:p>
            <a:p>
              <a:pPr marL="128588" indent="-128588">
                <a:buFont typeface="Arial"/>
                <a:buChar char="•"/>
                <a:defRPr/>
              </a:pPr>
              <a:r>
                <a:rPr lang="en-US" sz="825" dirty="0">
                  <a:solidFill>
                    <a:prstClr val="black"/>
                  </a:solidFill>
                  <a:latin typeface="Calibri" panose="020F0502020204030204" pitchFamily="34" charset="0"/>
                </a:rPr>
                <a:t>User community becomes primary provider of new tools/knowledge</a:t>
              </a:r>
            </a:p>
            <a:p>
              <a:pPr marL="128588" indent="-128588">
                <a:buFont typeface="Arial"/>
                <a:buChar char="•"/>
                <a:defRPr/>
              </a:pPr>
              <a:r>
                <a:rPr lang="en-US" sz="825" dirty="0">
                  <a:solidFill>
                    <a:prstClr val="black"/>
                  </a:solidFill>
                  <a:latin typeface="Calibri" panose="020F0502020204030204" pitchFamily="34" charset="0"/>
                </a:rPr>
                <a:t>Maintain integrity of data, and data system</a:t>
              </a:r>
              <a:endParaRPr lang="en-US" sz="825" dirty="0"/>
            </a:p>
          </p:txBody>
        </p:sp>
      </p:grpSp>
      <p:cxnSp>
        <p:nvCxnSpPr>
          <p:cNvPr id="3" name="Straight Arrow Connector 2"/>
          <p:cNvCxnSpPr/>
          <p:nvPr/>
        </p:nvCxnSpPr>
        <p:spPr bwMode="auto">
          <a:xfrm flipV="1">
            <a:off x="3567416" y="3421301"/>
            <a:ext cx="0" cy="263480"/>
          </a:xfrm>
          <a:prstGeom prst="straightConnector1">
            <a:avLst/>
          </a:prstGeom>
          <a:noFill/>
          <a:ln w="57150" cap="flat" cmpd="sng" algn="ctr">
            <a:solidFill>
              <a:schemeClr val="accent1"/>
            </a:solidFill>
            <a:prstDash val="solid"/>
            <a:round/>
            <a:headEnd type="none" w="med" len="med"/>
            <a:tailEnd type="triangle"/>
          </a:ln>
          <a:effectLst>
            <a:outerShdw blurRad="63500" dist="17961" dir="2700000" algn="ctr" rotWithShape="0">
              <a:schemeClr val="tx1">
                <a:alpha val="74998"/>
              </a:schemeClr>
            </a:outerShdw>
          </a:effectLst>
        </p:spPr>
      </p:cxnSp>
      <p:sp>
        <p:nvSpPr>
          <p:cNvPr id="7" name="TextBox 6"/>
          <p:cNvSpPr txBox="1"/>
          <p:nvPr/>
        </p:nvSpPr>
        <p:spPr>
          <a:xfrm>
            <a:off x="2688524" y="3077027"/>
            <a:ext cx="1309975" cy="415498"/>
          </a:xfrm>
          <a:prstGeom prst="rect">
            <a:avLst/>
          </a:prstGeom>
          <a:noFill/>
        </p:spPr>
        <p:txBody>
          <a:bodyPr wrap="none" rtlCol="0">
            <a:spAutoFit/>
          </a:bodyPr>
          <a:lstStyle/>
          <a:p>
            <a:pPr algn="ctr"/>
            <a:r>
              <a:rPr lang="en-US" sz="1050" b="1" dirty="0"/>
              <a:t>Oct 1, 2017</a:t>
            </a:r>
          </a:p>
          <a:p>
            <a:pPr algn="ctr"/>
            <a:r>
              <a:rPr lang="en-US" sz="1050" dirty="0"/>
              <a:t>GLDS 2.0 Release</a:t>
            </a:r>
          </a:p>
        </p:txBody>
      </p:sp>
      <p:cxnSp>
        <p:nvCxnSpPr>
          <p:cNvPr id="28" name="Straight Arrow Connector 27"/>
          <p:cNvCxnSpPr/>
          <p:nvPr/>
        </p:nvCxnSpPr>
        <p:spPr bwMode="auto">
          <a:xfrm flipV="1">
            <a:off x="4248299" y="3009638"/>
            <a:ext cx="0" cy="646586"/>
          </a:xfrm>
          <a:prstGeom prst="straightConnector1">
            <a:avLst/>
          </a:prstGeom>
          <a:noFill/>
          <a:ln w="57150" cap="flat" cmpd="sng" algn="ctr">
            <a:solidFill>
              <a:schemeClr val="accent1"/>
            </a:solidFill>
            <a:prstDash val="solid"/>
            <a:round/>
            <a:headEnd type="none" w="med" len="med"/>
            <a:tailEnd type="triangle"/>
          </a:ln>
          <a:effectLst>
            <a:outerShdw blurRad="63500" dist="17961" dir="2700000" algn="ctr" rotWithShape="0">
              <a:schemeClr val="tx1">
                <a:alpha val="74998"/>
              </a:schemeClr>
            </a:outerShdw>
          </a:effectLst>
        </p:spPr>
      </p:cxnSp>
      <p:sp>
        <p:nvSpPr>
          <p:cNvPr id="29" name="TextBox 28"/>
          <p:cNvSpPr txBox="1"/>
          <p:nvPr/>
        </p:nvSpPr>
        <p:spPr>
          <a:xfrm>
            <a:off x="3567417" y="2644259"/>
            <a:ext cx="1282423" cy="415498"/>
          </a:xfrm>
          <a:prstGeom prst="rect">
            <a:avLst/>
          </a:prstGeom>
          <a:noFill/>
        </p:spPr>
        <p:txBody>
          <a:bodyPr wrap="square" rtlCol="0">
            <a:spAutoFit/>
          </a:bodyPr>
          <a:lstStyle/>
          <a:p>
            <a:pPr algn="ctr"/>
            <a:r>
              <a:rPr lang="en-US" sz="1050" b="1" dirty="0"/>
              <a:t>April 23</a:t>
            </a:r>
            <a:r>
              <a:rPr lang="en-US" sz="1050" b="1" baseline="30000" dirty="0"/>
              <a:t>rd</a:t>
            </a:r>
            <a:r>
              <a:rPr lang="en-US" sz="1050" b="1" dirty="0"/>
              <a:t>, 2018 </a:t>
            </a:r>
            <a:r>
              <a:rPr lang="en-US" sz="1050" dirty="0"/>
              <a:t>AWG workshop</a:t>
            </a:r>
          </a:p>
        </p:txBody>
      </p:sp>
      <p:cxnSp>
        <p:nvCxnSpPr>
          <p:cNvPr id="32" name="Straight Arrow Connector 31"/>
          <p:cNvCxnSpPr/>
          <p:nvPr/>
        </p:nvCxnSpPr>
        <p:spPr bwMode="auto">
          <a:xfrm flipV="1">
            <a:off x="4840242" y="3401676"/>
            <a:ext cx="0" cy="276810"/>
          </a:xfrm>
          <a:prstGeom prst="straightConnector1">
            <a:avLst/>
          </a:prstGeom>
          <a:noFill/>
          <a:ln w="57150" cap="flat" cmpd="sng" algn="ctr">
            <a:solidFill>
              <a:schemeClr val="accent1"/>
            </a:solidFill>
            <a:prstDash val="solid"/>
            <a:round/>
            <a:headEnd type="none" w="med" len="med"/>
            <a:tailEnd type="triangle"/>
          </a:ln>
          <a:effectLst>
            <a:outerShdw blurRad="63500" dist="17961" dir="2700000" algn="ctr" rotWithShape="0">
              <a:schemeClr val="tx1">
                <a:alpha val="74998"/>
              </a:schemeClr>
            </a:outerShdw>
          </a:effectLst>
        </p:spPr>
      </p:cxnSp>
      <p:sp>
        <p:nvSpPr>
          <p:cNvPr id="33" name="TextBox 32"/>
          <p:cNvSpPr txBox="1"/>
          <p:nvPr/>
        </p:nvSpPr>
        <p:spPr>
          <a:xfrm>
            <a:off x="4202769" y="3077027"/>
            <a:ext cx="1282423" cy="415498"/>
          </a:xfrm>
          <a:prstGeom prst="rect">
            <a:avLst/>
          </a:prstGeom>
          <a:noFill/>
        </p:spPr>
        <p:txBody>
          <a:bodyPr wrap="square" rtlCol="0">
            <a:spAutoFit/>
          </a:bodyPr>
          <a:lstStyle/>
          <a:p>
            <a:pPr algn="ctr"/>
            <a:r>
              <a:rPr lang="en-US" sz="1050" b="1" dirty="0"/>
              <a:t>June 2018 </a:t>
            </a:r>
            <a:r>
              <a:rPr lang="en-US" sz="1050" dirty="0"/>
              <a:t>Summer interns</a:t>
            </a:r>
          </a:p>
        </p:txBody>
      </p:sp>
      <p:cxnSp>
        <p:nvCxnSpPr>
          <p:cNvPr id="38" name="Straight Arrow Connector 37"/>
          <p:cNvCxnSpPr/>
          <p:nvPr/>
        </p:nvCxnSpPr>
        <p:spPr bwMode="auto">
          <a:xfrm flipV="1">
            <a:off x="5372513" y="2489270"/>
            <a:ext cx="0" cy="1189217"/>
          </a:xfrm>
          <a:prstGeom prst="straightConnector1">
            <a:avLst/>
          </a:prstGeom>
          <a:noFill/>
          <a:ln w="57150" cap="flat" cmpd="sng" algn="ctr">
            <a:solidFill>
              <a:schemeClr val="accent1"/>
            </a:solidFill>
            <a:prstDash val="solid"/>
            <a:round/>
            <a:headEnd type="none" w="med" len="med"/>
            <a:tailEnd type="triangle"/>
          </a:ln>
          <a:effectLst>
            <a:outerShdw blurRad="63500" dist="17961" dir="2700000" algn="ctr" rotWithShape="0">
              <a:schemeClr val="tx1">
                <a:alpha val="74998"/>
              </a:schemeClr>
            </a:outerShdw>
          </a:effectLst>
        </p:spPr>
      </p:cxnSp>
      <p:sp>
        <p:nvSpPr>
          <p:cNvPr id="39" name="TextBox 38"/>
          <p:cNvSpPr txBox="1"/>
          <p:nvPr/>
        </p:nvSpPr>
        <p:spPr>
          <a:xfrm>
            <a:off x="4503579" y="2128602"/>
            <a:ext cx="1438714" cy="415498"/>
          </a:xfrm>
          <a:prstGeom prst="rect">
            <a:avLst/>
          </a:prstGeom>
          <a:noFill/>
        </p:spPr>
        <p:txBody>
          <a:bodyPr wrap="square" rtlCol="0">
            <a:spAutoFit/>
          </a:bodyPr>
          <a:lstStyle/>
          <a:p>
            <a:pPr algn="ctr"/>
            <a:r>
              <a:rPr lang="en-US" sz="1050" b="1" dirty="0"/>
              <a:t>Oct , 2018 </a:t>
            </a:r>
          </a:p>
          <a:p>
            <a:pPr algn="ctr"/>
            <a:r>
              <a:rPr lang="en-US" sz="1050" dirty="0"/>
              <a:t>GLDS 3.0 + ASGSR</a:t>
            </a:r>
          </a:p>
        </p:txBody>
      </p:sp>
      <p:cxnSp>
        <p:nvCxnSpPr>
          <p:cNvPr id="49" name="Straight Arrow Connector 48"/>
          <p:cNvCxnSpPr/>
          <p:nvPr/>
        </p:nvCxnSpPr>
        <p:spPr bwMode="auto">
          <a:xfrm flipV="1">
            <a:off x="5833186" y="3305516"/>
            <a:ext cx="0" cy="379265"/>
          </a:xfrm>
          <a:prstGeom prst="straightConnector1">
            <a:avLst/>
          </a:prstGeom>
          <a:noFill/>
          <a:ln w="57150" cap="flat" cmpd="sng" algn="ctr">
            <a:solidFill>
              <a:schemeClr val="accent1"/>
            </a:solidFill>
            <a:prstDash val="solid"/>
            <a:round/>
            <a:headEnd type="none" w="med" len="med"/>
            <a:tailEnd type="triangle"/>
          </a:ln>
          <a:effectLst>
            <a:outerShdw blurRad="63500" dist="17961" dir="2700000" algn="ctr" rotWithShape="0">
              <a:schemeClr val="tx1">
                <a:alpha val="74998"/>
              </a:schemeClr>
            </a:outerShdw>
          </a:effectLst>
        </p:spPr>
      </p:cxnSp>
      <p:sp>
        <p:nvSpPr>
          <p:cNvPr id="50" name="TextBox 49"/>
          <p:cNvSpPr txBox="1"/>
          <p:nvPr/>
        </p:nvSpPr>
        <p:spPr>
          <a:xfrm>
            <a:off x="5310917" y="2492961"/>
            <a:ext cx="1072001" cy="900246"/>
          </a:xfrm>
          <a:prstGeom prst="rect">
            <a:avLst/>
          </a:prstGeom>
          <a:noFill/>
        </p:spPr>
        <p:txBody>
          <a:bodyPr wrap="square" rtlCol="0">
            <a:spAutoFit/>
          </a:bodyPr>
          <a:lstStyle/>
          <a:p>
            <a:pPr algn="ctr"/>
            <a:r>
              <a:rPr lang="en-US" sz="1050" b="1" dirty="0"/>
              <a:t>Nov 2018 March</a:t>
            </a:r>
          </a:p>
          <a:p>
            <a:pPr algn="ctr"/>
            <a:r>
              <a:rPr lang="en-US" sz="1050" b="1" dirty="0"/>
              <a:t> 2019  </a:t>
            </a:r>
            <a:r>
              <a:rPr lang="en-US" sz="1050" dirty="0"/>
              <a:t>Visualization Portal</a:t>
            </a:r>
          </a:p>
        </p:txBody>
      </p:sp>
      <p:sp>
        <p:nvSpPr>
          <p:cNvPr id="63" name="TextBox 62"/>
          <p:cNvSpPr txBox="1"/>
          <p:nvPr/>
        </p:nvSpPr>
        <p:spPr>
          <a:xfrm>
            <a:off x="5815528" y="2025129"/>
            <a:ext cx="1309975" cy="415498"/>
          </a:xfrm>
          <a:prstGeom prst="rect">
            <a:avLst/>
          </a:prstGeom>
          <a:noFill/>
        </p:spPr>
        <p:txBody>
          <a:bodyPr wrap="none" rtlCol="0">
            <a:spAutoFit/>
          </a:bodyPr>
          <a:lstStyle/>
          <a:p>
            <a:pPr algn="ctr"/>
            <a:r>
              <a:rPr lang="en-US" sz="1050" b="1" dirty="0"/>
              <a:t>Oct 1, 2019</a:t>
            </a:r>
          </a:p>
          <a:p>
            <a:pPr algn="ctr"/>
            <a:r>
              <a:rPr lang="en-US" sz="1050" dirty="0"/>
              <a:t>GLDS 4.0 Release</a:t>
            </a:r>
          </a:p>
        </p:txBody>
      </p:sp>
      <p:cxnSp>
        <p:nvCxnSpPr>
          <p:cNvPr id="65" name="Straight Arrow Connector 64"/>
          <p:cNvCxnSpPr/>
          <p:nvPr/>
        </p:nvCxnSpPr>
        <p:spPr bwMode="auto">
          <a:xfrm flipV="1">
            <a:off x="6310029" y="2369641"/>
            <a:ext cx="0" cy="1414772"/>
          </a:xfrm>
          <a:prstGeom prst="straightConnector1">
            <a:avLst/>
          </a:prstGeom>
          <a:noFill/>
          <a:ln w="57150" cap="flat" cmpd="sng" algn="ctr">
            <a:solidFill>
              <a:schemeClr val="accent1"/>
            </a:solidFill>
            <a:prstDash val="solid"/>
            <a:round/>
            <a:headEnd type="none" w="med" len="med"/>
            <a:tailEnd type="triangle"/>
          </a:ln>
          <a:effectLst>
            <a:outerShdw blurRad="63500" dist="17961" dir="2700000" algn="ctr" rotWithShape="0">
              <a:schemeClr val="tx1">
                <a:alpha val="74998"/>
              </a:schemeClr>
            </a:outerShdw>
          </a:effectLst>
        </p:spPr>
      </p:cxnSp>
      <p:sp>
        <p:nvSpPr>
          <p:cNvPr id="2" name="TextBox 1"/>
          <p:cNvSpPr txBox="1"/>
          <p:nvPr/>
        </p:nvSpPr>
        <p:spPr>
          <a:xfrm>
            <a:off x="6411578" y="2532232"/>
            <a:ext cx="1201958" cy="900246"/>
          </a:xfrm>
          <a:prstGeom prst="rect">
            <a:avLst/>
          </a:prstGeom>
          <a:noFill/>
        </p:spPr>
        <p:txBody>
          <a:bodyPr wrap="square" rtlCol="0">
            <a:spAutoFit/>
          </a:bodyPr>
          <a:lstStyle/>
          <a:p>
            <a:r>
              <a:rPr lang="en-US" sz="1050" b="1" dirty="0">
                <a:cs typeface="Arial"/>
              </a:rPr>
              <a:t>April 2019 Onward</a:t>
            </a:r>
          </a:p>
          <a:p>
            <a:r>
              <a:rPr lang="en-US" sz="1050" dirty="0" err="1">
                <a:cs typeface="Arial"/>
              </a:rPr>
              <a:t>GeneLab</a:t>
            </a:r>
            <a:r>
              <a:rPr lang="en-US" sz="1050" dirty="0">
                <a:cs typeface="Arial"/>
              </a:rPr>
              <a:t> Academy and Intern Network</a:t>
            </a:r>
          </a:p>
        </p:txBody>
      </p:sp>
    </p:spTree>
    <p:extLst>
      <p:ext uri="{BB962C8B-B14F-4D97-AF65-F5344CB8AC3E}">
        <p14:creationId xmlns:p14="http://schemas.microsoft.com/office/powerpoint/2010/main" val="4138532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33" grpId="0"/>
      <p:bldP spid="39" grpId="0"/>
      <p:bldP spid="50" grpId="0"/>
      <p:bldP spid="6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9894" y="698630"/>
            <a:ext cx="4863432" cy="233478"/>
          </a:xfrm>
        </p:spPr>
        <p:txBody>
          <a:bodyPr/>
          <a:lstStyle/>
          <a:p>
            <a:r>
              <a:rPr lang="en-US" dirty="0"/>
              <a:t>Engaging the Scientific Community</a:t>
            </a:r>
            <a:br>
              <a:rPr lang="en-US" dirty="0"/>
            </a:br>
            <a:br>
              <a:rPr lang="en-US" dirty="0"/>
            </a:br>
            <a:endParaRPr lang="en-US" dirty="0"/>
          </a:p>
        </p:txBody>
      </p:sp>
      <p:sp>
        <p:nvSpPr>
          <p:cNvPr id="3" name="Content Placeholder 2"/>
          <p:cNvSpPr>
            <a:spLocks noGrp="1"/>
          </p:cNvSpPr>
          <p:nvPr>
            <p:ph idx="1"/>
          </p:nvPr>
        </p:nvSpPr>
        <p:spPr>
          <a:xfrm>
            <a:off x="187158" y="1131549"/>
            <a:ext cx="8811728" cy="4852157"/>
          </a:xfrm>
        </p:spPr>
        <p:txBody>
          <a:bodyPr/>
          <a:lstStyle/>
          <a:p>
            <a:pPr marL="234950" lvl="1" indent="0">
              <a:buNone/>
            </a:pPr>
            <a:r>
              <a:rPr lang="en-US" sz="1600" dirty="0"/>
              <a:t>GeneLab </a:t>
            </a:r>
            <a:r>
              <a:rPr lang="en-US" sz="1600" b="1" dirty="0"/>
              <a:t>Analysis Working Groups (AWG) </a:t>
            </a:r>
            <a:r>
              <a:rPr lang="en-US" sz="1600" dirty="0"/>
              <a:t>will be tasked with analyzing all data across the GLDS with relevance to a specific domain to generate higher-order data. </a:t>
            </a:r>
          </a:p>
          <a:p>
            <a:pPr marL="234950" lvl="1" indent="0">
              <a:buNone/>
            </a:pPr>
            <a:endParaRPr lang="en-US" sz="400" dirty="0"/>
          </a:p>
          <a:p>
            <a:pPr marL="234950" lvl="1" indent="0">
              <a:buNone/>
            </a:pPr>
            <a:r>
              <a:rPr lang="en-US" sz="1400" b="1" dirty="0"/>
              <a:t>Goals:</a:t>
            </a:r>
          </a:p>
          <a:p>
            <a:pPr marL="577850" lvl="1" indent="-342900">
              <a:buFont typeface="+mj-lt"/>
              <a:buAutoNum type="arabicPeriod"/>
            </a:pPr>
            <a:r>
              <a:rPr lang="en-US" sz="1400" dirty="0"/>
              <a:t>Peer-reviewed publications describing AWG’s comprehensive analysis. </a:t>
            </a:r>
          </a:p>
          <a:p>
            <a:pPr marL="577850" lvl="1" indent="-342900">
              <a:buFont typeface="+mj-lt"/>
              <a:buAutoNum type="arabicPeriod"/>
            </a:pPr>
            <a:r>
              <a:rPr lang="en-US" sz="1400" dirty="0"/>
              <a:t>Consensus data analysis pipelines relevant to AWG domains to be used on the GLDS will help domains harmonize their analyses.</a:t>
            </a:r>
          </a:p>
          <a:p>
            <a:pPr marL="804863" lvl="2" indent="-342900">
              <a:buFont typeface="+mj-lt"/>
              <a:buAutoNum type="alphaLcParenR"/>
            </a:pPr>
            <a:r>
              <a:rPr lang="en-US" sz="1200" dirty="0"/>
              <a:t>Summer interns will process all data based on AWG recommendation</a:t>
            </a:r>
          </a:p>
          <a:p>
            <a:pPr marL="804863" lvl="2" indent="-342900">
              <a:buFont typeface="+mj-lt"/>
              <a:buAutoNum type="alphaLcParenR"/>
            </a:pPr>
            <a:r>
              <a:rPr lang="en-US" sz="1200" dirty="0"/>
              <a:t>Processed “higher-order” data relevant to domains will be posted on the GLDS. </a:t>
            </a:r>
          </a:p>
          <a:p>
            <a:pPr marL="804863" lvl="2" indent="-342900">
              <a:buFont typeface="+mj-lt"/>
              <a:buAutoNum type="alphaLcParenR"/>
            </a:pPr>
            <a:r>
              <a:rPr lang="en-US" sz="1200" dirty="0"/>
              <a:t>Strategies needed to link metadata to processed data will be put in place for the visualization portal deployment</a:t>
            </a:r>
          </a:p>
          <a:p>
            <a:pPr marL="577850" lvl="1" indent="-342900">
              <a:buFont typeface="+mj-lt"/>
              <a:buAutoNum type="arabicPeriod"/>
            </a:pPr>
            <a:r>
              <a:rPr lang="en-US" sz="1400" dirty="0"/>
              <a:t>Feedback for the GLDS to be used for improving its utility; test driving passed along to scientific community via the AWG</a:t>
            </a:r>
          </a:p>
          <a:p>
            <a:pPr marL="804863" lvl="2" indent="-342900">
              <a:buFont typeface="+mj-lt"/>
              <a:buAutoNum type="alphaLcParenR"/>
            </a:pPr>
            <a:r>
              <a:rPr lang="en-US" sz="1200" dirty="0"/>
              <a:t>Access to galaxy toolshed and </a:t>
            </a:r>
            <a:r>
              <a:rPr lang="en-US" sz="1200" dirty="0" err="1"/>
              <a:t>Jupyterlab</a:t>
            </a:r>
            <a:r>
              <a:rPr lang="en-US" sz="1200" dirty="0"/>
              <a:t> GenePattern notebook within GeneLab provided with CPU and RAM AWS resources</a:t>
            </a:r>
          </a:p>
          <a:p>
            <a:pPr marL="804863" lvl="2" indent="-342900">
              <a:buFont typeface="+mj-lt"/>
              <a:buAutoNum type="alphaLcParenR"/>
            </a:pPr>
            <a:r>
              <a:rPr lang="en-US" sz="1200" dirty="0"/>
              <a:t>Integration of </a:t>
            </a:r>
            <a:r>
              <a:rPr lang="en-US" sz="1200" dirty="0" err="1"/>
              <a:t>GenomeSpace</a:t>
            </a:r>
            <a:r>
              <a:rPr lang="en-US" sz="1200" dirty="0"/>
              <a:t> workspace with processing tools</a:t>
            </a:r>
          </a:p>
          <a:p>
            <a:pPr marL="804863" lvl="2" indent="-342900">
              <a:buFont typeface="+mj-lt"/>
              <a:buAutoNum type="alphaLcParenR"/>
            </a:pPr>
            <a:r>
              <a:rPr lang="en-US" sz="1200" dirty="0"/>
              <a:t>GLDS 2.0 search query needs to be improved – What should we do different?</a:t>
            </a:r>
          </a:p>
          <a:p>
            <a:pPr marL="234950" lvl="1" indent="0">
              <a:buNone/>
            </a:pPr>
            <a:endParaRPr lang="en-US" sz="800" dirty="0"/>
          </a:p>
          <a:p>
            <a:pPr marL="234950" lvl="1" indent="0">
              <a:buNone/>
            </a:pPr>
            <a:r>
              <a:rPr lang="en-US" sz="1400" b="1" dirty="0"/>
              <a:t>AWGs emphasis:</a:t>
            </a:r>
          </a:p>
          <a:p>
            <a:pPr marL="577850" lvl="1" indent="-342900">
              <a:buFont typeface="+mj-lt"/>
              <a:buAutoNum type="arabicPeriod"/>
            </a:pPr>
            <a:r>
              <a:rPr lang="en-US" sz="1400" dirty="0"/>
              <a:t>Animal Group</a:t>
            </a:r>
          </a:p>
          <a:p>
            <a:pPr marL="690563" lvl="2" indent="-228600">
              <a:buFont typeface="+mj-lt"/>
              <a:buAutoNum type="alphaLcParenR"/>
            </a:pPr>
            <a:r>
              <a:rPr lang="en-US" sz="1200" dirty="0"/>
              <a:t>Mammals</a:t>
            </a:r>
            <a:endParaRPr lang="en-US" sz="1200" strike="sngStrike" dirty="0"/>
          </a:p>
          <a:p>
            <a:pPr marL="690563" lvl="2" indent="-228600">
              <a:buFont typeface="+mj-lt"/>
              <a:buAutoNum type="alphaLcParenR"/>
            </a:pPr>
            <a:r>
              <a:rPr lang="en-US" sz="1200" dirty="0"/>
              <a:t>Non-mammals</a:t>
            </a:r>
            <a:endParaRPr lang="en-US" sz="1200" strike="sngStrike" dirty="0"/>
          </a:p>
          <a:p>
            <a:pPr marL="577850" lvl="1" indent="-342900">
              <a:buAutoNum type="arabicPeriod"/>
            </a:pPr>
            <a:r>
              <a:rPr lang="en-US" sz="1400" dirty="0"/>
              <a:t>Plants</a:t>
            </a:r>
            <a:endParaRPr lang="en-US" sz="1400" strike="sngStrike" dirty="0"/>
          </a:p>
          <a:p>
            <a:pPr marL="577850" lvl="1" indent="-342900">
              <a:buAutoNum type="arabicPeriod"/>
            </a:pPr>
            <a:r>
              <a:rPr lang="en-US" sz="1400" dirty="0"/>
              <a:t>Microbes</a:t>
            </a:r>
            <a:endParaRPr lang="en-US" sz="1400" strike="sngStrike" dirty="0"/>
          </a:p>
          <a:p>
            <a:pPr marL="577850" lvl="1" indent="-342900">
              <a:buAutoNum type="arabicPeriod"/>
            </a:pPr>
            <a:r>
              <a:rPr lang="en-US" sz="1400" dirty="0"/>
              <a:t>Multi-omics/Systems Biology</a:t>
            </a:r>
          </a:p>
          <a:p>
            <a:endParaRPr lang="en-US" sz="1800" dirty="0"/>
          </a:p>
        </p:txBody>
      </p:sp>
    </p:spTree>
    <p:extLst>
      <p:ext uri="{BB962C8B-B14F-4D97-AF65-F5344CB8AC3E}">
        <p14:creationId xmlns:p14="http://schemas.microsoft.com/office/powerpoint/2010/main" val="412108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621837" y="1639248"/>
            <a:ext cx="3912971" cy="2641874"/>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68580" tIns="34290" rIns="68580" bIns="34290" numCol="1" rtlCol="0" anchor="t" anchorCtr="0" compatLnSpc="1">
            <a:prstTxWarp prst="textNoShape">
              <a:avLst/>
            </a:prstTxWarp>
          </a:bodyPr>
          <a:lstStyle/>
          <a:p>
            <a:pPr defTabSz="685800" fontAlgn="base">
              <a:spcBef>
                <a:spcPct val="20000"/>
              </a:spcBef>
              <a:spcAft>
                <a:spcPct val="0"/>
              </a:spcAft>
            </a:pPr>
            <a:endParaRPr lang="en-US">
              <a:solidFill>
                <a:schemeClr val="bg1"/>
              </a:solidFill>
              <a:latin typeface="Helvetica Neue Black Condensed" pitchFamily="-112" charset="0"/>
              <a:ea typeface="ＭＳ Ｐゴシック" pitchFamily="-112" charset="-128"/>
              <a:cs typeface="ＭＳ Ｐゴシック" pitchFamily="-112" charset="-128"/>
            </a:endParaRPr>
          </a:p>
        </p:txBody>
      </p:sp>
      <p:sp>
        <p:nvSpPr>
          <p:cNvPr id="3" name="Title 2"/>
          <p:cNvSpPr>
            <a:spLocks noGrp="1"/>
          </p:cNvSpPr>
          <p:nvPr>
            <p:ph type="title"/>
          </p:nvPr>
        </p:nvSpPr>
        <p:spPr>
          <a:xfrm>
            <a:off x="1691228" y="145134"/>
            <a:ext cx="5641942" cy="457200"/>
          </a:xfrm>
        </p:spPr>
        <p:txBody>
          <a:bodyPr/>
          <a:lstStyle/>
          <a:p>
            <a:r>
              <a:rPr lang="en-US" dirty="0"/>
              <a:t>Guiding principles to look at GeneLab data</a:t>
            </a:r>
          </a:p>
        </p:txBody>
      </p:sp>
      <p:sp>
        <p:nvSpPr>
          <p:cNvPr id="4" name="Date Placeholder 3"/>
          <p:cNvSpPr>
            <a:spLocks noGrp="1"/>
          </p:cNvSpPr>
          <p:nvPr>
            <p:ph type="dt" sz="half" idx="10"/>
          </p:nvPr>
        </p:nvSpPr>
        <p:spPr>
          <a:xfrm>
            <a:off x="81202" y="5787285"/>
            <a:ext cx="1071563" cy="152876"/>
          </a:xfrm>
        </p:spPr>
        <p:txBody>
          <a:bodyPr/>
          <a:lstStyle/>
          <a:p>
            <a:pPr>
              <a:defRPr/>
            </a:pPr>
            <a:r>
              <a:rPr lang="en-US">
                <a:solidFill>
                  <a:prstClr val="black"/>
                </a:solidFill>
              </a:rPr>
              <a:t>4/23/2018</a:t>
            </a:r>
            <a:endParaRPr lang="en-US" dirty="0">
              <a:solidFill>
                <a:prstClr val="black"/>
              </a:solidFill>
            </a:endParaRPr>
          </a:p>
        </p:txBody>
      </p:sp>
      <p:sp>
        <p:nvSpPr>
          <p:cNvPr id="5" name="Footer Placeholder 4"/>
          <p:cNvSpPr>
            <a:spLocks noGrp="1"/>
          </p:cNvSpPr>
          <p:nvPr>
            <p:ph type="ftr" sz="quarter" idx="11"/>
          </p:nvPr>
        </p:nvSpPr>
        <p:spPr>
          <a:xfrm>
            <a:off x="1484552" y="5780141"/>
            <a:ext cx="6235700" cy="152876"/>
          </a:xfrm>
        </p:spPr>
        <p:txBody>
          <a:bodyPr/>
          <a:lstStyle/>
          <a:p>
            <a:pPr>
              <a:defRPr/>
            </a:pPr>
            <a:r>
              <a:rPr lang="en-US">
                <a:solidFill>
                  <a:prstClr val="black"/>
                </a:solidFill>
              </a:rPr>
              <a:t>AWG Workshop Introduction</a:t>
            </a:r>
            <a:endParaRPr lang="en-US" dirty="0">
              <a:solidFill>
                <a:prstClr val="black"/>
              </a:solidFill>
            </a:endParaRPr>
          </a:p>
        </p:txBody>
      </p:sp>
      <p:sp>
        <p:nvSpPr>
          <p:cNvPr id="6" name="Slide Number Placeholder 5"/>
          <p:cNvSpPr>
            <a:spLocks noGrp="1"/>
          </p:cNvSpPr>
          <p:nvPr>
            <p:ph type="sldNum" sz="quarter" idx="12"/>
          </p:nvPr>
        </p:nvSpPr>
        <p:spPr>
          <a:xfrm>
            <a:off x="8564802" y="5787285"/>
            <a:ext cx="558800" cy="152876"/>
          </a:xfrm>
        </p:spPr>
        <p:txBody>
          <a:bodyPr/>
          <a:lstStyle/>
          <a:p>
            <a:pPr>
              <a:defRPr/>
            </a:pPr>
            <a:fld id="{47172AEC-803B-EE40-A019-3F100C219DD6}" type="slidenum">
              <a:rPr lang="en-US" smtClean="0">
                <a:solidFill>
                  <a:prstClr val="black"/>
                </a:solidFill>
              </a:rPr>
              <a:pPr>
                <a:defRPr/>
              </a:pPr>
              <a:t>8</a:t>
            </a:fld>
            <a:endParaRPr lang="en-US" dirty="0">
              <a:solidFill>
                <a:prstClr val="black"/>
              </a:solidFill>
            </a:endParaRPr>
          </a:p>
        </p:txBody>
      </p:sp>
      <p:grpSp>
        <p:nvGrpSpPr>
          <p:cNvPr id="10" name="Group 9"/>
          <p:cNvGrpSpPr/>
          <p:nvPr/>
        </p:nvGrpSpPr>
        <p:grpSpPr>
          <a:xfrm>
            <a:off x="1804128" y="2826661"/>
            <a:ext cx="974470" cy="879159"/>
            <a:chOff x="8235702" y="542258"/>
            <a:chExt cx="1299293" cy="1172212"/>
          </a:xfrm>
        </p:grpSpPr>
        <p:grpSp>
          <p:nvGrpSpPr>
            <p:cNvPr id="11" name="Group 10"/>
            <p:cNvGrpSpPr/>
            <p:nvPr/>
          </p:nvGrpSpPr>
          <p:grpSpPr>
            <a:xfrm>
              <a:off x="8235702" y="555173"/>
              <a:ext cx="437474" cy="722776"/>
              <a:chOff x="1409245" y="1523999"/>
              <a:chExt cx="437474" cy="722776"/>
            </a:xfrm>
          </p:grpSpPr>
          <p:sp>
            <p:nvSpPr>
              <p:cNvPr id="131" name="Oval 48"/>
              <p:cNvSpPr>
                <a:spLocks noChangeArrowheads="1"/>
              </p:cNvSpPr>
              <p:nvPr/>
            </p:nvSpPr>
            <p:spPr bwMode="auto">
              <a:xfrm rot="1900561">
                <a:off x="1609043" y="1578208"/>
                <a:ext cx="104053" cy="145772"/>
              </a:xfrm>
              <a:prstGeom prst="ellipse">
                <a:avLst/>
              </a:prstGeom>
              <a:solidFill>
                <a:srgbClr val="996633"/>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32" name="Oval 48"/>
              <p:cNvSpPr>
                <a:spLocks noChangeArrowheads="1"/>
              </p:cNvSpPr>
              <p:nvPr/>
            </p:nvSpPr>
            <p:spPr bwMode="auto">
              <a:xfrm rot="1900561">
                <a:off x="1489033" y="1523999"/>
                <a:ext cx="104053" cy="145772"/>
              </a:xfrm>
              <a:prstGeom prst="ellipse">
                <a:avLst/>
              </a:prstGeom>
              <a:solidFill>
                <a:srgbClr val="996633"/>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33" name="Chord 132"/>
              <p:cNvSpPr/>
              <p:nvPr/>
            </p:nvSpPr>
            <p:spPr>
              <a:xfrm rot="6803098">
                <a:off x="1338960" y="1835004"/>
                <a:ext cx="500818" cy="322723"/>
              </a:xfrm>
              <a:prstGeom prst="chor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134" name="Oval 48"/>
              <p:cNvSpPr>
                <a:spLocks noChangeArrowheads="1"/>
              </p:cNvSpPr>
              <p:nvPr/>
            </p:nvSpPr>
            <p:spPr bwMode="auto">
              <a:xfrm rot="1900561">
                <a:off x="1476776" y="1596981"/>
                <a:ext cx="135454" cy="308510"/>
              </a:xfrm>
              <a:prstGeom prst="ellipse">
                <a:avLst/>
              </a:prstGeom>
              <a:solidFill>
                <a:srgbClr val="996633"/>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35" name="Oval 49"/>
              <p:cNvSpPr>
                <a:spLocks noChangeArrowheads="1"/>
              </p:cNvSpPr>
              <p:nvPr/>
            </p:nvSpPr>
            <p:spPr bwMode="auto">
              <a:xfrm>
                <a:off x="1474390" y="1665469"/>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36" name="Oval 50"/>
              <p:cNvSpPr>
                <a:spLocks noChangeArrowheads="1"/>
              </p:cNvSpPr>
              <p:nvPr/>
            </p:nvSpPr>
            <p:spPr bwMode="auto">
              <a:xfrm>
                <a:off x="1555681" y="1673154"/>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37" name="Oval 49"/>
              <p:cNvSpPr>
                <a:spLocks noChangeArrowheads="1"/>
              </p:cNvSpPr>
              <p:nvPr/>
            </p:nvSpPr>
            <p:spPr bwMode="auto">
              <a:xfrm>
                <a:off x="1495965" y="1692379"/>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38" name="Oval 50"/>
              <p:cNvSpPr>
                <a:spLocks noChangeArrowheads="1"/>
              </p:cNvSpPr>
              <p:nvPr/>
            </p:nvSpPr>
            <p:spPr bwMode="auto">
              <a:xfrm>
                <a:off x="1575886" y="1700048"/>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39" name="Oval 49"/>
              <p:cNvSpPr>
                <a:spLocks noChangeArrowheads="1"/>
              </p:cNvSpPr>
              <p:nvPr/>
            </p:nvSpPr>
            <p:spPr bwMode="auto">
              <a:xfrm>
                <a:off x="1465210" y="1867199"/>
                <a:ext cx="31442" cy="49963"/>
              </a:xfrm>
              <a:prstGeom prst="ellipse">
                <a:avLst/>
              </a:prstGeom>
              <a:solidFill>
                <a:schemeClr val="tx1">
                  <a:lumMod val="75000"/>
                  <a:lumOff val="25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cxnSp>
            <p:nvCxnSpPr>
              <p:cNvPr id="140" name="Straight Connector 139"/>
              <p:cNvCxnSpPr/>
              <p:nvPr/>
            </p:nvCxnSpPr>
            <p:spPr>
              <a:xfrm>
                <a:off x="1491745" y="1915618"/>
                <a:ext cx="27380" cy="43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491758" y="1899984"/>
                <a:ext cx="38194" cy="41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39" idx="6"/>
              </p:cNvCxnSpPr>
              <p:nvPr/>
            </p:nvCxnSpPr>
            <p:spPr>
              <a:xfrm>
                <a:off x="1496653" y="1892181"/>
                <a:ext cx="48727" cy="17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431911" y="1838897"/>
                <a:ext cx="33301" cy="4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415716" y="1861648"/>
                <a:ext cx="51070" cy="26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endCxn id="139" idx="2"/>
              </p:cNvCxnSpPr>
              <p:nvPr/>
            </p:nvCxnSpPr>
            <p:spPr>
              <a:xfrm>
                <a:off x="1409245" y="1885268"/>
                <a:ext cx="55965" cy="6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Freeform 145"/>
              <p:cNvSpPr/>
              <p:nvPr/>
            </p:nvSpPr>
            <p:spPr>
              <a:xfrm>
                <a:off x="1716442" y="1769816"/>
                <a:ext cx="130277" cy="294692"/>
              </a:xfrm>
              <a:custGeom>
                <a:avLst/>
                <a:gdLst>
                  <a:gd name="connsiteX0" fmla="*/ 0 w 198778"/>
                  <a:gd name="connsiteY0" fmla="*/ 289560 h 294692"/>
                  <a:gd name="connsiteX1" fmla="*/ 175260 w 198778"/>
                  <a:gd name="connsiteY1" fmla="*/ 289560 h 294692"/>
                  <a:gd name="connsiteX2" fmla="*/ 190500 w 198778"/>
                  <a:gd name="connsiteY2" fmla="*/ 236220 h 294692"/>
                  <a:gd name="connsiteX3" fmla="*/ 114300 w 198778"/>
                  <a:gd name="connsiteY3" fmla="*/ 121920 h 294692"/>
                  <a:gd name="connsiteX4" fmla="*/ 175260 w 198778"/>
                  <a:gd name="connsiteY4" fmla="*/ 0 h 29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78" h="294692">
                    <a:moveTo>
                      <a:pt x="0" y="289560"/>
                    </a:moveTo>
                    <a:cubicBezTo>
                      <a:pt x="71755" y="294005"/>
                      <a:pt x="143510" y="298450"/>
                      <a:pt x="175260" y="289560"/>
                    </a:cubicBezTo>
                    <a:cubicBezTo>
                      <a:pt x="207010" y="280670"/>
                      <a:pt x="200660" y="264160"/>
                      <a:pt x="190500" y="236220"/>
                    </a:cubicBezTo>
                    <a:cubicBezTo>
                      <a:pt x="180340" y="208280"/>
                      <a:pt x="116840" y="161290"/>
                      <a:pt x="114300" y="121920"/>
                    </a:cubicBezTo>
                    <a:cubicBezTo>
                      <a:pt x="111760" y="82550"/>
                      <a:pt x="143510" y="41275"/>
                      <a:pt x="17526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grpSp>
        <p:grpSp>
          <p:nvGrpSpPr>
            <p:cNvPr id="12" name="Group 11"/>
            <p:cNvGrpSpPr/>
            <p:nvPr/>
          </p:nvGrpSpPr>
          <p:grpSpPr>
            <a:xfrm>
              <a:off x="8535648" y="612070"/>
              <a:ext cx="437474" cy="722776"/>
              <a:chOff x="1409245" y="1523999"/>
              <a:chExt cx="437474" cy="722776"/>
            </a:xfrm>
          </p:grpSpPr>
          <p:sp>
            <p:nvSpPr>
              <p:cNvPr id="115" name="Oval 48"/>
              <p:cNvSpPr>
                <a:spLocks noChangeArrowheads="1"/>
              </p:cNvSpPr>
              <p:nvPr/>
            </p:nvSpPr>
            <p:spPr bwMode="auto">
              <a:xfrm rot="1900561">
                <a:off x="1609043" y="1578208"/>
                <a:ext cx="104053" cy="145772"/>
              </a:xfrm>
              <a:prstGeom prst="ellipse">
                <a:avLst/>
              </a:prstGeom>
              <a:solidFill>
                <a:schemeClr val="accent3">
                  <a:lumMod val="40000"/>
                  <a:lumOff val="6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16" name="Oval 48"/>
              <p:cNvSpPr>
                <a:spLocks noChangeArrowheads="1"/>
              </p:cNvSpPr>
              <p:nvPr/>
            </p:nvSpPr>
            <p:spPr bwMode="auto">
              <a:xfrm rot="1900561">
                <a:off x="1489033" y="1523999"/>
                <a:ext cx="104053" cy="145772"/>
              </a:xfrm>
              <a:prstGeom prst="ellipse">
                <a:avLst/>
              </a:prstGeom>
              <a:solidFill>
                <a:schemeClr val="accent3">
                  <a:lumMod val="40000"/>
                  <a:lumOff val="6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17" name="Chord 116"/>
              <p:cNvSpPr/>
              <p:nvPr/>
            </p:nvSpPr>
            <p:spPr>
              <a:xfrm rot="6803098">
                <a:off x="1338960" y="1835004"/>
                <a:ext cx="500818" cy="322723"/>
              </a:xfrm>
              <a:prstGeom prst="chor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118" name="Oval 48"/>
              <p:cNvSpPr>
                <a:spLocks noChangeArrowheads="1"/>
              </p:cNvSpPr>
              <p:nvPr/>
            </p:nvSpPr>
            <p:spPr bwMode="auto">
              <a:xfrm rot="1900561">
                <a:off x="1476776" y="1596981"/>
                <a:ext cx="135454" cy="308510"/>
              </a:xfrm>
              <a:prstGeom prst="ellipse">
                <a:avLst/>
              </a:prstGeom>
              <a:solidFill>
                <a:schemeClr val="accent3">
                  <a:lumMod val="40000"/>
                  <a:lumOff val="6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19" name="Oval 49"/>
              <p:cNvSpPr>
                <a:spLocks noChangeArrowheads="1"/>
              </p:cNvSpPr>
              <p:nvPr/>
            </p:nvSpPr>
            <p:spPr bwMode="auto">
              <a:xfrm>
                <a:off x="1474390" y="1665469"/>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20" name="Oval 50"/>
              <p:cNvSpPr>
                <a:spLocks noChangeArrowheads="1"/>
              </p:cNvSpPr>
              <p:nvPr/>
            </p:nvSpPr>
            <p:spPr bwMode="auto">
              <a:xfrm>
                <a:off x="1555681" y="1673154"/>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21" name="Oval 49"/>
              <p:cNvSpPr>
                <a:spLocks noChangeArrowheads="1"/>
              </p:cNvSpPr>
              <p:nvPr/>
            </p:nvSpPr>
            <p:spPr bwMode="auto">
              <a:xfrm>
                <a:off x="1495965" y="1692379"/>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22" name="Oval 50"/>
              <p:cNvSpPr>
                <a:spLocks noChangeArrowheads="1"/>
              </p:cNvSpPr>
              <p:nvPr/>
            </p:nvSpPr>
            <p:spPr bwMode="auto">
              <a:xfrm>
                <a:off x="1575886" y="1700048"/>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23" name="Oval 49"/>
              <p:cNvSpPr>
                <a:spLocks noChangeArrowheads="1"/>
              </p:cNvSpPr>
              <p:nvPr/>
            </p:nvSpPr>
            <p:spPr bwMode="auto">
              <a:xfrm>
                <a:off x="1465210" y="1867199"/>
                <a:ext cx="31442" cy="49963"/>
              </a:xfrm>
              <a:prstGeom prst="ellipse">
                <a:avLst/>
              </a:prstGeom>
              <a:solidFill>
                <a:schemeClr val="tx1">
                  <a:lumMod val="75000"/>
                  <a:lumOff val="25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cxnSp>
            <p:nvCxnSpPr>
              <p:cNvPr id="124" name="Straight Connector 123"/>
              <p:cNvCxnSpPr/>
              <p:nvPr/>
            </p:nvCxnSpPr>
            <p:spPr>
              <a:xfrm>
                <a:off x="1491745" y="1915618"/>
                <a:ext cx="27380" cy="43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491758" y="1899984"/>
                <a:ext cx="38194" cy="41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23" idx="6"/>
              </p:cNvCxnSpPr>
              <p:nvPr/>
            </p:nvCxnSpPr>
            <p:spPr>
              <a:xfrm>
                <a:off x="1496653" y="1892181"/>
                <a:ext cx="48727" cy="17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431911" y="1838897"/>
                <a:ext cx="33301" cy="4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415716" y="1861648"/>
                <a:ext cx="51070" cy="26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23" idx="2"/>
              </p:cNvCxnSpPr>
              <p:nvPr/>
            </p:nvCxnSpPr>
            <p:spPr>
              <a:xfrm>
                <a:off x="1409245" y="1885268"/>
                <a:ext cx="55965" cy="6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Freeform 129"/>
              <p:cNvSpPr/>
              <p:nvPr/>
            </p:nvSpPr>
            <p:spPr>
              <a:xfrm>
                <a:off x="1716442" y="1769816"/>
                <a:ext cx="130277" cy="294692"/>
              </a:xfrm>
              <a:custGeom>
                <a:avLst/>
                <a:gdLst>
                  <a:gd name="connsiteX0" fmla="*/ 0 w 198778"/>
                  <a:gd name="connsiteY0" fmla="*/ 289560 h 294692"/>
                  <a:gd name="connsiteX1" fmla="*/ 175260 w 198778"/>
                  <a:gd name="connsiteY1" fmla="*/ 289560 h 294692"/>
                  <a:gd name="connsiteX2" fmla="*/ 190500 w 198778"/>
                  <a:gd name="connsiteY2" fmla="*/ 236220 h 294692"/>
                  <a:gd name="connsiteX3" fmla="*/ 114300 w 198778"/>
                  <a:gd name="connsiteY3" fmla="*/ 121920 h 294692"/>
                  <a:gd name="connsiteX4" fmla="*/ 175260 w 198778"/>
                  <a:gd name="connsiteY4" fmla="*/ 0 h 29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78" h="294692">
                    <a:moveTo>
                      <a:pt x="0" y="289560"/>
                    </a:moveTo>
                    <a:cubicBezTo>
                      <a:pt x="71755" y="294005"/>
                      <a:pt x="143510" y="298450"/>
                      <a:pt x="175260" y="289560"/>
                    </a:cubicBezTo>
                    <a:cubicBezTo>
                      <a:pt x="207010" y="280670"/>
                      <a:pt x="200660" y="264160"/>
                      <a:pt x="190500" y="236220"/>
                    </a:cubicBezTo>
                    <a:cubicBezTo>
                      <a:pt x="180340" y="208280"/>
                      <a:pt x="116840" y="161290"/>
                      <a:pt x="114300" y="121920"/>
                    </a:cubicBezTo>
                    <a:cubicBezTo>
                      <a:pt x="111760" y="82550"/>
                      <a:pt x="143510" y="41275"/>
                      <a:pt x="17526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grpSp>
        <p:grpSp>
          <p:nvGrpSpPr>
            <p:cNvPr id="13" name="Group 12"/>
            <p:cNvGrpSpPr/>
            <p:nvPr/>
          </p:nvGrpSpPr>
          <p:grpSpPr>
            <a:xfrm>
              <a:off x="8945121" y="542258"/>
              <a:ext cx="437474" cy="722776"/>
              <a:chOff x="1409245" y="1523999"/>
              <a:chExt cx="437474" cy="722776"/>
            </a:xfrm>
          </p:grpSpPr>
          <p:sp>
            <p:nvSpPr>
              <p:cNvPr id="99" name="Oval 48"/>
              <p:cNvSpPr>
                <a:spLocks noChangeArrowheads="1"/>
              </p:cNvSpPr>
              <p:nvPr/>
            </p:nvSpPr>
            <p:spPr bwMode="auto">
              <a:xfrm rot="1900561">
                <a:off x="1609043" y="1578208"/>
                <a:ext cx="104053" cy="145772"/>
              </a:xfrm>
              <a:prstGeom prst="ellipse">
                <a:avLst/>
              </a:prstGeom>
              <a:solidFill>
                <a:schemeClr val="accent2">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00" name="Oval 48"/>
              <p:cNvSpPr>
                <a:spLocks noChangeArrowheads="1"/>
              </p:cNvSpPr>
              <p:nvPr/>
            </p:nvSpPr>
            <p:spPr bwMode="auto">
              <a:xfrm rot="1900561">
                <a:off x="1489033" y="1523999"/>
                <a:ext cx="104053" cy="145772"/>
              </a:xfrm>
              <a:prstGeom prst="ellipse">
                <a:avLst/>
              </a:prstGeom>
              <a:solidFill>
                <a:schemeClr val="accent2">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01" name="Chord 100"/>
              <p:cNvSpPr/>
              <p:nvPr/>
            </p:nvSpPr>
            <p:spPr>
              <a:xfrm rot="6803098">
                <a:off x="1338960" y="1835004"/>
                <a:ext cx="500818" cy="322723"/>
              </a:xfrm>
              <a:prstGeom prst="chord">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102" name="Oval 48"/>
              <p:cNvSpPr>
                <a:spLocks noChangeArrowheads="1"/>
              </p:cNvSpPr>
              <p:nvPr/>
            </p:nvSpPr>
            <p:spPr bwMode="auto">
              <a:xfrm rot="1900561">
                <a:off x="1476776" y="1596981"/>
                <a:ext cx="135454" cy="308510"/>
              </a:xfrm>
              <a:prstGeom prst="ellipse">
                <a:avLst/>
              </a:prstGeom>
              <a:solidFill>
                <a:schemeClr val="accent2">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03" name="Oval 49"/>
              <p:cNvSpPr>
                <a:spLocks noChangeArrowheads="1"/>
              </p:cNvSpPr>
              <p:nvPr/>
            </p:nvSpPr>
            <p:spPr bwMode="auto">
              <a:xfrm>
                <a:off x="1474390" y="1665469"/>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04" name="Oval 50"/>
              <p:cNvSpPr>
                <a:spLocks noChangeArrowheads="1"/>
              </p:cNvSpPr>
              <p:nvPr/>
            </p:nvSpPr>
            <p:spPr bwMode="auto">
              <a:xfrm>
                <a:off x="1555681" y="1673154"/>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05" name="Oval 49"/>
              <p:cNvSpPr>
                <a:spLocks noChangeArrowheads="1"/>
              </p:cNvSpPr>
              <p:nvPr/>
            </p:nvSpPr>
            <p:spPr bwMode="auto">
              <a:xfrm>
                <a:off x="1495965" y="1692379"/>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06" name="Oval 50"/>
              <p:cNvSpPr>
                <a:spLocks noChangeArrowheads="1"/>
              </p:cNvSpPr>
              <p:nvPr/>
            </p:nvSpPr>
            <p:spPr bwMode="auto">
              <a:xfrm>
                <a:off x="1575886" y="1700048"/>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107" name="Oval 49"/>
              <p:cNvSpPr>
                <a:spLocks noChangeArrowheads="1"/>
              </p:cNvSpPr>
              <p:nvPr/>
            </p:nvSpPr>
            <p:spPr bwMode="auto">
              <a:xfrm>
                <a:off x="1465210" y="1867199"/>
                <a:ext cx="31442" cy="49963"/>
              </a:xfrm>
              <a:prstGeom prst="ellipse">
                <a:avLst/>
              </a:prstGeom>
              <a:solidFill>
                <a:schemeClr val="tx1">
                  <a:lumMod val="75000"/>
                  <a:lumOff val="25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cxnSp>
            <p:nvCxnSpPr>
              <p:cNvPr id="108" name="Straight Connector 107"/>
              <p:cNvCxnSpPr/>
              <p:nvPr/>
            </p:nvCxnSpPr>
            <p:spPr>
              <a:xfrm>
                <a:off x="1491745" y="1915618"/>
                <a:ext cx="27380" cy="43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491758" y="1899984"/>
                <a:ext cx="38194" cy="41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6"/>
              </p:cNvCxnSpPr>
              <p:nvPr/>
            </p:nvCxnSpPr>
            <p:spPr>
              <a:xfrm>
                <a:off x="1496653" y="1892181"/>
                <a:ext cx="48727" cy="17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431911" y="1838897"/>
                <a:ext cx="33301" cy="4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415716" y="1861648"/>
                <a:ext cx="51070" cy="26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107" idx="2"/>
              </p:cNvCxnSpPr>
              <p:nvPr/>
            </p:nvCxnSpPr>
            <p:spPr>
              <a:xfrm>
                <a:off x="1409245" y="1885268"/>
                <a:ext cx="55965" cy="6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Freeform 113"/>
              <p:cNvSpPr/>
              <p:nvPr/>
            </p:nvSpPr>
            <p:spPr>
              <a:xfrm>
                <a:off x="1716442" y="1769816"/>
                <a:ext cx="130277" cy="294692"/>
              </a:xfrm>
              <a:custGeom>
                <a:avLst/>
                <a:gdLst>
                  <a:gd name="connsiteX0" fmla="*/ 0 w 198778"/>
                  <a:gd name="connsiteY0" fmla="*/ 289560 h 294692"/>
                  <a:gd name="connsiteX1" fmla="*/ 175260 w 198778"/>
                  <a:gd name="connsiteY1" fmla="*/ 289560 h 294692"/>
                  <a:gd name="connsiteX2" fmla="*/ 190500 w 198778"/>
                  <a:gd name="connsiteY2" fmla="*/ 236220 h 294692"/>
                  <a:gd name="connsiteX3" fmla="*/ 114300 w 198778"/>
                  <a:gd name="connsiteY3" fmla="*/ 121920 h 294692"/>
                  <a:gd name="connsiteX4" fmla="*/ 175260 w 198778"/>
                  <a:gd name="connsiteY4" fmla="*/ 0 h 29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78" h="294692">
                    <a:moveTo>
                      <a:pt x="0" y="289560"/>
                    </a:moveTo>
                    <a:cubicBezTo>
                      <a:pt x="71755" y="294005"/>
                      <a:pt x="143510" y="298450"/>
                      <a:pt x="175260" y="289560"/>
                    </a:cubicBezTo>
                    <a:cubicBezTo>
                      <a:pt x="207010" y="280670"/>
                      <a:pt x="200660" y="264160"/>
                      <a:pt x="190500" y="236220"/>
                    </a:cubicBezTo>
                    <a:cubicBezTo>
                      <a:pt x="180340" y="208280"/>
                      <a:pt x="116840" y="161290"/>
                      <a:pt x="114300" y="121920"/>
                    </a:cubicBezTo>
                    <a:cubicBezTo>
                      <a:pt x="111760" y="82550"/>
                      <a:pt x="143510" y="41275"/>
                      <a:pt x="17526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grpSp>
        <p:grpSp>
          <p:nvGrpSpPr>
            <p:cNvPr id="14" name="Group 13"/>
            <p:cNvGrpSpPr/>
            <p:nvPr/>
          </p:nvGrpSpPr>
          <p:grpSpPr>
            <a:xfrm>
              <a:off x="9097521" y="694658"/>
              <a:ext cx="437474" cy="722776"/>
              <a:chOff x="1409245" y="1523999"/>
              <a:chExt cx="437474" cy="722776"/>
            </a:xfrm>
          </p:grpSpPr>
          <p:sp>
            <p:nvSpPr>
              <p:cNvPr id="83" name="Oval 48"/>
              <p:cNvSpPr>
                <a:spLocks noChangeArrowheads="1"/>
              </p:cNvSpPr>
              <p:nvPr/>
            </p:nvSpPr>
            <p:spPr bwMode="auto">
              <a:xfrm rot="1900561">
                <a:off x="1609043" y="1578208"/>
                <a:ext cx="104053" cy="145772"/>
              </a:xfrm>
              <a:prstGeom prst="ellipse">
                <a:avLst/>
              </a:prstGeom>
              <a:solidFill>
                <a:schemeClr val="accent4">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84" name="Oval 48"/>
              <p:cNvSpPr>
                <a:spLocks noChangeArrowheads="1"/>
              </p:cNvSpPr>
              <p:nvPr/>
            </p:nvSpPr>
            <p:spPr bwMode="auto">
              <a:xfrm rot="1900561">
                <a:off x="1489033" y="1523999"/>
                <a:ext cx="104053" cy="145772"/>
              </a:xfrm>
              <a:prstGeom prst="ellipse">
                <a:avLst/>
              </a:prstGeom>
              <a:solidFill>
                <a:schemeClr val="accent4">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85" name="Chord 84"/>
              <p:cNvSpPr/>
              <p:nvPr/>
            </p:nvSpPr>
            <p:spPr>
              <a:xfrm rot="6803098">
                <a:off x="1338960" y="1835004"/>
                <a:ext cx="500818" cy="322723"/>
              </a:xfrm>
              <a:prstGeom prst="chord">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86" name="Oval 48"/>
              <p:cNvSpPr>
                <a:spLocks noChangeArrowheads="1"/>
              </p:cNvSpPr>
              <p:nvPr/>
            </p:nvSpPr>
            <p:spPr bwMode="auto">
              <a:xfrm rot="1900561">
                <a:off x="1476776" y="1596981"/>
                <a:ext cx="135454" cy="308510"/>
              </a:xfrm>
              <a:prstGeom prst="ellipse">
                <a:avLst/>
              </a:prstGeom>
              <a:solidFill>
                <a:schemeClr val="accent4">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87" name="Oval 49"/>
              <p:cNvSpPr>
                <a:spLocks noChangeArrowheads="1"/>
              </p:cNvSpPr>
              <p:nvPr/>
            </p:nvSpPr>
            <p:spPr bwMode="auto">
              <a:xfrm>
                <a:off x="1474390" y="1665469"/>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88" name="Oval 50"/>
              <p:cNvSpPr>
                <a:spLocks noChangeArrowheads="1"/>
              </p:cNvSpPr>
              <p:nvPr/>
            </p:nvSpPr>
            <p:spPr bwMode="auto">
              <a:xfrm>
                <a:off x="1555681" y="1673154"/>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89" name="Oval 49"/>
              <p:cNvSpPr>
                <a:spLocks noChangeArrowheads="1"/>
              </p:cNvSpPr>
              <p:nvPr/>
            </p:nvSpPr>
            <p:spPr bwMode="auto">
              <a:xfrm>
                <a:off x="1495965" y="1692379"/>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90" name="Oval 50"/>
              <p:cNvSpPr>
                <a:spLocks noChangeArrowheads="1"/>
              </p:cNvSpPr>
              <p:nvPr/>
            </p:nvSpPr>
            <p:spPr bwMode="auto">
              <a:xfrm>
                <a:off x="1575886" y="1700048"/>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91" name="Oval 49"/>
              <p:cNvSpPr>
                <a:spLocks noChangeArrowheads="1"/>
              </p:cNvSpPr>
              <p:nvPr/>
            </p:nvSpPr>
            <p:spPr bwMode="auto">
              <a:xfrm>
                <a:off x="1465210" y="1867199"/>
                <a:ext cx="31442" cy="49963"/>
              </a:xfrm>
              <a:prstGeom prst="ellipse">
                <a:avLst/>
              </a:prstGeom>
              <a:solidFill>
                <a:schemeClr val="tx1">
                  <a:lumMod val="75000"/>
                  <a:lumOff val="25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cxnSp>
            <p:nvCxnSpPr>
              <p:cNvPr id="92" name="Straight Connector 91"/>
              <p:cNvCxnSpPr/>
              <p:nvPr/>
            </p:nvCxnSpPr>
            <p:spPr>
              <a:xfrm>
                <a:off x="1491745" y="1915618"/>
                <a:ext cx="27380" cy="43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491758" y="1899984"/>
                <a:ext cx="38194" cy="41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91" idx="6"/>
              </p:cNvCxnSpPr>
              <p:nvPr/>
            </p:nvCxnSpPr>
            <p:spPr>
              <a:xfrm>
                <a:off x="1496653" y="1892181"/>
                <a:ext cx="48727" cy="17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431911" y="1838897"/>
                <a:ext cx="33301" cy="4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415716" y="1861648"/>
                <a:ext cx="51070" cy="26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endCxn id="91" idx="2"/>
              </p:cNvCxnSpPr>
              <p:nvPr/>
            </p:nvCxnSpPr>
            <p:spPr>
              <a:xfrm>
                <a:off x="1409245" y="1885268"/>
                <a:ext cx="55965" cy="6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Freeform 97"/>
              <p:cNvSpPr/>
              <p:nvPr/>
            </p:nvSpPr>
            <p:spPr>
              <a:xfrm>
                <a:off x="1716442" y="1769816"/>
                <a:ext cx="130277" cy="294692"/>
              </a:xfrm>
              <a:custGeom>
                <a:avLst/>
                <a:gdLst>
                  <a:gd name="connsiteX0" fmla="*/ 0 w 198778"/>
                  <a:gd name="connsiteY0" fmla="*/ 289560 h 294692"/>
                  <a:gd name="connsiteX1" fmla="*/ 175260 w 198778"/>
                  <a:gd name="connsiteY1" fmla="*/ 289560 h 294692"/>
                  <a:gd name="connsiteX2" fmla="*/ 190500 w 198778"/>
                  <a:gd name="connsiteY2" fmla="*/ 236220 h 294692"/>
                  <a:gd name="connsiteX3" fmla="*/ 114300 w 198778"/>
                  <a:gd name="connsiteY3" fmla="*/ 121920 h 294692"/>
                  <a:gd name="connsiteX4" fmla="*/ 175260 w 198778"/>
                  <a:gd name="connsiteY4" fmla="*/ 0 h 29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78" h="294692">
                    <a:moveTo>
                      <a:pt x="0" y="289560"/>
                    </a:moveTo>
                    <a:cubicBezTo>
                      <a:pt x="71755" y="294005"/>
                      <a:pt x="143510" y="298450"/>
                      <a:pt x="175260" y="289560"/>
                    </a:cubicBezTo>
                    <a:cubicBezTo>
                      <a:pt x="207010" y="280670"/>
                      <a:pt x="200660" y="264160"/>
                      <a:pt x="190500" y="236220"/>
                    </a:cubicBezTo>
                    <a:cubicBezTo>
                      <a:pt x="180340" y="208280"/>
                      <a:pt x="116840" y="161290"/>
                      <a:pt x="114300" y="121920"/>
                    </a:cubicBezTo>
                    <a:cubicBezTo>
                      <a:pt x="111760" y="82550"/>
                      <a:pt x="143510" y="41275"/>
                      <a:pt x="17526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grpSp>
        <p:grpSp>
          <p:nvGrpSpPr>
            <p:cNvPr id="15" name="Group 14"/>
            <p:cNvGrpSpPr/>
            <p:nvPr/>
          </p:nvGrpSpPr>
          <p:grpSpPr>
            <a:xfrm>
              <a:off x="8827130" y="729779"/>
              <a:ext cx="437474" cy="722776"/>
              <a:chOff x="1409245" y="1523999"/>
              <a:chExt cx="437474" cy="722776"/>
            </a:xfrm>
          </p:grpSpPr>
          <p:sp>
            <p:nvSpPr>
              <p:cNvPr id="67" name="Oval 48"/>
              <p:cNvSpPr>
                <a:spLocks noChangeArrowheads="1"/>
              </p:cNvSpPr>
              <p:nvPr/>
            </p:nvSpPr>
            <p:spPr bwMode="auto">
              <a:xfrm rot="1900561">
                <a:off x="1609043" y="1578208"/>
                <a:ext cx="104053" cy="145772"/>
              </a:xfrm>
              <a:prstGeom prst="ellipse">
                <a:avLst/>
              </a:prstGeom>
              <a:solidFill>
                <a:schemeClr val="accent3">
                  <a:lumMod val="40000"/>
                  <a:lumOff val="6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68" name="Oval 48"/>
              <p:cNvSpPr>
                <a:spLocks noChangeArrowheads="1"/>
              </p:cNvSpPr>
              <p:nvPr/>
            </p:nvSpPr>
            <p:spPr bwMode="auto">
              <a:xfrm rot="1900561">
                <a:off x="1489033" y="1523999"/>
                <a:ext cx="104053" cy="145772"/>
              </a:xfrm>
              <a:prstGeom prst="ellipse">
                <a:avLst/>
              </a:prstGeom>
              <a:solidFill>
                <a:schemeClr val="accent3">
                  <a:lumMod val="40000"/>
                  <a:lumOff val="6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69" name="Chord 68"/>
              <p:cNvSpPr/>
              <p:nvPr/>
            </p:nvSpPr>
            <p:spPr>
              <a:xfrm rot="6803098">
                <a:off x="1338960" y="1835004"/>
                <a:ext cx="500818" cy="322723"/>
              </a:xfrm>
              <a:prstGeom prst="chor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70" name="Oval 48"/>
              <p:cNvSpPr>
                <a:spLocks noChangeArrowheads="1"/>
              </p:cNvSpPr>
              <p:nvPr/>
            </p:nvSpPr>
            <p:spPr bwMode="auto">
              <a:xfrm rot="1900561">
                <a:off x="1476776" y="1596981"/>
                <a:ext cx="135454" cy="308510"/>
              </a:xfrm>
              <a:prstGeom prst="ellipse">
                <a:avLst/>
              </a:prstGeom>
              <a:solidFill>
                <a:schemeClr val="accent3">
                  <a:lumMod val="40000"/>
                  <a:lumOff val="6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71" name="Oval 49"/>
              <p:cNvSpPr>
                <a:spLocks noChangeArrowheads="1"/>
              </p:cNvSpPr>
              <p:nvPr/>
            </p:nvSpPr>
            <p:spPr bwMode="auto">
              <a:xfrm>
                <a:off x="1474390" y="1665469"/>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72" name="Oval 50"/>
              <p:cNvSpPr>
                <a:spLocks noChangeArrowheads="1"/>
              </p:cNvSpPr>
              <p:nvPr/>
            </p:nvSpPr>
            <p:spPr bwMode="auto">
              <a:xfrm>
                <a:off x="1555681" y="1673154"/>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73" name="Oval 49"/>
              <p:cNvSpPr>
                <a:spLocks noChangeArrowheads="1"/>
              </p:cNvSpPr>
              <p:nvPr/>
            </p:nvSpPr>
            <p:spPr bwMode="auto">
              <a:xfrm>
                <a:off x="1495965" y="1692379"/>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74" name="Oval 50"/>
              <p:cNvSpPr>
                <a:spLocks noChangeArrowheads="1"/>
              </p:cNvSpPr>
              <p:nvPr/>
            </p:nvSpPr>
            <p:spPr bwMode="auto">
              <a:xfrm>
                <a:off x="1575886" y="1700048"/>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75" name="Oval 49"/>
              <p:cNvSpPr>
                <a:spLocks noChangeArrowheads="1"/>
              </p:cNvSpPr>
              <p:nvPr/>
            </p:nvSpPr>
            <p:spPr bwMode="auto">
              <a:xfrm>
                <a:off x="1465210" y="1867199"/>
                <a:ext cx="31442" cy="49963"/>
              </a:xfrm>
              <a:prstGeom prst="ellipse">
                <a:avLst/>
              </a:prstGeom>
              <a:solidFill>
                <a:schemeClr val="tx1">
                  <a:lumMod val="75000"/>
                  <a:lumOff val="25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cxnSp>
            <p:nvCxnSpPr>
              <p:cNvPr id="76" name="Straight Connector 75"/>
              <p:cNvCxnSpPr/>
              <p:nvPr/>
            </p:nvCxnSpPr>
            <p:spPr>
              <a:xfrm>
                <a:off x="1491745" y="1915618"/>
                <a:ext cx="27380" cy="43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491758" y="1899984"/>
                <a:ext cx="38194" cy="41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5" idx="6"/>
              </p:cNvCxnSpPr>
              <p:nvPr/>
            </p:nvCxnSpPr>
            <p:spPr>
              <a:xfrm>
                <a:off x="1496653" y="1892181"/>
                <a:ext cx="48727" cy="17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31911" y="1838897"/>
                <a:ext cx="33301" cy="4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415716" y="1861648"/>
                <a:ext cx="51070" cy="26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75" idx="2"/>
              </p:cNvCxnSpPr>
              <p:nvPr/>
            </p:nvCxnSpPr>
            <p:spPr>
              <a:xfrm>
                <a:off x="1409245" y="1885268"/>
                <a:ext cx="55965" cy="6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Freeform 81"/>
              <p:cNvSpPr/>
              <p:nvPr/>
            </p:nvSpPr>
            <p:spPr>
              <a:xfrm>
                <a:off x="1716442" y="1769816"/>
                <a:ext cx="130277" cy="294692"/>
              </a:xfrm>
              <a:custGeom>
                <a:avLst/>
                <a:gdLst>
                  <a:gd name="connsiteX0" fmla="*/ 0 w 198778"/>
                  <a:gd name="connsiteY0" fmla="*/ 289560 h 294692"/>
                  <a:gd name="connsiteX1" fmla="*/ 175260 w 198778"/>
                  <a:gd name="connsiteY1" fmla="*/ 289560 h 294692"/>
                  <a:gd name="connsiteX2" fmla="*/ 190500 w 198778"/>
                  <a:gd name="connsiteY2" fmla="*/ 236220 h 294692"/>
                  <a:gd name="connsiteX3" fmla="*/ 114300 w 198778"/>
                  <a:gd name="connsiteY3" fmla="*/ 121920 h 294692"/>
                  <a:gd name="connsiteX4" fmla="*/ 175260 w 198778"/>
                  <a:gd name="connsiteY4" fmla="*/ 0 h 29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78" h="294692">
                    <a:moveTo>
                      <a:pt x="0" y="289560"/>
                    </a:moveTo>
                    <a:cubicBezTo>
                      <a:pt x="71755" y="294005"/>
                      <a:pt x="143510" y="298450"/>
                      <a:pt x="175260" y="289560"/>
                    </a:cubicBezTo>
                    <a:cubicBezTo>
                      <a:pt x="207010" y="280670"/>
                      <a:pt x="200660" y="264160"/>
                      <a:pt x="190500" y="236220"/>
                    </a:cubicBezTo>
                    <a:cubicBezTo>
                      <a:pt x="180340" y="208280"/>
                      <a:pt x="116840" y="161290"/>
                      <a:pt x="114300" y="121920"/>
                    </a:cubicBezTo>
                    <a:cubicBezTo>
                      <a:pt x="111760" y="82550"/>
                      <a:pt x="143510" y="41275"/>
                      <a:pt x="17526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grpSp>
        <p:grpSp>
          <p:nvGrpSpPr>
            <p:cNvPr id="16" name="Group 15"/>
            <p:cNvGrpSpPr/>
            <p:nvPr/>
          </p:nvGrpSpPr>
          <p:grpSpPr>
            <a:xfrm>
              <a:off x="8321860" y="863038"/>
              <a:ext cx="437474" cy="722776"/>
              <a:chOff x="1409245" y="1523999"/>
              <a:chExt cx="437474" cy="722776"/>
            </a:xfrm>
          </p:grpSpPr>
          <p:sp>
            <p:nvSpPr>
              <p:cNvPr id="51" name="Oval 50"/>
              <p:cNvSpPr>
                <a:spLocks noChangeArrowheads="1"/>
              </p:cNvSpPr>
              <p:nvPr/>
            </p:nvSpPr>
            <p:spPr bwMode="auto">
              <a:xfrm rot="1900561">
                <a:off x="1609043" y="1578208"/>
                <a:ext cx="104053" cy="145772"/>
              </a:xfrm>
              <a:prstGeom prst="ellipse">
                <a:avLst/>
              </a:prstGeom>
              <a:solidFill>
                <a:schemeClr val="accent2">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52" name="Oval 48"/>
              <p:cNvSpPr>
                <a:spLocks noChangeArrowheads="1"/>
              </p:cNvSpPr>
              <p:nvPr/>
            </p:nvSpPr>
            <p:spPr bwMode="auto">
              <a:xfrm rot="1900561">
                <a:off x="1489033" y="1523999"/>
                <a:ext cx="104053" cy="145772"/>
              </a:xfrm>
              <a:prstGeom prst="ellipse">
                <a:avLst/>
              </a:prstGeom>
              <a:solidFill>
                <a:schemeClr val="accent2">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53" name="Chord 52"/>
              <p:cNvSpPr/>
              <p:nvPr/>
            </p:nvSpPr>
            <p:spPr>
              <a:xfrm rot="6803098">
                <a:off x="1338960" y="1835004"/>
                <a:ext cx="500818" cy="322723"/>
              </a:xfrm>
              <a:prstGeom prst="chord">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54" name="Oval 48"/>
              <p:cNvSpPr>
                <a:spLocks noChangeArrowheads="1"/>
              </p:cNvSpPr>
              <p:nvPr/>
            </p:nvSpPr>
            <p:spPr bwMode="auto">
              <a:xfrm rot="1900561">
                <a:off x="1476776" y="1596981"/>
                <a:ext cx="135454" cy="308510"/>
              </a:xfrm>
              <a:prstGeom prst="ellipse">
                <a:avLst/>
              </a:prstGeom>
              <a:solidFill>
                <a:schemeClr val="accent2">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55" name="Oval 49"/>
              <p:cNvSpPr>
                <a:spLocks noChangeArrowheads="1"/>
              </p:cNvSpPr>
              <p:nvPr/>
            </p:nvSpPr>
            <p:spPr bwMode="auto">
              <a:xfrm>
                <a:off x="1474390" y="1665469"/>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56" name="Oval 50"/>
              <p:cNvSpPr>
                <a:spLocks noChangeArrowheads="1"/>
              </p:cNvSpPr>
              <p:nvPr/>
            </p:nvSpPr>
            <p:spPr bwMode="auto">
              <a:xfrm>
                <a:off x="1555681" y="1673154"/>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57" name="Oval 49"/>
              <p:cNvSpPr>
                <a:spLocks noChangeArrowheads="1"/>
              </p:cNvSpPr>
              <p:nvPr/>
            </p:nvSpPr>
            <p:spPr bwMode="auto">
              <a:xfrm>
                <a:off x="1495965" y="1692379"/>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58" name="Oval 50"/>
              <p:cNvSpPr>
                <a:spLocks noChangeArrowheads="1"/>
              </p:cNvSpPr>
              <p:nvPr/>
            </p:nvSpPr>
            <p:spPr bwMode="auto">
              <a:xfrm>
                <a:off x="1575886" y="1700048"/>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59" name="Oval 49"/>
              <p:cNvSpPr>
                <a:spLocks noChangeArrowheads="1"/>
              </p:cNvSpPr>
              <p:nvPr/>
            </p:nvSpPr>
            <p:spPr bwMode="auto">
              <a:xfrm>
                <a:off x="1465210" y="1867199"/>
                <a:ext cx="31442" cy="49963"/>
              </a:xfrm>
              <a:prstGeom prst="ellipse">
                <a:avLst/>
              </a:prstGeom>
              <a:solidFill>
                <a:schemeClr val="tx1">
                  <a:lumMod val="75000"/>
                  <a:lumOff val="25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cxnSp>
            <p:nvCxnSpPr>
              <p:cNvPr id="60" name="Straight Connector 59"/>
              <p:cNvCxnSpPr/>
              <p:nvPr/>
            </p:nvCxnSpPr>
            <p:spPr>
              <a:xfrm>
                <a:off x="1491745" y="1915618"/>
                <a:ext cx="27380" cy="43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491758" y="1899984"/>
                <a:ext cx="38194" cy="41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9" idx="6"/>
              </p:cNvCxnSpPr>
              <p:nvPr/>
            </p:nvCxnSpPr>
            <p:spPr>
              <a:xfrm>
                <a:off x="1496653" y="1892181"/>
                <a:ext cx="48727" cy="17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431911" y="1838897"/>
                <a:ext cx="33301" cy="4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415716" y="1861648"/>
                <a:ext cx="51070" cy="26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59" idx="2"/>
              </p:cNvCxnSpPr>
              <p:nvPr/>
            </p:nvCxnSpPr>
            <p:spPr>
              <a:xfrm>
                <a:off x="1409245" y="1885268"/>
                <a:ext cx="55965" cy="6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1716442" y="1769816"/>
                <a:ext cx="130277" cy="294692"/>
              </a:xfrm>
              <a:custGeom>
                <a:avLst/>
                <a:gdLst>
                  <a:gd name="connsiteX0" fmla="*/ 0 w 198778"/>
                  <a:gd name="connsiteY0" fmla="*/ 289560 h 294692"/>
                  <a:gd name="connsiteX1" fmla="*/ 175260 w 198778"/>
                  <a:gd name="connsiteY1" fmla="*/ 289560 h 294692"/>
                  <a:gd name="connsiteX2" fmla="*/ 190500 w 198778"/>
                  <a:gd name="connsiteY2" fmla="*/ 236220 h 294692"/>
                  <a:gd name="connsiteX3" fmla="*/ 114300 w 198778"/>
                  <a:gd name="connsiteY3" fmla="*/ 121920 h 294692"/>
                  <a:gd name="connsiteX4" fmla="*/ 175260 w 198778"/>
                  <a:gd name="connsiteY4" fmla="*/ 0 h 29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78" h="294692">
                    <a:moveTo>
                      <a:pt x="0" y="289560"/>
                    </a:moveTo>
                    <a:cubicBezTo>
                      <a:pt x="71755" y="294005"/>
                      <a:pt x="143510" y="298450"/>
                      <a:pt x="175260" y="289560"/>
                    </a:cubicBezTo>
                    <a:cubicBezTo>
                      <a:pt x="207010" y="280670"/>
                      <a:pt x="200660" y="264160"/>
                      <a:pt x="190500" y="236220"/>
                    </a:cubicBezTo>
                    <a:cubicBezTo>
                      <a:pt x="180340" y="208280"/>
                      <a:pt x="116840" y="161290"/>
                      <a:pt x="114300" y="121920"/>
                    </a:cubicBezTo>
                    <a:cubicBezTo>
                      <a:pt x="111760" y="82550"/>
                      <a:pt x="143510" y="41275"/>
                      <a:pt x="17526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grpSp>
        <p:grpSp>
          <p:nvGrpSpPr>
            <p:cNvPr id="17" name="Group 16"/>
            <p:cNvGrpSpPr/>
            <p:nvPr/>
          </p:nvGrpSpPr>
          <p:grpSpPr>
            <a:xfrm>
              <a:off x="8595262" y="903166"/>
              <a:ext cx="437474" cy="722776"/>
              <a:chOff x="1409245" y="1523999"/>
              <a:chExt cx="437474" cy="722776"/>
            </a:xfrm>
          </p:grpSpPr>
          <p:sp>
            <p:nvSpPr>
              <p:cNvPr id="35" name="Oval 48"/>
              <p:cNvSpPr>
                <a:spLocks noChangeArrowheads="1"/>
              </p:cNvSpPr>
              <p:nvPr/>
            </p:nvSpPr>
            <p:spPr bwMode="auto">
              <a:xfrm rot="1900561">
                <a:off x="1609043" y="1578208"/>
                <a:ext cx="104053" cy="145772"/>
              </a:xfrm>
              <a:prstGeom prst="ellipse">
                <a:avLst/>
              </a:prstGeom>
              <a:solidFill>
                <a:schemeClr val="accent4">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36" name="Oval 48"/>
              <p:cNvSpPr>
                <a:spLocks noChangeArrowheads="1"/>
              </p:cNvSpPr>
              <p:nvPr/>
            </p:nvSpPr>
            <p:spPr bwMode="auto">
              <a:xfrm rot="1900561">
                <a:off x="1489033" y="1523999"/>
                <a:ext cx="104053" cy="145772"/>
              </a:xfrm>
              <a:prstGeom prst="ellipse">
                <a:avLst/>
              </a:prstGeom>
              <a:solidFill>
                <a:schemeClr val="accent4">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37" name="Chord 36"/>
              <p:cNvSpPr/>
              <p:nvPr/>
            </p:nvSpPr>
            <p:spPr>
              <a:xfrm rot="6803098">
                <a:off x="1338960" y="1835004"/>
                <a:ext cx="500818" cy="322723"/>
              </a:xfrm>
              <a:prstGeom prst="chord">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38" name="Oval 48"/>
              <p:cNvSpPr>
                <a:spLocks noChangeArrowheads="1"/>
              </p:cNvSpPr>
              <p:nvPr/>
            </p:nvSpPr>
            <p:spPr bwMode="auto">
              <a:xfrm rot="1900561">
                <a:off x="1476776" y="1596981"/>
                <a:ext cx="135454" cy="308510"/>
              </a:xfrm>
              <a:prstGeom prst="ellipse">
                <a:avLst/>
              </a:prstGeom>
              <a:solidFill>
                <a:schemeClr val="accent4">
                  <a:lumMod val="20000"/>
                  <a:lumOff val="80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39" name="Oval 49"/>
              <p:cNvSpPr>
                <a:spLocks noChangeArrowheads="1"/>
              </p:cNvSpPr>
              <p:nvPr/>
            </p:nvSpPr>
            <p:spPr bwMode="auto">
              <a:xfrm>
                <a:off x="1474390" y="1665469"/>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40" name="Oval 50"/>
              <p:cNvSpPr>
                <a:spLocks noChangeArrowheads="1"/>
              </p:cNvSpPr>
              <p:nvPr/>
            </p:nvSpPr>
            <p:spPr bwMode="auto">
              <a:xfrm>
                <a:off x="1555681" y="1673154"/>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41" name="Oval 49"/>
              <p:cNvSpPr>
                <a:spLocks noChangeArrowheads="1"/>
              </p:cNvSpPr>
              <p:nvPr/>
            </p:nvSpPr>
            <p:spPr bwMode="auto">
              <a:xfrm>
                <a:off x="1495965" y="1692379"/>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42" name="Oval 50"/>
              <p:cNvSpPr>
                <a:spLocks noChangeArrowheads="1"/>
              </p:cNvSpPr>
              <p:nvPr/>
            </p:nvSpPr>
            <p:spPr bwMode="auto">
              <a:xfrm>
                <a:off x="1575886" y="1700048"/>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43" name="Oval 49"/>
              <p:cNvSpPr>
                <a:spLocks noChangeArrowheads="1"/>
              </p:cNvSpPr>
              <p:nvPr/>
            </p:nvSpPr>
            <p:spPr bwMode="auto">
              <a:xfrm>
                <a:off x="1465210" y="1867199"/>
                <a:ext cx="31442" cy="49963"/>
              </a:xfrm>
              <a:prstGeom prst="ellipse">
                <a:avLst/>
              </a:prstGeom>
              <a:solidFill>
                <a:schemeClr val="tx1">
                  <a:lumMod val="75000"/>
                  <a:lumOff val="25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cxnSp>
            <p:nvCxnSpPr>
              <p:cNvPr id="44" name="Straight Connector 43"/>
              <p:cNvCxnSpPr/>
              <p:nvPr/>
            </p:nvCxnSpPr>
            <p:spPr>
              <a:xfrm>
                <a:off x="1491745" y="1915618"/>
                <a:ext cx="27380" cy="43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491758" y="1899984"/>
                <a:ext cx="38194" cy="41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3" idx="6"/>
              </p:cNvCxnSpPr>
              <p:nvPr/>
            </p:nvCxnSpPr>
            <p:spPr>
              <a:xfrm>
                <a:off x="1496653" y="1892181"/>
                <a:ext cx="48727" cy="17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31911" y="1838897"/>
                <a:ext cx="33301" cy="4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415716" y="1861648"/>
                <a:ext cx="51070" cy="26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43" idx="2"/>
              </p:cNvCxnSpPr>
              <p:nvPr/>
            </p:nvCxnSpPr>
            <p:spPr>
              <a:xfrm>
                <a:off x="1409245" y="1885268"/>
                <a:ext cx="55965" cy="6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Freeform 49"/>
              <p:cNvSpPr/>
              <p:nvPr/>
            </p:nvSpPr>
            <p:spPr>
              <a:xfrm>
                <a:off x="1716442" y="1769816"/>
                <a:ext cx="130277" cy="294692"/>
              </a:xfrm>
              <a:custGeom>
                <a:avLst/>
                <a:gdLst>
                  <a:gd name="connsiteX0" fmla="*/ 0 w 198778"/>
                  <a:gd name="connsiteY0" fmla="*/ 289560 h 294692"/>
                  <a:gd name="connsiteX1" fmla="*/ 175260 w 198778"/>
                  <a:gd name="connsiteY1" fmla="*/ 289560 h 294692"/>
                  <a:gd name="connsiteX2" fmla="*/ 190500 w 198778"/>
                  <a:gd name="connsiteY2" fmla="*/ 236220 h 294692"/>
                  <a:gd name="connsiteX3" fmla="*/ 114300 w 198778"/>
                  <a:gd name="connsiteY3" fmla="*/ 121920 h 294692"/>
                  <a:gd name="connsiteX4" fmla="*/ 175260 w 198778"/>
                  <a:gd name="connsiteY4" fmla="*/ 0 h 29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78" h="294692">
                    <a:moveTo>
                      <a:pt x="0" y="289560"/>
                    </a:moveTo>
                    <a:cubicBezTo>
                      <a:pt x="71755" y="294005"/>
                      <a:pt x="143510" y="298450"/>
                      <a:pt x="175260" y="289560"/>
                    </a:cubicBezTo>
                    <a:cubicBezTo>
                      <a:pt x="207010" y="280670"/>
                      <a:pt x="200660" y="264160"/>
                      <a:pt x="190500" y="236220"/>
                    </a:cubicBezTo>
                    <a:cubicBezTo>
                      <a:pt x="180340" y="208280"/>
                      <a:pt x="116840" y="161290"/>
                      <a:pt x="114300" y="121920"/>
                    </a:cubicBezTo>
                    <a:cubicBezTo>
                      <a:pt x="111760" y="82550"/>
                      <a:pt x="143510" y="41275"/>
                      <a:pt x="17526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grpSp>
        <p:grpSp>
          <p:nvGrpSpPr>
            <p:cNvPr id="18" name="Group 17"/>
            <p:cNvGrpSpPr/>
            <p:nvPr/>
          </p:nvGrpSpPr>
          <p:grpSpPr>
            <a:xfrm>
              <a:off x="8946505" y="991694"/>
              <a:ext cx="437474" cy="722776"/>
              <a:chOff x="1409245" y="1523999"/>
              <a:chExt cx="437474" cy="722776"/>
            </a:xfrm>
          </p:grpSpPr>
          <p:sp>
            <p:nvSpPr>
              <p:cNvPr id="19" name="Oval 48"/>
              <p:cNvSpPr>
                <a:spLocks noChangeArrowheads="1"/>
              </p:cNvSpPr>
              <p:nvPr/>
            </p:nvSpPr>
            <p:spPr bwMode="auto">
              <a:xfrm rot="1900561">
                <a:off x="1609043" y="1578208"/>
                <a:ext cx="104053" cy="145772"/>
              </a:xfrm>
              <a:prstGeom prst="ellipse">
                <a:avLst/>
              </a:prstGeom>
              <a:solidFill>
                <a:srgbClr val="996633"/>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20" name="Oval 48"/>
              <p:cNvSpPr>
                <a:spLocks noChangeArrowheads="1"/>
              </p:cNvSpPr>
              <p:nvPr/>
            </p:nvSpPr>
            <p:spPr bwMode="auto">
              <a:xfrm rot="1900561">
                <a:off x="1489033" y="1523999"/>
                <a:ext cx="104053" cy="145772"/>
              </a:xfrm>
              <a:prstGeom prst="ellipse">
                <a:avLst/>
              </a:prstGeom>
              <a:solidFill>
                <a:srgbClr val="996633"/>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21" name="Chord 20"/>
              <p:cNvSpPr/>
              <p:nvPr/>
            </p:nvSpPr>
            <p:spPr>
              <a:xfrm rot="6803098">
                <a:off x="1338960" y="1835004"/>
                <a:ext cx="500818" cy="322723"/>
              </a:xfrm>
              <a:prstGeom prst="chor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22" name="Oval 48"/>
              <p:cNvSpPr>
                <a:spLocks noChangeArrowheads="1"/>
              </p:cNvSpPr>
              <p:nvPr/>
            </p:nvSpPr>
            <p:spPr bwMode="auto">
              <a:xfrm rot="1900561">
                <a:off x="1476776" y="1596981"/>
                <a:ext cx="135454" cy="308510"/>
              </a:xfrm>
              <a:prstGeom prst="ellipse">
                <a:avLst/>
              </a:prstGeom>
              <a:solidFill>
                <a:srgbClr val="996633"/>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23" name="Oval 49"/>
              <p:cNvSpPr>
                <a:spLocks noChangeArrowheads="1"/>
              </p:cNvSpPr>
              <p:nvPr/>
            </p:nvSpPr>
            <p:spPr bwMode="auto">
              <a:xfrm>
                <a:off x="1474390" y="1665469"/>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24" name="Oval 50"/>
              <p:cNvSpPr>
                <a:spLocks noChangeArrowheads="1"/>
              </p:cNvSpPr>
              <p:nvPr/>
            </p:nvSpPr>
            <p:spPr bwMode="auto">
              <a:xfrm>
                <a:off x="1555681" y="1673154"/>
                <a:ext cx="63962" cy="80684"/>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25" name="Oval 49"/>
              <p:cNvSpPr>
                <a:spLocks noChangeArrowheads="1"/>
              </p:cNvSpPr>
              <p:nvPr/>
            </p:nvSpPr>
            <p:spPr bwMode="auto">
              <a:xfrm>
                <a:off x="1495965" y="1692379"/>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26" name="Oval 50"/>
              <p:cNvSpPr>
                <a:spLocks noChangeArrowheads="1"/>
              </p:cNvSpPr>
              <p:nvPr/>
            </p:nvSpPr>
            <p:spPr bwMode="auto">
              <a:xfrm>
                <a:off x="1575886" y="1700048"/>
                <a:ext cx="19350" cy="26898"/>
              </a:xfrm>
              <a:prstGeom prst="ellipse">
                <a:avLst/>
              </a:prstGeom>
              <a:solidFill>
                <a:srgbClr val="C0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sp>
            <p:nvSpPr>
              <p:cNvPr id="27" name="Oval 49"/>
              <p:cNvSpPr>
                <a:spLocks noChangeArrowheads="1"/>
              </p:cNvSpPr>
              <p:nvPr/>
            </p:nvSpPr>
            <p:spPr bwMode="auto">
              <a:xfrm>
                <a:off x="1465210" y="1867199"/>
                <a:ext cx="31442" cy="49963"/>
              </a:xfrm>
              <a:prstGeom prst="ellipse">
                <a:avLst/>
              </a:prstGeom>
              <a:solidFill>
                <a:schemeClr val="tx1">
                  <a:lumMod val="75000"/>
                  <a:lumOff val="25000"/>
                </a:schemeClr>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endParaRPr lang="en-US" sz="1350">
                  <a:solidFill>
                    <a:prstClr val="black"/>
                  </a:solidFill>
                </a:endParaRPr>
              </a:p>
            </p:txBody>
          </p:sp>
          <p:cxnSp>
            <p:nvCxnSpPr>
              <p:cNvPr id="28" name="Straight Connector 27"/>
              <p:cNvCxnSpPr/>
              <p:nvPr/>
            </p:nvCxnSpPr>
            <p:spPr>
              <a:xfrm>
                <a:off x="1491745" y="1915618"/>
                <a:ext cx="27380" cy="43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91758" y="1899984"/>
                <a:ext cx="38194" cy="41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7" idx="6"/>
              </p:cNvCxnSpPr>
              <p:nvPr/>
            </p:nvCxnSpPr>
            <p:spPr>
              <a:xfrm>
                <a:off x="1496653" y="1892181"/>
                <a:ext cx="48727" cy="17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31911" y="1838897"/>
                <a:ext cx="33301" cy="4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15716" y="1861648"/>
                <a:ext cx="51070" cy="26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7" idx="2"/>
              </p:cNvCxnSpPr>
              <p:nvPr/>
            </p:nvCxnSpPr>
            <p:spPr>
              <a:xfrm>
                <a:off x="1409245" y="1885268"/>
                <a:ext cx="55965" cy="6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716442" y="1769816"/>
                <a:ext cx="130277" cy="294692"/>
              </a:xfrm>
              <a:custGeom>
                <a:avLst/>
                <a:gdLst>
                  <a:gd name="connsiteX0" fmla="*/ 0 w 198778"/>
                  <a:gd name="connsiteY0" fmla="*/ 289560 h 294692"/>
                  <a:gd name="connsiteX1" fmla="*/ 175260 w 198778"/>
                  <a:gd name="connsiteY1" fmla="*/ 289560 h 294692"/>
                  <a:gd name="connsiteX2" fmla="*/ 190500 w 198778"/>
                  <a:gd name="connsiteY2" fmla="*/ 236220 h 294692"/>
                  <a:gd name="connsiteX3" fmla="*/ 114300 w 198778"/>
                  <a:gd name="connsiteY3" fmla="*/ 121920 h 294692"/>
                  <a:gd name="connsiteX4" fmla="*/ 175260 w 198778"/>
                  <a:gd name="connsiteY4" fmla="*/ 0 h 29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78" h="294692">
                    <a:moveTo>
                      <a:pt x="0" y="289560"/>
                    </a:moveTo>
                    <a:cubicBezTo>
                      <a:pt x="71755" y="294005"/>
                      <a:pt x="143510" y="298450"/>
                      <a:pt x="175260" y="289560"/>
                    </a:cubicBezTo>
                    <a:cubicBezTo>
                      <a:pt x="207010" y="280670"/>
                      <a:pt x="200660" y="264160"/>
                      <a:pt x="190500" y="236220"/>
                    </a:cubicBezTo>
                    <a:cubicBezTo>
                      <a:pt x="180340" y="208280"/>
                      <a:pt x="116840" y="161290"/>
                      <a:pt x="114300" y="121920"/>
                    </a:cubicBezTo>
                    <a:cubicBezTo>
                      <a:pt x="111760" y="82550"/>
                      <a:pt x="143510" y="41275"/>
                      <a:pt x="17526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grpSp>
      </p:grpSp>
      <p:pic>
        <p:nvPicPr>
          <p:cNvPr id="1026" name="Picture 2" descr="Study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447" y="1932727"/>
            <a:ext cx="815633" cy="81563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Study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899" y="1938555"/>
            <a:ext cx="815633" cy="815633"/>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Study Icon"/>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982" y="3176679"/>
            <a:ext cx="1321072" cy="1321072"/>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Study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158" y="1939196"/>
            <a:ext cx="815633" cy="815633"/>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Study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070" y="1938643"/>
            <a:ext cx="815633" cy="81563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36" name="Group 235"/>
          <p:cNvGrpSpPr/>
          <p:nvPr/>
        </p:nvGrpSpPr>
        <p:grpSpPr>
          <a:xfrm>
            <a:off x="3618051" y="2775975"/>
            <a:ext cx="994382" cy="911569"/>
            <a:chOff x="1855114" y="3789000"/>
            <a:chExt cx="1437920" cy="1515279"/>
          </a:xfrm>
        </p:grpSpPr>
        <p:pic>
          <p:nvPicPr>
            <p:cNvPr id="156" name="Picture 8" descr="Study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26" t="10119" r="14814" b="9587"/>
            <a:stretch/>
          </p:blipFill>
          <p:spPr bwMode="auto">
            <a:xfrm>
              <a:off x="2151592" y="3865574"/>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1" name="Picture 8" descr="Study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26" t="10119" r="14814" b="9587"/>
            <a:stretch/>
          </p:blipFill>
          <p:spPr bwMode="auto">
            <a:xfrm>
              <a:off x="2048933" y="4075727"/>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2" name="Picture 8" descr="Study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26" t="10119" r="14814" b="9587"/>
            <a:stretch/>
          </p:blipFill>
          <p:spPr bwMode="auto">
            <a:xfrm>
              <a:off x="1913340" y="4145336"/>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3" name="Picture 8" descr="Study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26" t="10119" r="14814" b="9587"/>
            <a:stretch/>
          </p:blipFill>
          <p:spPr bwMode="auto">
            <a:xfrm>
              <a:off x="2032126" y="3902563"/>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4" name="Picture 8" descr="Study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26" t="10119" r="14814" b="9587"/>
            <a:stretch/>
          </p:blipFill>
          <p:spPr bwMode="auto">
            <a:xfrm>
              <a:off x="2065740" y="4297736"/>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5" name="Picture 8" descr="Study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26" t="10119" r="14814" b="9587"/>
            <a:stretch/>
          </p:blipFill>
          <p:spPr bwMode="auto">
            <a:xfrm>
              <a:off x="2175658" y="4054594"/>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6"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239336" y="4272809"/>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7"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391736" y="4425209"/>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8"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256143" y="4494818"/>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9"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374929" y="4252045"/>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0"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408543" y="4647218"/>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1"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518461" y="4404076"/>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2"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277782" y="3872830"/>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3"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430182" y="4025230"/>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4"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294589" y="4094839"/>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5"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413375" y="3852066"/>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6"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446989" y="4247239"/>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7"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556907" y="4004097"/>
              <a:ext cx="171704"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8"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1855114" y="4397132"/>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89"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1957831" y="4508073"/>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0"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1946228" y="4627324"/>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1"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1941024" y="4334909"/>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2"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065565" y="4772229"/>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3"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084556" y="4486940"/>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4"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147282" y="4706252"/>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5"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299682" y="4858652"/>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164089" y="4928261"/>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7"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282875" y="4685488"/>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8"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316489" y="5080661"/>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199"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426407" y="4837519"/>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0"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481097" y="4537550"/>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1"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633497" y="4689950"/>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2"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497904" y="4759559"/>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3"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616690" y="4516786"/>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4"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650304" y="4911959"/>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5"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760222" y="4668817"/>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6"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551736" y="4072399"/>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7"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704136" y="4224799"/>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8"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568543" y="4294408"/>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09"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687329" y="4051635"/>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0"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720943" y="4446808"/>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1"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830861" y="4203666"/>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2"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490382" y="5015175"/>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3"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416568" y="5097454"/>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4"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894415" y="5022537"/>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5"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625975" y="4994411"/>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6"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791588" y="4967248"/>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7"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627101" y="4880478"/>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8" name="Picture 8" descr="Study Icon"/>
            <p:cNvPicPr>
              <a:picLocks noChangeAspect="1" noChangeArrowheads="1"/>
            </p:cNvPicPr>
            <p:nvPr/>
          </p:nvPicPr>
          <p:blipFill rotWithShape="1">
            <a:blip r:embed="rId5"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18526" t="10119" r="14814" b="9587"/>
            <a:stretch/>
          </p:blipFill>
          <p:spPr bwMode="auto">
            <a:xfrm>
              <a:off x="2766852" y="4648088"/>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19" name="Picture 8" descr="Study Icon"/>
            <p:cNvPicPr>
              <a:picLocks noChangeAspect="1" noChangeArrowheads="1"/>
            </p:cNvPicPr>
            <p:nvPr/>
          </p:nvPicPr>
          <p:blipFill rotWithShape="1">
            <a:blip r:embed="rId5"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18526" t="10119" r="14814" b="9587"/>
            <a:stretch/>
          </p:blipFill>
          <p:spPr bwMode="auto">
            <a:xfrm>
              <a:off x="2919252" y="4800488"/>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0" name="Picture 8" descr="Study Icon"/>
            <p:cNvPicPr>
              <a:picLocks noChangeAspect="1" noChangeArrowheads="1"/>
            </p:cNvPicPr>
            <p:nvPr/>
          </p:nvPicPr>
          <p:blipFill rotWithShape="1">
            <a:blip r:embed="rId5"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18526" t="10119" r="14814" b="9587"/>
            <a:stretch/>
          </p:blipFill>
          <p:spPr bwMode="auto">
            <a:xfrm>
              <a:off x="2783659" y="4870097"/>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1" name="Picture 8" descr="Study Icon"/>
            <p:cNvPicPr>
              <a:picLocks noChangeAspect="1" noChangeArrowheads="1"/>
            </p:cNvPicPr>
            <p:nvPr/>
          </p:nvPicPr>
          <p:blipFill rotWithShape="1">
            <a:blip r:embed="rId5"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18526" t="10119" r="14814" b="9587"/>
            <a:stretch/>
          </p:blipFill>
          <p:spPr bwMode="auto">
            <a:xfrm>
              <a:off x="2902445" y="4627324"/>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2" name="Picture 8" descr="Study Icon"/>
            <p:cNvPicPr>
              <a:picLocks noChangeAspect="1" noChangeArrowheads="1"/>
            </p:cNvPicPr>
            <p:nvPr/>
          </p:nvPicPr>
          <p:blipFill rotWithShape="1">
            <a:blip r:embed="rId5"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18526" t="10119" r="14814" b="9587"/>
            <a:stretch/>
          </p:blipFill>
          <p:spPr bwMode="auto">
            <a:xfrm>
              <a:off x="3035800" y="4800487"/>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3" name="Picture 8" descr="Study Icon"/>
            <p:cNvPicPr>
              <a:picLocks noChangeAspect="1" noChangeArrowheads="1"/>
            </p:cNvPicPr>
            <p:nvPr/>
          </p:nvPicPr>
          <p:blipFill rotWithShape="1">
            <a:blip r:embed="rId5"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18526" t="10119" r="14814" b="9587"/>
            <a:stretch/>
          </p:blipFill>
          <p:spPr bwMode="auto">
            <a:xfrm>
              <a:off x="3093830" y="4630923"/>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4"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3101649" y="4223517"/>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5"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973513" y="4408914"/>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6"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788377" y="4404660"/>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7"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2956706" y="4235750"/>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8"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3032582" y="4539767"/>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29"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8526" t="10119" r="14814" b="9587"/>
            <a:stretch/>
          </p:blipFill>
          <p:spPr bwMode="auto">
            <a:xfrm>
              <a:off x="3100238" y="4387781"/>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30"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792924" y="3813922"/>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31"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698574" y="3884476"/>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32"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553377" y="3789000"/>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33"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994162" y="4097823"/>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34"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805932" y="3974059"/>
              <a:ext cx="191385" cy="206825"/>
            </a:xfrm>
            <a:prstGeom prst="rect">
              <a:avLst/>
            </a:prstGeom>
            <a:noFill/>
            <a:extLst>
              <a:ext uri="{909E8E84-426E-40dd-AFC4-6F175D3DCCD1}">
                <a14:hiddenFill xmlns="" xmlns:a14="http://schemas.microsoft.com/office/drawing/2010/main">
                  <a:solidFill>
                    <a:srgbClr val="FFFFFF"/>
                  </a:solidFill>
                </a14:hiddenFill>
              </a:ext>
            </a:extLst>
          </p:spPr>
        </p:pic>
        <p:pic>
          <p:nvPicPr>
            <p:cNvPr id="235" name="Picture 8" descr="Study Icon"/>
            <p:cNvPicPr>
              <a:picLocks noChangeAspect="1" noChangeArrowheads="1"/>
            </p:cNvPicPr>
            <p:nvPr/>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8526" t="10119" r="14814" b="9587"/>
            <a:stretch/>
          </p:blipFill>
          <p:spPr bwMode="auto">
            <a:xfrm>
              <a:off x="2932442" y="3977922"/>
              <a:ext cx="191385" cy="20682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37" name="Down Arrow 236"/>
          <p:cNvSpPr/>
          <p:nvPr/>
        </p:nvSpPr>
        <p:spPr bwMode="auto">
          <a:xfrm rot="16200000">
            <a:off x="3470892" y="-135151"/>
            <a:ext cx="307889" cy="3836395"/>
          </a:xfrm>
          <a:prstGeom prst="downArrow">
            <a:avLst/>
          </a:prstGeom>
          <a:solidFill>
            <a:srgbClr val="655B4D"/>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68580" tIns="34290" rIns="68580" bIns="34290" numCol="1" rtlCol="0" anchor="t" anchorCtr="0" compatLnSpc="1">
            <a:prstTxWarp prst="textNoShape">
              <a:avLst/>
            </a:prstTxWarp>
          </a:bodyPr>
          <a:lstStyle/>
          <a:p>
            <a:pPr fontAlgn="base">
              <a:spcBef>
                <a:spcPct val="20000"/>
              </a:spcBef>
              <a:spcAft>
                <a:spcPct val="0"/>
              </a:spcAft>
            </a:pPr>
            <a:endParaRPr lang="en-US">
              <a:solidFill>
                <a:prstClr val="white"/>
              </a:solidFill>
              <a:latin typeface="Helvetica Neue Black Condensed" pitchFamily="-112" charset="0"/>
              <a:ea typeface="ＭＳ Ｐゴシック" pitchFamily="-112" charset="-128"/>
              <a:cs typeface="ＭＳ Ｐゴシック" pitchFamily="-112" charset="-128"/>
            </a:endParaRPr>
          </a:p>
        </p:txBody>
      </p:sp>
      <p:sp>
        <p:nvSpPr>
          <p:cNvPr id="238" name="TextBox 237"/>
          <p:cNvSpPr txBox="1"/>
          <p:nvPr/>
        </p:nvSpPr>
        <p:spPr>
          <a:xfrm>
            <a:off x="1663419" y="1639248"/>
            <a:ext cx="3783408" cy="276999"/>
          </a:xfrm>
          <a:prstGeom prst="rect">
            <a:avLst/>
          </a:prstGeom>
          <a:noFill/>
        </p:spPr>
        <p:txBody>
          <a:bodyPr wrap="none" rtlCol="0">
            <a:spAutoFit/>
          </a:bodyPr>
          <a:lstStyle/>
          <a:p>
            <a:pPr defTabSz="342900"/>
            <a:r>
              <a:rPr lang="en-US" sz="1200" dirty="0">
                <a:solidFill>
                  <a:schemeClr val="bg1"/>
                </a:solidFill>
              </a:rPr>
              <a:t>Increasing Genetic Diversity (more samples/payload)</a:t>
            </a:r>
          </a:p>
        </p:txBody>
      </p:sp>
      <p:grpSp>
        <p:nvGrpSpPr>
          <p:cNvPr id="1031" name="Group 1030"/>
          <p:cNvGrpSpPr/>
          <p:nvPr/>
        </p:nvGrpSpPr>
        <p:grpSpPr>
          <a:xfrm>
            <a:off x="1494152" y="3668090"/>
            <a:ext cx="3150084" cy="307889"/>
            <a:chOff x="1958048" y="4443826"/>
            <a:chExt cx="4200112" cy="410519"/>
          </a:xfrm>
        </p:grpSpPr>
        <p:sp>
          <p:nvSpPr>
            <p:cNvPr id="239" name="Down Arrow 238"/>
            <p:cNvSpPr/>
            <p:nvPr/>
          </p:nvSpPr>
          <p:spPr bwMode="auto">
            <a:xfrm rot="5400000">
              <a:off x="3852844" y="2549030"/>
              <a:ext cx="410519" cy="4200112"/>
            </a:xfrm>
            <a:prstGeom prst="downArrow">
              <a:avLst/>
            </a:prstGeom>
            <a:solidFill>
              <a:srgbClr val="76B0B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68580" tIns="34290" rIns="68580" bIns="34290" numCol="1" rtlCol="0" anchor="t" anchorCtr="0" compatLnSpc="1">
              <a:prstTxWarp prst="textNoShape">
                <a:avLst/>
              </a:prstTxWarp>
            </a:bodyPr>
            <a:lstStyle/>
            <a:p>
              <a:pPr fontAlgn="base">
                <a:spcBef>
                  <a:spcPct val="20000"/>
                </a:spcBef>
                <a:spcAft>
                  <a:spcPct val="0"/>
                </a:spcAft>
              </a:pPr>
              <a:endParaRPr lang="en-US">
                <a:solidFill>
                  <a:prstClr val="white"/>
                </a:solidFill>
                <a:latin typeface="Helvetica Neue Black Condensed" pitchFamily="-112" charset="0"/>
                <a:ea typeface="ＭＳ Ｐゴシック" pitchFamily="-112" charset="-128"/>
                <a:cs typeface="ＭＳ Ｐゴシック" pitchFamily="-112" charset="-128"/>
              </a:endParaRPr>
            </a:p>
          </p:txBody>
        </p:sp>
        <p:sp>
          <p:nvSpPr>
            <p:cNvPr id="240" name="TextBox 239"/>
            <p:cNvSpPr txBox="1"/>
            <p:nvPr/>
          </p:nvSpPr>
          <p:spPr>
            <a:xfrm>
              <a:off x="2687039" y="4469743"/>
              <a:ext cx="2926443" cy="369332"/>
            </a:xfrm>
            <a:prstGeom prst="rect">
              <a:avLst/>
            </a:prstGeom>
            <a:noFill/>
          </p:spPr>
          <p:txBody>
            <a:bodyPr wrap="none" rtlCol="0">
              <a:spAutoFit/>
            </a:bodyPr>
            <a:lstStyle/>
            <a:p>
              <a:pPr defTabSz="342900"/>
              <a:r>
                <a:rPr lang="en-US" sz="1200" dirty="0">
                  <a:solidFill>
                    <a:prstClr val="black"/>
                  </a:solidFill>
                </a:rPr>
                <a:t>Increasing Human Relevance</a:t>
              </a:r>
            </a:p>
          </p:txBody>
        </p:sp>
      </p:grpSp>
      <p:sp>
        <p:nvSpPr>
          <p:cNvPr id="243" name="TextBox 242"/>
          <p:cNvSpPr txBox="1"/>
          <p:nvPr/>
        </p:nvSpPr>
        <p:spPr>
          <a:xfrm>
            <a:off x="5679890" y="1802066"/>
            <a:ext cx="3378654" cy="1246495"/>
          </a:xfrm>
          <a:prstGeom prst="rect">
            <a:avLst/>
          </a:prstGeom>
          <a:noFill/>
        </p:spPr>
        <p:txBody>
          <a:bodyPr wrap="square" rtlCol="0">
            <a:spAutoFit/>
          </a:bodyPr>
          <a:lstStyle/>
          <a:p>
            <a:pPr defTabSz="342900"/>
            <a:r>
              <a:rPr lang="en-US" sz="1350" b="1" dirty="0">
                <a:solidFill>
                  <a:prstClr val="black"/>
                </a:solidFill>
              </a:rPr>
              <a:t>Identify Shared Processes/ Molecular Signatures</a:t>
            </a:r>
          </a:p>
          <a:p>
            <a:pPr marL="214313" indent="-214313" defTabSz="342900">
              <a:buFont typeface="Arial" panose="020B0604020202020204" pitchFamily="34" charset="0"/>
              <a:buChar char="•"/>
            </a:pPr>
            <a:r>
              <a:rPr lang="en-US" sz="1200" dirty="0">
                <a:solidFill>
                  <a:prstClr val="black"/>
                </a:solidFill>
              </a:rPr>
              <a:t>Hypoxic Response ?</a:t>
            </a:r>
          </a:p>
          <a:p>
            <a:pPr marL="214313" indent="-214313" defTabSz="342900">
              <a:buFont typeface="Arial" panose="020B0604020202020204" pitchFamily="34" charset="0"/>
              <a:buChar char="•"/>
            </a:pPr>
            <a:r>
              <a:rPr lang="en-US" sz="1200" dirty="0">
                <a:solidFill>
                  <a:prstClr val="black"/>
                </a:solidFill>
              </a:rPr>
              <a:t>Oxidative Stress</a:t>
            </a:r>
          </a:p>
          <a:p>
            <a:pPr marL="214313" indent="-214313" defTabSz="342900">
              <a:buFont typeface="Arial" panose="020B0604020202020204" pitchFamily="34" charset="0"/>
              <a:buChar char="•"/>
            </a:pPr>
            <a:r>
              <a:rPr lang="en-US" sz="1200" dirty="0">
                <a:solidFill>
                  <a:prstClr val="black"/>
                </a:solidFill>
              </a:rPr>
              <a:t>Common Tissue (e.g. muscle, liver, heart, eyes, brain,…)</a:t>
            </a:r>
          </a:p>
        </p:txBody>
      </p:sp>
      <p:sp>
        <p:nvSpPr>
          <p:cNvPr id="2" name="TextBox 1"/>
          <p:cNvSpPr txBox="1"/>
          <p:nvPr/>
        </p:nvSpPr>
        <p:spPr>
          <a:xfrm>
            <a:off x="0" y="2664157"/>
            <a:ext cx="1660747" cy="507831"/>
          </a:xfrm>
          <a:prstGeom prst="rect">
            <a:avLst/>
          </a:prstGeom>
          <a:noFill/>
        </p:spPr>
        <p:txBody>
          <a:bodyPr wrap="square" rtlCol="0">
            <a:spAutoFit/>
          </a:bodyPr>
          <a:lstStyle/>
          <a:p>
            <a:pPr algn="ctr"/>
            <a:r>
              <a:rPr lang="en-US" sz="1350"/>
              <a:t>Human (future GL database?)</a:t>
            </a:r>
          </a:p>
        </p:txBody>
      </p:sp>
      <p:sp>
        <p:nvSpPr>
          <p:cNvPr id="241" name="TextBox 240"/>
          <p:cNvSpPr txBox="1"/>
          <p:nvPr/>
        </p:nvSpPr>
        <p:spPr>
          <a:xfrm>
            <a:off x="2978266" y="4004122"/>
            <a:ext cx="1310102" cy="300082"/>
          </a:xfrm>
          <a:prstGeom prst="rect">
            <a:avLst/>
          </a:prstGeom>
          <a:noFill/>
        </p:spPr>
        <p:txBody>
          <a:bodyPr wrap="none" rtlCol="0">
            <a:spAutoFit/>
          </a:bodyPr>
          <a:lstStyle/>
          <a:p>
            <a:pPr defTabSz="342900"/>
            <a:r>
              <a:rPr lang="en-US" sz="1350" b="1" dirty="0">
                <a:solidFill>
                  <a:prstClr val="black"/>
                </a:solidFill>
              </a:rPr>
              <a:t>ANIMAL AWG</a:t>
            </a:r>
          </a:p>
        </p:txBody>
      </p:sp>
      <p:grpSp>
        <p:nvGrpSpPr>
          <p:cNvPr id="263" name="Group 262"/>
          <p:cNvGrpSpPr/>
          <p:nvPr/>
        </p:nvGrpSpPr>
        <p:grpSpPr>
          <a:xfrm>
            <a:off x="1656700" y="4567104"/>
            <a:ext cx="3795620" cy="1055156"/>
            <a:chOff x="2234029" y="5348549"/>
            <a:chExt cx="5060827" cy="1406874"/>
          </a:xfrm>
        </p:grpSpPr>
        <p:sp>
          <p:nvSpPr>
            <p:cNvPr id="256" name="Rectangle 255"/>
            <p:cNvSpPr/>
            <p:nvPr/>
          </p:nvSpPr>
          <p:spPr bwMode="auto">
            <a:xfrm>
              <a:off x="2234029" y="5348549"/>
              <a:ext cx="5060827" cy="140687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defTabSz="685800" fontAlgn="base">
                <a:spcBef>
                  <a:spcPct val="20000"/>
                </a:spcBef>
                <a:spcAft>
                  <a:spcPct val="0"/>
                </a:spcAft>
              </a:pPr>
              <a:endParaRPr lang="en-US">
                <a:solidFill>
                  <a:schemeClr val="bg1"/>
                </a:solidFill>
                <a:latin typeface="Helvetica Neue Black Condensed" pitchFamily="-112" charset="0"/>
                <a:ea typeface="ＭＳ Ｐゴシック" pitchFamily="-112" charset="-128"/>
                <a:cs typeface="ＭＳ Ｐゴシック" pitchFamily="-112" charset="-128"/>
              </a:endParaRPr>
            </a:p>
          </p:txBody>
        </p:sp>
        <p:pic>
          <p:nvPicPr>
            <p:cNvPr id="8" name="Picture 2" descr="p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6565" y="5575700"/>
              <a:ext cx="1003673" cy="100367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24" name="Group 1023"/>
            <p:cNvGrpSpPr/>
            <p:nvPr/>
          </p:nvGrpSpPr>
          <p:grpSpPr>
            <a:xfrm>
              <a:off x="3931114" y="5960389"/>
              <a:ext cx="2650841" cy="692593"/>
              <a:chOff x="3931114" y="5522170"/>
              <a:chExt cx="4620207" cy="1212186"/>
            </a:xfrm>
          </p:grpSpPr>
          <p:grpSp>
            <p:nvGrpSpPr>
              <p:cNvPr id="9" name="Group 8"/>
              <p:cNvGrpSpPr/>
              <p:nvPr/>
            </p:nvGrpSpPr>
            <p:grpSpPr>
              <a:xfrm>
                <a:off x="3931114" y="5558872"/>
                <a:ext cx="2535890" cy="1175484"/>
                <a:chOff x="3931114" y="5558872"/>
                <a:chExt cx="2535890" cy="1175484"/>
              </a:xfrm>
            </p:grpSpPr>
            <p:pic>
              <p:nvPicPr>
                <p:cNvPr id="247"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9775" t="19222" r="7314" b="15634"/>
                <a:stretch/>
              </p:blipFill>
              <p:spPr bwMode="auto">
                <a:xfrm>
                  <a:off x="5500846" y="5973109"/>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42"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9775" t="19222" r="7314" b="15634"/>
                <a:stretch/>
              </p:blipFill>
              <p:spPr bwMode="auto">
                <a:xfrm>
                  <a:off x="3931114" y="5640366"/>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44"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775" t="19222" r="7314" b="15634"/>
                <a:stretch/>
              </p:blipFill>
              <p:spPr bwMode="auto">
                <a:xfrm>
                  <a:off x="4094673" y="5975230"/>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45"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775" t="19222" r="7314" b="15634"/>
                <a:stretch/>
              </p:blipFill>
              <p:spPr bwMode="auto">
                <a:xfrm>
                  <a:off x="4609258" y="5558872"/>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46"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9775" t="19222" r="7314" b="15634"/>
                <a:stretch/>
              </p:blipFill>
              <p:spPr bwMode="auto">
                <a:xfrm>
                  <a:off x="5331026" y="5576209"/>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48"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9775" t="19222" r="7314" b="15634"/>
                <a:stretch/>
              </p:blipFill>
              <p:spPr bwMode="auto">
                <a:xfrm>
                  <a:off x="4768257" y="5953565"/>
                  <a:ext cx="966158" cy="75912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49" name="Group 248"/>
              <p:cNvGrpSpPr/>
              <p:nvPr/>
            </p:nvGrpSpPr>
            <p:grpSpPr>
              <a:xfrm>
                <a:off x="6015431" y="5522170"/>
                <a:ext cx="2535890" cy="1175484"/>
                <a:chOff x="3931114" y="5558872"/>
                <a:chExt cx="2535890" cy="1175484"/>
              </a:xfrm>
            </p:grpSpPr>
            <p:pic>
              <p:nvPicPr>
                <p:cNvPr id="250"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9775" t="19222" r="7314" b="15634"/>
                <a:stretch/>
              </p:blipFill>
              <p:spPr bwMode="auto">
                <a:xfrm>
                  <a:off x="5500846" y="5973109"/>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51"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9775" t="19222" r="7314" b="15634"/>
                <a:stretch/>
              </p:blipFill>
              <p:spPr bwMode="auto">
                <a:xfrm>
                  <a:off x="3931114" y="5640366"/>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52"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775" t="19222" r="7314" b="15634"/>
                <a:stretch/>
              </p:blipFill>
              <p:spPr bwMode="auto">
                <a:xfrm>
                  <a:off x="4094673" y="5975230"/>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53"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775" t="19222" r="7314" b="15634"/>
                <a:stretch/>
              </p:blipFill>
              <p:spPr bwMode="auto">
                <a:xfrm>
                  <a:off x="4609258" y="5558872"/>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54"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9775" t="19222" r="7314" b="15634"/>
                <a:stretch/>
              </p:blipFill>
              <p:spPr bwMode="auto">
                <a:xfrm>
                  <a:off x="5331026" y="5576209"/>
                  <a:ext cx="966158" cy="759126"/>
                </a:xfrm>
                <a:prstGeom prst="rect">
                  <a:avLst/>
                </a:prstGeom>
                <a:noFill/>
                <a:extLst>
                  <a:ext uri="{909E8E84-426E-40dd-AFC4-6F175D3DCCD1}">
                    <a14:hiddenFill xmlns="" xmlns:a14="http://schemas.microsoft.com/office/drawing/2010/main">
                      <a:solidFill>
                        <a:srgbClr val="FFFFFF"/>
                      </a:solidFill>
                    </a14:hiddenFill>
                  </a:ext>
                </a:extLst>
              </p:spPr>
            </p:pic>
            <p:pic>
              <p:nvPicPr>
                <p:cNvPr id="255" name="Picture 2" descr="pic"/>
                <p:cNvPicPr>
                  <a:picLocks noChangeAspect="1" noChangeArrowheads="1"/>
                </p:cNvPicPr>
                <p:nvPr/>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9775" t="19222" r="7314" b="15634"/>
                <a:stretch/>
              </p:blipFill>
              <p:spPr bwMode="auto">
                <a:xfrm>
                  <a:off x="4768257" y="5953565"/>
                  <a:ext cx="966158" cy="759126"/>
                </a:xfrm>
                <a:prstGeom prst="rect">
                  <a:avLst/>
                </a:prstGeom>
                <a:noFill/>
                <a:extLst>
                  <a:ext uri="{909E8E84-426E-40dd-AFC4-6F175D3DCCD1}">
                    <a14:hiddenFill xmlns="" xmlns:a14="http://schemas.microsoft.com/office/drawing/2010/main">
                      <a:solidFill>
                        <a:srgbClr val="FFFFFF"/>
                      </a:solidFill>
                    </a14:hiddenFill>
                  </a:ext>
                </a:extLst>
              </p:spPr>
            </p:pic>
          </p:grpSp>
        </p:grpSp>
        <p:sp>
          <p:nvSpPr>
            <p:cNvPr id="257" name="TextBox 256"/>
            <p:cNvSpPr txBox="1"/>
            <p:nvPr/>
          </p:nvSpPr>
          <p:spPr>
            <a:xfrm>
              <a:off x="4006353" y="5398456"/>
              <a:ext cx="1943353" cy="400109"/>
            </a:xfrm>
            <a:prstGeom prst="rect">
              <a:avLst/>
            </a:prstGeom>
            <a:noFill/>
          </p:spPr>
          <p:txBody>
            <a:bodyPr wrap="none" rtlCol="0">
              <a:spAutoFit/>
            </a:bodyPr>
            <a:lstStyle/>
            <a:p>
              <a:pPr defTabSz="342900"/>
              <a:r>
                <a:rPr lang="en-US" sz="1350" b="1" dirty="0">
                  <a:solidFill>
                    <a:prstClr val="black"/>
                  </a:solidFill>
                </a:rPr>
                <a:t>MICROBE AWG</a:t>
              </a:r>
            </a:p>
          </p:txBody>
        </p:sp>
      </p:grpSp>
      <p:grpSp>
        <p:nvGrpSpPr>
          <p:cNvPr id="264" name="Group 263"/>
          <p:cNvGrpSpPr/>
          <p:nvPr/>
        </p:nvGrpSpPr>
        <p:grpSpPr>
          <a:xfrm>
            <a:off x="6096618" y="3263958"/>
            <a:ext cx="1964120" cy="2351651"/>
            <a:chOff x="8153920" y="3611020"/>
            <a:chExt cx="2618826" cy="3135535"/>
          </a:xfrm>
        </p:grpSpPr>
        <p:sp>
          <p:nvSpPr>
            <p:cNvPr id="260" name="Rectangle 259"/>
            <p:cNvSpPr/>
            <p:nvPr/>
          </p:nvSpPr>
          <p:spPr bwMode="auto">
            <a:xfrm>
              <a:off x="8153920" y="3611020"/>
              <a:ext cx="2618826" cy="313553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685800" fontAlgn="base">
                <a:spcBef>
                  <a:spcPct val="20000"/>
                </a:spcBef>
                <a:spcAft>
                  <a:spcPct val="0"/>
                </a:spcAft>
              </a:pPr>
              <a:endParaRPr lang="en-US">
                <a:solidFill>
                  <a:schemeClr val="bg1"/>
                </a:solidFill>
                <a:latin typeface="Helvetica Neue Black Condensed" pitchFamily="-112" charset="0"/>
                <a:ea typeface="ＭＳ Ｐゴシック" pitchFamily="-112" charset="-128"/>
                <a:cs typeface="ＭＳ Ｐゴシック" pitchFamily="-112" charset="-128"/>
              </a:endParaRPr>
            </a:p>
          </p:txBody>
        </p:sp>
        <p:sp>
          <p:nvSpPr>
            <p:cNvPr id="262" name="TextBox 261"/>
            <p:cNvSpPr txBox="1"/>
            <p:nvPr/>
          </p:nvSpPr>
          <p:spPr>
            <a:xfrm>
              <a:off x="8522467" y="3670757"/>
              <a:ext cx="1622752" cy="400109"/>
            </a:xfrm>
            <a:prstGeom prst="rect">
              <a:avLst/>
            </a:prstGeom>
            <a:noFill/>
          </p:spPr>
          <p:txBody>
            <a:bodyPr wrap="none" rtlCol="0">
              <a:spAutoFit/>
            </a:bodyPr>
            <a:lstStyle/>
            <a:p>
              <a:pPr defTabSz="342900"/>
              <a:r>
                <a:rPr lang="en-US" sz="1350" b="1" dirty="0">
                  <a:solidFill>
                    <a:prstClr val="black"/>
                  </a:solidFill>
                </a:rPr>
                <a:t>PLANT AWG</a:t>
              </a:r>
            </a:p>
          </p:txBody>
        </p:sp>
        <p:pic>
          <p:nvPicPr>
            <p:cNvPr id="1033" name="Picture 4" descr="pi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7473" y="4678178"/>
              <a:ext cx="1241066" cy="124106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65" name="Group 264"/>
          <p:cNvGrpSpPr/>
          <p:nvPr/>
        </p:nvGrpSpPr>
        <p:grpSpPr>
          <a:xfrm>
            <a:off x="4924577" y="3873226"/>
            <a:ext cx="1428785" cy="1334060"/>
            <a:chOff x="6591198" y="4423379"/>
            <a:chExt cx="1905047" cy="1778746"/>
          </a:xfrm>
        </p:grpSpPr>
        <p:sp>
          <p:nvSpPr>
            <p:cNvPr id="1029" name="Oval 1028"/>
            <p:cNvSpPr/>
            <p:nvPr/>
          </p:nvSpPr>
          <p:spPr bwMode="auto">
            <a:xfrm>
              <a:off x="6591198" y="4423379"/>
              <a:ext cx="1905047" cy="177874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defTabSz="685800" fontAlgn="base">
                <a:spcBef>
                  <a:spcPct val="20000"/>
                </a:spcBef>
                <a:spcAft>
                  <a:spcPct val="0"/>
                </a:spcAft>
              </a:pPr>
              <a:endParaRPr lang="en-US">
                <a:solidFill>
                  <a:schemeClr val="bg1"/>
                </a:solidFill>
                <a:latin typeface="Helvetica Neue Black Condensed" pitchFamily="-112" charset="0"/>
                <a:ea typeface="ＭＳ Ｐゴシック" pitchFamily="-112" charset="-128"/>
                <a:cs typeface="ＭＳ Ｐゴシック" pitchFamily="-112" charset="-128"/>
              </a:endParaRPr>
            </a:p>
          </p:txBody>
        </p:sp>
        <p:sp>
          <p:nvSpPr>
            <p:cNvPr id="261" name="TextBox 260"/>
            <p:cNvSpPr txBox="1"/>
            <p:nvPr/>
          </p:nvSpPr>
          <p:spPr>
            <a:xfrm>
              <a:off x="6965642" y="4893460"/>
              <a:ext cx="1268768" cy="954108"/>
            </a:xfrm>
            <a:prstGeom prst="rect">
              <a:avLst/>
            </a:prstGeom>
            <a:noFill/>
          </p:spPr>
          <p:txBody>
            <a:bodyPr wrap="square" rtlCol="0">
              <a:spAutoFit/>
            </a:bodyPr>
            <a:lstStyle/>
            <a:p>
              <a:pPr algn="ctr" defTabSz="342900"/>
              <a:r>
                <a:rPr lang="en-US" sz="1350" b="1">
                  <a:solidFill>
                    <a:prstClr val="black"/>
                  </a:solidFill>
                </a:rPr>
                <a:t>MULTI-OMICS AWG</a:t>
              </a:r>
              <a:endParaRPr lang="en-US" sz="1350" b="1" dirty="0">
                <a:solidFill>
                  <a:prstClr val="black"/>
                </a:solidFill>
              </a:endParaRPr>
            </a:p>
          </p:txBody>
        </p:sp>
      </p:grpSp>
      <p:sp>
        <p:nvSpPr>
          <p:cNvPr id="1027" name="Left-Right Arrow 1026"/>
          <p:cNvSpPr/>
          <p:nvPr/>
        </p:nvSpPr>
        <p:spPr bwMode="auto">
          <a:xfrm rot="16200000">
            <a:off x="4644773" y="4407246"/>
            <a:ext cx="517586" cy="244961"/>
          </a:xfrm>
          <a:prstGeom prst="lef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defTabSz="685800" fontAlgn="base">
              <a:spcBef>
                <a:spcPct val="20000"/>
              </a:spcBef>
              <a:spcAft>
                <a:spcPct val="0"/>
              </a:spcAft>
            </a:pPr>
            <a:endParaRPr lang="en-US">
              <a:solidFill>
                <a:schemeClr val="bg1"/>
              </a:solidFill>
              <a:latin typeface="Helvetica Neue Black Condensed" pitchFamily="-112" charset="0"/>
              <a:ea typeface="ＭＳ Ｐゴシック" pitchFamily="-112" charset="-128"/>
              <a:cs typeface="ＭＳ Ｐゴシック" pitchFamily="-112" charset="-128"/>
            </a:endParaRPr>
          </a:p>
        </p:txBody>
      </p:sp>
      <p:sp>
        <p:nvSpPr>
          <p:cNvPr id="259" name="Left-Right Arrow 258"/>
          <p:cNvSpPr/>
          <p:nvPr/>
        </p:nvSpPr>
        <p:spPr bwMode="auto">
          <a:xfrm>
            <a:off x="5077323" y="3625332"/>
            <a:ext cx="1122349" cy="244961"/>
          </a:xfrm>
          <a:prstGeom prst="lef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defTabSz="685800" fontAlgn="base">
              <a:spcBef>
                <a:spcPct val="20000"/>
              </a:spcBef>
              <a:spcAft>
                <a:spcPct val="0"/>
              </a:spcAft>
            </a:pPr>
            <a:endParaRPr lang="en-US">
              <a:solidFill>
                <a:schemeClr val="bg1"/>
              </a:solidFill>
              <a:latin typeface="Helvetica Neue Black Condensed" pitchFamily="-112" charset="0"/>
              <a:ea typeface="ＭＳ Ｐゴシック" pitchFamily="-112" charset="-128"/>
              <a:cs typeface="ＭＳ Ｐゴシック" pitchFamily="-112" charset="-128"/>
            </a:endParaRPr>
          </a:p>
        </p:txBody>
      </p:sp>
      <p:sp>
        <p:nvSpPr>
          <p:cNvPr id="258" name="Left-Right Arrow 257"/>
          <p:cNvSpPr/>
          <p:nvPr/>
        </p:nvSpPr>
        <p:spPr bwMode="auto">
          <a:xfrm>
            <a:off x="5030800" y="5150637"/>
            <a:ext cx="1317605" cy="244961"/>
          </a:xfrm>
          <a:prstGeom prst="lef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defTabSz="685800" fontAlgn="base">
              <a:spcBef>
                <a:spcPct val="20000"/>
              </a:spcBef>
              <a:spcAft>
                <a:spcPct val="0"/>
              </a:spcAft>
            </a:pPr>
            <a:endParaRPr lang="en-US">
              <a:solidFill>
                <a:schemeClr val="bg1"/>
              </a:solidFill>
              <a:latin typeface="Helvetica Neue Black Condensed"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7971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243" grpId="0"/>
      <p:bldP spid="2" grpId="0"/>
      <p:bldP spid="1027" grpId="0" animBg="1"/>
      <p:bldP spid="259" grpId="0" animBg="1"/>
      <p:bldP spid="2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a:solidFill>
                  <a:prstClr val="black"/>
                </a:solidFill>
              </a:rPr>
              <a:t>AWG Workshop Introduction</a:t>
            </a:r>
          </a:p>
        </p:txBody>
      </p:sp>
      <p:sp>
        <p:nvSpPr>
          <p:cNvPr id="3" name="Date Placeholder 2"/>
          <p:cNvSpPr>
            <a:spLocks noGrp="1"/>
          </p:cNvSpPr>
          <p:nvPr>
            <p:ph type="dt" sz="half" idx="11"/>
          </p:nvPr>
        </p:nvSpPr>
        <p:spPr/>
        <p:txBody>
          <a:bodyPr/>
          <a:lstStyle/>
          <a:p>
            <a:pPr>
              <a:defRPr/>
            </a:pPr>
            <a:r>
              <a:rPr lang="en-US">
                <a:solidFill>
                  <a:prstClr val="black"/>
                </a:solidFill>
              </a:rPr>
              <a:t>4/23/2018</a:t>
            </a:r>
            <a:endParaRPr lang="en-US" dirty="0">
              <a:solidFill>
                <a:prstClr val="black"/>
              </a:solidFill>
            </a:endParaRPr>
          </a:p>
        </p:txBody>
      </p:sp>
      <p:sp>
        <p:nvSpPr>
          <p:cNvPr id="4" name="Slide Number Placeholder 3"/>
          <p:cNvSpPr>
            <a:spLocks noGrp="1"/>
          </p:cNvSpPr>
          <p:nvPr>
            <p:ph type="sldNum" sz="quarter" idx="12"/>
          </p:nvPr>
        </p:nvSpPr>
        <p:spPr/>
        <p:txBody>
          <a:bodyPr/>
          <a:lstStyle/>
          <a:p>
            <a:pPr>
              <a:defRPr/>
            </a:pPr>
            <a:fld id="{DB06909F-F4DB-6C43-A253-C502151AEF04}" type="slidenum">
              <a:rPr lang="en-US" smtClean="0">
                <a:solidFill>
                  <a:prstClr val="black"/>
                </a:solidFill>
              </a:rPr>
              <a:pPr>
                <a:defRPr/>
              </a:pPr>
              <a:t>9</a:t>
            </a:fld>
            <a:endParaRPr lang="en-US">
              <a:solidFill>
                <a:prstClr val="black"/>
              </a:solidFill>
            </a:endParaRPr>
          </a:p>
        </p:txBody>
      </p:sp>
      <p:sp>
        <p:nvSpPr>
          <p:cNvPr id="12" name="Title 11"/>
          <p:cNvSpPr>
            <a:spLocks noGrp="1"/>
          </p:cNvSpPr>
          <p:nvPr>
            <p:ph type="title"/>
          </p:nvPr>
        </p:nvSpPr>
        <p:spPr>
          <a:xfrm>
            <a:off x="675907" y="205754"/>
            <a:ext cx="4659312" cy="457200"/>
          </a:xfrm>
        </p:spPr>
        <p:txBody>
          <a:bodyPr/>
          <a:lstStyle/>
          <a:p>
            <a:r>
              <a:rPr lang="en-US" dirty="0"/>
              <a:t>AWG Members </a:t>
            </a:r>
          </a:p>
        </p:txBody>
      </p:sp>
      <p:pic>
        <p:nvPicPr>
          <p:cNvPr id="15" name="Picture 14"/>
          <p:cNvPicPr>
            <a:picLocks noChangeAspect="1"/>
          </p:cNvPicPr>
          <p:nvPr/>
        </p:nvPicPr>
        <p:blipFill>
          <a:blip r:embed="rId2"/>
          <a:stretch>
            <a:fillRect/>
          </a:stretch>
        </p:blipFill>
        <p:spPr>
          <a:xfrm>
            <a:off x="2463387" y="1775964"/>
            <a:ext cx="6592511" cy="3655443"/>
          </a:xfrm>
          <a:prstGeom prst="rect">
            <a:avLst/>
          </a:prstGeom>
        </p:spPr>
      </p:pic>
      <p:pic>
        <p:nvPicPr>
          <p:cNvPr id="16" name="Picture 15"/>
          <p:cNvPicPr>
            <a:picLocks noChangeAspect="1"/>
          </p:cNvPicPr>
          <p:nvPr/>
        </p:nvPicPr>
        <p:blipFill>
          <a:blip r:embed="rId3"/>
          <a:stretch>
            <a:fillRect/>
          </a:stretch>
        </p:blipFill>
        <p:spPr>
          <a:xfrm>
            <a:off x="4985142" y="3777672"/>
            <a:ext cx="3118832" cy="1388473"/>
          </a:xfrm>
          <a:prstGeom prst="rect">
            <a:avLst/>
          </a:prstGeom>
        </p:spPr>
      </p:pic>
      <p:sp>
        <p:nvSpPr>
          <p:cNvPr id="18" name="TextBox 17"/>
          <p:cNvSpPr txBox="1"/>
          <p:nvPr/>
        </p:nvSpPr>
        <p:spPr>
          <a:xfrm>
            <a:off x="121967" y="1950348"/>
            <a:ext cx="2271863" cy="3329822"/>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b="1" u="sng" dirty="0"/>
              <a:t>Total AWG Members:</a:t>
            </a:r>
          </a:p>
          <a:p>
            <a:endParaRPr lang="en-US" sz="750" b="1" dirty="0"/>
          </a:p>
          <a:p>
            <a:r>
              <a:rPr lang="en-US" b="1" dirty="0"/>
              <a:t>114</a:t>
            </a:r>
          </a:p>
          <a:p>
            <a:endParaRPr lang="en-US" sz="1350" dirty="0"/>
          </a:p>
          <a:p>
            <a:r>
              <a:rPr lang="en-US" sz="1238" b="1" u="sng" dirty="0"/>
              <a:t>AWG Members Per Group:</a:t>
            </a:r>
          </a:p>
          <a:p>
            <a:endParaRPr lang="en-US" sz="1350" dirty="0"/>
          </a:p>
          <a:p>
            <a:r>
              <a:rPr lang="en-US" sz="1350" dirty="0"/>
              <a:t>Animal		47</a:t>
            </a:r>
          </a:p>
          <a:p>
            <a:endParaRPr lang="en-US" sz="1350" dirty="0"/>
          </a:p>
          <a:p>
            <a:r>
              <a:rPr lang="en-US" sz="1350" dirty="0"/>
              <a:t>Multi-Omics/	33</a:t>
            </a:r>
          </a:p>
          <a:p>
            <a:r>
              <a:rPr lang="en-US" sz="1350" dirty="0"/>
              <a:t>System Biology</a:t>
            </a:r>
          </a:p>
          <a:p>
            <a:endParaRPr lang="en-US" sz="1350" dirty="0"/>
          </a:p>
          <a:p>
            <a:r>
              <a:rPr lang="en-US" sz="1350" dirty="0"/>
              <a:t>Plants		24</a:t>
            </a:r>
          </a:p>
          <a:p>
            <a:endParaRPr lang="en-US" sz="1350" dirty="0"/>
          </a:p>
          <a:p>
            <a:r>
              <a:rPr lang="en-US" sz="1350" dirty="0"/>
              <a:t>Microbes	21</a:t>
            </a:r>
          </a:p>
          <a:p>
            <a:endParaRPr lang="en-US" sz="1350" dirty="0"/>
          </a:p>
          <a:p>
            <a:r>
              <a:rPr lang="en-US" sz="900" i="1" dirty="0"/>
              <a:t>*Some members are in multiple groups</a:t>
            </a:r>
          </a:p>
        </p:txBody>
      </p:sp>
      <p:sp>
        <p:nvSpPr>
          <p:cNvPr id="5" name="TextBox 4"/>
          <p:cNvSpPr txBox="1"/>
          <p:nvPr/>
        </p:nvSpPr>
        <p:spPr>
          <a:xfrm>
            <a:off x="2463387" y="5488996"/>
            <a:ext cx="3608745" cy="300082"/>
          </a:xfrm>
          <a:prstGeom prst="rect">
            <a:avLst/>
          </a:prstGeom>
          <a:noFill/>
        </p:spPr>
        <p:txBody>
          <a:bodyPr wrap="none" rtlCol="0">
            <a:spAutoFit/>
          </a:bodyPr>
          <a:lstStyle/>
          <a:p>
            <a:r>
              <a:rPr lang="en-US" sz="1350" dirty="0"/>
              <a:t>Map created with </a:t>
            </a:r>
            <a:r>
              <a:rPr lang="en-US" sz="1350" dirty="0">
                <a:hlinkClick r:id="rId4"/>
              </a:rPr>
              <a:t>https://www.zeemaps.com/</a:t>
            </a:r>
            <a:endParaRPr lang="en-US" sz="1350" dirty="0"/>
          </a:p>
        </p:txBody>
      </p:sp>
    </p:spTree>
    <p:extLst>
      <p:ext uri="{BB962C8B-B14F-4D97-AF65-F5344CB8AC3E}">
        <p14:creationId xmlns:p14="http://schemas.microsoft.com/office/powerpoint/2010/main" val="1036232208"/>
      </p:ext>
    </p:extLst>
  </p:cSld>
  <p:clrMapOvr>
    <a:masterClrMapping/>
  </p:clrMapOvr>
</p:sld>
</file>

<file path=ppt/theme/theme1.xml><?xml version="1.0" encoding="utf-8"?>
<a:theme xmlns:a="http://schemas.openxmlformats.org/drawingml/2006/main" name="General_ESMD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defRPr>
        </a:defPPr>
      </a:lstStyle>
      <a:style>
        <a:lnRef idx="2">
          <a:schemeClr val="accent3">
            <a:shade val="50000"/>
          </a:schemeClr>
        </a:lnRef>
        <a:fillRef idx="1">
          <a:schemeClr val="accent3"/>
        </a:fillRef>
        <a:effectRef idx="0">
          <a:schemeClr val="accent3"/>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17961" dir="2700000" algn="ctr" rotWithShape="0">
            <a:schemeClr val="tx1">
              <a:alpha val="74998"/>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defRPr>
        </a:defPPr>
      </a:lstStyle>
    </a:lnDef>
  </a:objectDefaults>
  <a:extraClrSchemeLst>
    <a:extraClrScheme>
      <a:clrScheme name="Exploration Ambassado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xploration Ambassador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xploration Ambassador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xploration Ambassador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xploration Ambassador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xploration Ambassador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xploration Ambassador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xploration Ambassador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xploration Ambassador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xploration Ambassador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xploration Ambassador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xploration Ambassador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C Project Schedule Assessments" id="{A62FBAD8-AB92-4DC9-895B-DE4DC86BC3EA}" vid="{F2FF8D8D-E299-4D76-870A-31579751C4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FB51172D318F47B59795C5C85C7AD8" ma:contentTypeVersion="0" ma:contentTypeDescription="Create a new document." ma:contentTypeScope="" ma:versionID="0326cc00faedd5370b26c1318ce21a98">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5D8B40-5A20-4A15-B407-130BE3B10021}">
  <ds:schemaRefs>
    <ds:schemaRef ds:uri="http://schemas.microsoft.com/sharepoint/v3/contenttype/forms"/>
  </ds:schemaRefs>
</ds:datastoreItem>
</file>

<file path=customXml/itemProps2.xml><?xml version="1.0" encoding="utf-8"?>
<ds:datastoreItem xmlns:ds="http://schemas.openxmlformats.org/officeDocument/2006/customXml" ds:itemID="{0DD14D1C-8AAB-46E0-8BD1-78BEDFCCB05E}">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4F40C42C-718E-438D-8988-B2899445B1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46132</TotalTime>
  <Words>1995</Words>
  <Application>Microsoft Macintosh PowerPoint</Application>
  <PresentationFormat>On-screen Show (4:3)</PresentationFormat>
  <Paragraphs>283</Paragraphs>
  <Slides>18</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ＭＳ Ｐゴシック</vt:lpstr>
      <vt:lpstr>ＭＳ Ｐゴシック</vt:lpstr>
      <vt:lpstr>SimSun</vt:lpstr>
      <vt:lpstr>ヒラギノ角ゴ Pro W3</vt:lpstr>
      <vt:lpstr>Arial</vt:lpstr>
      <vt:lpstr>Arial (Headings)</vt:lpstr>
      <vt:lpstr>Calibri</vt:lpstr>
      <vt:lpstr>Helvetica</vt:lpstr>
      <vt:lpstr>Helvetica Neue Black Condensed</vt:lpstr>
      <vt:lpstr>Times New Roman</vt:lpstr>
      <vt:lpstr>Wingdings</vt:lpstr>
      <vt:lpstr>General_ESMD_Template</vt:lpstr>
      <vt:lpstr>GeneLab: “Omics” Data System for Space Biology Research  </vt:lpstr>
      <vt:lpstr>Omics Acquisition in Space is Now a Reality</vt:lpstr>
      <vt:lpstr>ISS Based Research  </vt:lpstr>
      <vt:lpstr>Three-tier Client Strategy to Democratize Data</vt:lpstr>
      <vt:lpstr>From GLDS 2.0 to GLDS 4.0</vt:lpstr>
      <vt:lpstr>GeneLab Phased Implementation</vt:lpstr>
      <vt:lpstr>Engaging the Scientific Community  </vt:lpstr>
      <vt:lpstr>Guiding principles to look at GeneLab data</vt:lpstr>
      <vt:lpstr>AWG Members </vt:lpstr>
      <vt:lpstr>GLDS Phase 2 (Release 2.0) Google-like Search, Federated Search</vt:lpstr>
      <vt:lpstr>GLDS Phase 2 (Release 2.0)  Customized NASA Collaborative Workspace</vt:lpstr>
      <vt:lpstr>PowerPoint Presentation</vt:lpstr>
      <vt:lpstr>Recent GeneLab publications</vt:lpstr>
      <vt:lpstr>Global transcriptomic analysis suggests carbon dioxide as an environmental stressor in spaceflight: A systems biology GeneLab case study</vt:lpstr>
      <vt:lpstr>Earth’s magnetic field protects us from cosmic radiation</vt:lpstr>
      <vt:lpstr>PowerPoint Presentation</vt:lpstr>
      <vt:lpstr>NASA GeneLab Project: Bridging Space Radiation Omics with Ground Studies</vt:lpstr>
      <vt:lpstr> GeneLab Acknowledgements</vt:lpstr>
    </vt:vector>
  </TitlesOfParts>
  <Manager/>
  <Company>NASA</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GeneLab PDR Overview</dc:title>
  <dc:subject/>
  <dc:creator>Sylvain Costes</dc:creator>
  <cp:keywords/>
  <dc:description/>
  <cp:lastModifiedBy>Alan Wood</cp:lastModifiedBy>
  <cp:revision>737</cp:revision>
  <cp:lastPrinted>2017-07-08T01:51:56Z</cp:lastPrinted>
  <dcterms:created xsi:type="dcterms:W3CDTF">2015-01-27T18:21:16Z</dcterms:created>
  <dcterms:modified xsi:type="dcterms:W3CDTF">2018-06-01T05:11:47Z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048451a7-07b8-4045-92f6-4ebfa83acb29</vt:lpwstr>
  </property>
  <property fmtid="{D5CDD505-2E9C-101B-9397-08002B2CF9AE}" pid="3" name="ContentTypeId">
    <vt:lpwstr>0x01010090FB51172D318F47B59795C5C85C7AD8</vt:lpwstr>
  </property>
</Properties>
</file>