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80" r:id="rId2"/>
    <p:sldId id="297" r:id="rId3"/>
    <p:sldId id="298" r:id="rId4"/>
    <p:sldId id="278" r:id="rId5"/>
    <p:sldId id="293" r:id="rId6"/>
    <p:sldId id="299" r:id="rId7"/>
    <p:sldId id="300" r:id="rId8"/>
    <p:sldId id="295" r:id="rId9"/>
    <p:sldId id="307" r:id="rId10"/>
    <p:sldId id="309" r:id="rId11"/>
    <p:sldId id="310" r:id="rId12"/>
    <p:sldId id="303" r:id="rId13"/>
    <p:sldId id="311" r:id="rId14"/>
    <p:sldId id="291" r:id="rId15"/>
    <p:sldId id="288" r:id="rId1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762" autoAdjust="0"/>
  </p:normalViewPr>
  <p:slideViewPr>
    <p:cSldViewPr>
      <p:cViewPr varScale="1">
        <p:scale>
          <a:sx n="78" d="100"/>
          <a:sy n="78" d="100"/>
        </p:scale>
        <p:origin x="15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51A48-A406-4420-8F08-F59DFF9C2D1E}" type="datetimeFigureOut">
              <a:rPr lang="en-US" smtClean="0"/>
              <a:t>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F9DE1-D120-424A-AAB3-1A18ED6F9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3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01B31-D84D-471D-B489-B7CEEDC1103B}" type="datetimeFigureOut">
              <a:rPr lang="en-US" smtClean="0"/>
              <a:t>1/13/2016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1962A-59E1-436F-913D-DB3534C43F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56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42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4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510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496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01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52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2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570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7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93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1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A1962A-59E1-436F-913D-DB3534C43FE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72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5052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KSC LSDA Introduction and Goals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828800"/>
            <a:ext cx="8458200" cy="4648200"/>
          </a:xfrm>
          <a:prstGeom prst="rect">
            <a:avLst/>
          </a:prstGeom>
        </p:spPr>
        <p:txBody>
          <a:bodyPr vert="horz"/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143000"/>
            <a:ext cx="8610600" cy="609600"/>
          </a:xfrm>
          <a:prstGeom prst="rect">
            <a:avLst/>
          </a:prstGeom>
        </p:spPr>
        <p:txBody>
          <a:bodyPr vert="horz"/>
          <a:lstStyle>
            <a:lvl1pPr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14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66800"/>
            <a:ext cx="7924800" cy="8382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7924800" cy="4495800"/>
          </a:xfrm>
          <a:prstGeom prst="rect">
            <a:avLst/>
          </a:prstGeom>
        </p:spPr>
        <p:txBody>
          <a:bodyPr/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5" name="Picture 4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KSC LSDA Introduction and Goals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9521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5" name="Picture 4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7674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3000"/>
            <a:ext cx="5111750" cy="49831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38400"/>
            <a:ext cx="3008313" cy="3687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43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73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4384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04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1524000"/>
            <a:ext cx="1943100" cy="50292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1524000"/>
            <a:ext cx="56769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4" descr="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9600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 userDrawn="1"/>
        </p:nvSpPr>
        <p:spPr>
          <a:xfrm>
            <a:off x="5105400" y="533399"/>
            <a:ext cx="3886200" cy="45720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MS PGothic" pitchFamily="34" charset="-128"/>
                <a:cs typeface="ＭＳ Ｐゴシック" charset="-128"/>
              </a:rPr>
              <a:t>Your Project Name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MS PGothic" pitchFamily="34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61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0" y="2286000"/>
            <a:ext cx="4495800" cy="2362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54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" y="457199"/>
            <a:ext cx="8991600" cy="597855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29200" y="68580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Collaborative Life</a:t>
            </a:r>
            <a:r>
              <a:rPr lang="en-US" b="1" baseline="0" dirty="0" smtClean="0">
                <a:solidFill>
                  <a:schemeClr val="bg1"/>
                </a:solidFill>
              </a:rPr>
              <a:t> Sciences Data Technical  Exchange Meeting</a:t>
            </a:r>
          </a:p>
          <a:p>
            <a:r>
              <a:rPr lang="en-US" baseline="0" dirty="0" smtClean="0">
                <a:solidFill>
                  <a:schemeClr val="bg1"/>
                </a:solidFill>
              </a:rPr>
              <a:t>NASA Ames Research Center</a:t>
            </a:r>
          </a:p>
          <a:p>
            <a:r>
              <a:rPr lang="en-US" baseline="0" dirty="0" smtClean="0">
                <a:solidFill>
                  <a:schemeClr val="bg1"/>
                </a:solidFill>
              </a:rPr>
              <a:t>January 14-15, 2016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8" descr="nasa_logo_small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9" y="609600"/>
            <a:ext cx="99752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238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+mj-lt"/>
          <a:ea typeface="MS PGothic" pitchFamily="34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  <a:ea typeface="MS PGothic" pitchFamily="34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100">
          <a:solidFill>
            <a:srgbClr val="333399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defRPr sz="1600" b="1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30000"/>
        </a:spcBef>
        <a:spcAft>
          <a:spcPct val="0"/>
        </a:spcAft>
        <a:defRPr sz="12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30000"/>
        </a:spcBef>
        <a:spcAft>
          <a:spcPct val="0"/>
        </a:spcAft>
        <a:buChar char="•"/>
        <a:defRPr sz="1300" b="1">
          <a:solidFill>
            <a:srgbClr val="333399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10" Type="http://schemas.openxmlformats.org/officeDocument/2006/relationships/image" Target="../media/image31.ti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1.png"/><Relationship Id="rId7" Type="http://schemas.openxmlformats.org/officeDocument/2006/relationships/image" Target="../media/image3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638800"/>
            <a:ext cx="5181600" cy="762000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KSC LSDA Introduction and Goals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Stephanie Richards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7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7924800" cy="459384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Highlighted Hardware and Payloads: BRIC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5" name="Rectangle 156"/>
          <p:cNvSpPr>
            <a:spLocks noChangeArrowheads="1"/>
          </p:cNvSpPr>
          <p:nvPr/>
        </p:nvSpPr>
        <p:spPr bwMode="auto">
          <a:xfrm>
            <a:off x="23092" y="1531963"/>
            <a:ext cx="9144000" cy="63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174625" indent="-174625">
              <a:lnSpc>
                <a:spcPct val="80000"/>
              </a:lnSpc>
              <a:spcBef>
                <a:spcPct val="15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+mj-lt"/>
                <a:ea typeface="ヒラギノ角ゴ Pro W3" charset="-128"/>
                <a:cs typeface="Cambria"/>
              </a:rPr>
              <a:t>The BRIC-PDFU hardware facilitates Rapid Turn-Around payloads involving in-flight fixation &amp; multiple NRA-selected PIs.</a:t>
            </a:r>
          </a:p>
          <a:p>
            <a:pPr marL="174625" indent="-174625">
              <a:lnSpc>
                <a:spcPct val="80000"/>
              </a:lnSpc>
              <a:spcBef>
                <a:spcPct val="15000"/>
              </a:spcBef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+mj-lt"/>
                <a:ea typeface="ヒラギノ角ゴ Pro W3" charset="-128"/>
                <a:cs typeface="Cambria"/>
              </a:rPr>
              <a:t>Provides shorter period of time for PI to obtain flight opportunity and ultimately flight data for analysis and publication.</a:t>
            </a:r>
            <a:endParaRPr lang="en-US" sz="1200" dirty="0">
              <a:solidFill>
                <a:srgbClr val="000000"/>
              </a:solidFill>
              <a:latin typeface="+mj-lt"/>
              <a:ea typeface="ヒラギノ角ゴ Pro W3" charset="-128"/>
              <a:cs typeface="Cambria"/>
            </a:endParaRPr>
          </a:p>
        </p:txBody>
      </p:sp>
      <p:pic>
        <p:nvPicPr>
          <p:cNvPr id="16" name="P 4"/>
          <p:cNvPicPr>
            <a:picLocks noChangeAspect="1" noChangeArrowheads="1"/>
          </p:cNvPicPr>
          <p:nvPr/>
        </p:nvPicPr>
        <p:blipFill rotWithShape="1">
          <a:blip r:embed="rId3"/>
          <a:srcRect l="15939" t="35454" r="15382" b="34242"/>
          <a:stretch/>
        </p:blipFill>
        <p:spPr bwMode="auto">
          <a:xfrm>
            <a:off x="23092" y="3841181"/>
            <a:ext cx="4899025" cy="23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-46182" y="6120886"/>
            <a:ext cx="60696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tabLst>
                <a:tab pos="287338" algn="l"/>
              </a:tabLst>
            </a:pPr>
            <a:r>
              <a:rPr lang="en-US" sz="1100" b="1" dirty="0">
                <a:solidFill>
                  <a:schemeClr val="tx1"/>
                </a:solidFill>
                <a:latin typeface="+mj-lt"/>
                <a:cs typeface="Cambria"/>
              </a:rPr>
              <a:t>Injection of fluids into PDFU </a:t>
            </a:r>
            <a:r>
              <a:rPr lang="en-US" sz="1100" b="1" dirty="0" smtClean="0">
                <a:solidFill>
                  <a:schemeClr val="tx1"/>
                </a:solidFill>
                <a:latin typeface="+mj-lt"/>
                <a:cs typeface="Cambria"/>
              </a:rPr>
              <a:t>Petri </a:t>
            </a:r>
            <a:r>
              <a:rPr lang="en-US" sz="1100" b="1" dirty="0">
                <a:solidFill>
                  <a:schemeClr val="tx1"/>
                </a:solidFill>
                <a:latin typeface="+mj-lt"/>
                <a:cs typeface="Cambria"/>
              </a:rPr>
              <a:t>dishes:  </a:t>
            </a:r>
            <a:endParaRPr lang="en-US" sz="1100" b="1" dirty="0" smtClean="0">
              <a:solidFill>
                <a:schemeClr val="tx1"/>
              </a:solidFill>
              <a:latin typeface="+mj-lt"/>
              <a:cs typeface="Cambria"/>
            </a:endParaRPr>
          </a:p>
          <a:p>
            <a:pPr>
              <a:tabLst>
                <a:tab pos="287338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j-lt"/>
                <a:cs typeface="Cambria"/>
              </a:rPr>
              <a:t>A.  Actuator </a:t>
            </a:r>
            <a:r>
              <a:rPr lang="en-US" sz="1100" dirty="0">
                <a:solidFill>
                  <a:schemeClr val="tx1"/>
                </a:solidFill>
                <a:latin typeface="+mj-lt"/>
                <a:cs typeface="Cambria"/>
              </a:rPr>
              <a:t>Tool prior to attachment to 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cs typeface="Cambria"/>
              </a:rPr>
              <a:t>BRIC</a:t>
            </a:r>
            <a:r>
              <a:rPr lang="en-US" sz="1100" dirty="0">
                <a:solidFill>
                  <a:schemeClr val="tx1"/>
                </a:solidFill>
                <a:latin typeface="+mj-lt"/>
                <a:cs typeface="Cambria"/>
              </a:rPr>
              <a:t>-PDFU. </a:t>
            </a:r>
          </a:p>
          <a:p>
            <a:pPr>
              <a:tabLst>
                <a:tab pos="287338" algn="l"/>
              </a:tabLst>
            </a:pPr>
            <a:r>
              <a:rPr lang="en-US" sz="1100" dirty="0" smtClean="0">
                <a:solidFill>
                  <a:schemeClr val="tx1"/>
                </a:solidFill>
                <a:latin typeface="+mj-lt"/>
                <a:cs typeface="Cambria"/>
              </a:rPr>
              <a:t>B</a:t>
            </a:r>
            <a:r>
              <a:rPr lang="en-US" sz="1100" dirty="0" smtClean="0">
                <a:latin typeface="+mj-lt"/>
                <a:cs typeface="Cambria"/>
              </a:rPr>
              <a:t>.  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cs typeface="Cambria"/>
              </a:rPr>
              <a:t>Actuator </a:t>
            </a:r>
            <a:r>
              <a:rPr lang="en-US" sz="1100" dirty="0">
                <a:solidFill>
                  <a:schemeClr val="tx1"/>
                </a:solidFill>
                <a:latin typeface="+mj-lt"/>
                <a:cs typeface="Cambria"/>
              </a:rPr>
              <a:t>partially depressed to</a:t>
            </a:r>
            <a:r>
              <a:rPr lang="en-US" sz="1100" dirty="0" smtClean="0">
                <a:solidFill>
                  <a:schemeClr val="tx1"/>
                </a:solidFill>
                <a:latin typeface="+mj-lt"/>
                <a:cs typeface="Cambria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cs typeface="Cambria"/>
              </a:rPr>
              <a:t>Liquid 1</a:t>
            </a:r>
            <a:r>
              <a:rPr lang="en-US" sz="1100" dirty="0">
                <a:solidFill>
                  <a:srgbClr val="000000"/>
                </a:solidFill>
                <a:latin typeface="+mj-lt"/>
                <a:cs typeface="Cambria"/>
              </a:rPr>
              <a:t>.  </a:t>
            </a:r>
          </a:p>
          <a:p>
            <a:pPr>
              <a:tabLst>
                <a:tab pos="287338" algn="l"/>
              </a:tabLst>
            </a:pPr>
            <a:r>
              <a:rPr lang="en-US" sz="1100" dirty="0" smtClean="0">
                <a:solidFill>
                  <a:srgbClr val="000000"/>
                </a:solidFill>
                <a:latin typeface="+mj-lt"/>
                <a:cs typeface="Cambria"/>
              </a:rPr>
              <a:t>C.  Completion </a:t>
            </a:r>
            <a:r>
              <a:rPr lang="en-US" sz="1100" dirty="0">
                <a:solidFill>
                  <a:srgbClr val="000000"/>
                </a:solidFill>
                <a:latin typeface="+mj-lt"/>
                <a:cs typeface="Cambria"/>
              </a:rPr>
              <a:t>of actuation allows Liquid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cs typeface="Cambria"/>
              </a:rPr>
              <a:t>2 </a:t>
            </a:r>
            <a:r>
              <a:rPr lang="en-US" sz="1100" dirty="0">
                <a:solidFill>
                  <a:srgbClr val="000000"/>
                </a:solidFill>
                <a:latin typeface="+mj-lt"/>
                <a:cs typeface="Cambria"/>
              </a:rPr>
              <a:t>to be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cs typeface="Cambria"/>
              </a:rPr>
              <a:t>delivered</a:t>
            </a:r>
            <a:r>
              <a:rPr lang="en-US" sz="1100" dirty="0">
                <a:solidFill>
                  <a:srgbClr val="000000"/>
                </a:solidFill>
                <a:latin typeface="+mj-lt"/>
                <a:cs typeface="Cambria"/>
              </a:rPr>
              <a:t>. </a:t>
            </a:r>
          </a:p>
        </p:txBody>
      </p:sp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-41563" y="3304655"/>
            <a:ext cx="9117538" cy="826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82" tIns="50941" rIns="101882" bIns="50941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cs typeface="Cambria"/>
              </a:rPr>
              <a:t>A.  Petri </a:t>
            </a:r>
            <a:r>
              <a:rPr lang="en-US" sz="1100" dirty="0">
                <a:solidFill>
                  <a:srgbClr val="000000"/>
                </a:solidFill>
                <a:cs typeface="Cambria"/>
              </a:rPr>
              <a:t>Dish Fixation Unit (PDFU)</a:t>
            </a:r>
            <a:r>
              <a:rPr lang="en-US" sz="1100" dirty="0" smtClean="0">
                <a:solidFill>
                  <a:srgbClr val="000000"/>
                </a:solidFill>
                <a:cs typeface="Cambria"/>
              </a:rPr>
              <a:t>.  B</a:t>
            </a:r>
            <a:r>
              <a:rPr lang="en-US" sz="1100" dirty="0">
                <a:solidFill>
                  <a:srgbClr val="000000"/>
                </a:solidFill>
                <a:cs typeface="Cambria"/>
              </a:rPr>
              <a:t>.  Callus culture on petri dish within a PDFU</a:t>
            </a:r>
            <a:r>
              <a:rPr lang="en-US" sz="1100" dirty="0" smtClean="0">
                <a:solidFill>
                  <a:srgbClr val="000000"/>
                </a:solidFill>
                <a:cs typeface="Cambria"/>
              </a:rPr>
              <a:t>.  C.  5 PDFUs plus 1 temperature logger within a BRIC-PDFU Canister.  D. BRIC-PDFU Canister with two pin guards attached.  E. </a:t>
            </a:r>
            <a:r>
              <a:rPr lang="en-US" sz="1100" dirty="0">
                <a:solidFill>
                  <a:srgbClr val="000000"/>
                </a:solidFill>
                <a:ea typeface="Arial" charset="0"/>
                <a:cs typeface="Cambria"/>
              </a:rPr>
              <a:t>Actuator Rod Kit &amp; Actuator </a:t>
            </a:r>
            <a:r>
              <a:rPr lang="en-US" sz="1100" dirty="0" smtClean="0">
                <a:solidFill>
                  <a:srgbClr val="000000"/>
                </a:solidFill>
                <a:ea typeface="Arial" charset="0"/>
                <a:cs typeface="Cambria"/>
              </a:rPr>
              <a:t>Tool.  </a:t>
            </a:r>
            <a:r>
              <a:rPr lang="en-US" sz="1100" dirty="0" smtClean="0">
                <a:solidFill>
                  <a:srgbClr val="000000"/>
                </a:solidFill>
                <a:cs typeface="Cambria"/>
              </a:rPr>
              <a:t>F. </a:t>
            </a:r>
            <a:r>
              <a:rPr lang="en-US" sz="1100" dirty="0">
                <a:solidFill>
                  <a:srgbClr val="000000"/>
                </a:solidFill>
                <a:ea typeface="Arial" charset="0"/>
                <a:cs typeface="Cambria"/>
              </a:rPr>
              <a:t>Actuator Tool attached to BRIC- PDFU canister.</a:t>
            </a:r>
          </a:p>
          <a:p>
            <a:endParaRPr lang="en-US" sz="1400" dirty="0">
              <a:solidFill>
                <a:srgbClr val="000000"/>
              </a:solidFill>
              <a:latin typeface="+mj-lt"/>
              <a:cs typeface="Cambria"/>
            </a:endParaRPr>
          </a:p>
        </p:txBody>
      </p:sp>
      <p:pic>
        <p:nvPicPr>
          <p:cNvPr id="1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449" y="1914518"/>
            <a:ext cx="1728189" cy="12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32" r="7420" b="12196"/>
          <a:stretch>
            <a:fillRect/>
          </a:stretch>
        </p:blipFill>
        <p:spPr bwMode="auto">
          <a:xfrm>
            <a:off x="8231942" y="1914518"/>
            <a:ext cx="809077" cy="129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2" t="3078" r="12926"/>
          <a:stretch>
            <a:fillRect/>
          </a:stretch>
        </p:blipFill>
        <p:spPr bwMode="auto">
          <a:xfrm>
            <a:off x="5157362" y="1914514"/>
            <a:ext cx="1299783" cy="129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5" t="3078" r="57857"/>
          <a:stretch>
            <a:fillRect/>
          </a:stretch>
        </p:blipFill>
        <p:spPr bwMode="auto">
          <a:xfrm>
            <a:off x="3306775" y="1914514"/>
            <a:ext cx="1827283" cy="129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8" t="3627" r="14989" b="54836"/>
          <a:stretch>
            <a:fillRect/>
          </a:stretch>
        </p:blipFill>
        <p:spPr bwMode="auto">
          <a:xfrm>
            <a:off x="62796" y="1908709"/>
            <a:ext cx="1619791" cy="128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7" t="51009" r="12535"/>
          <a:stretch>
            <a:fillRect/>
          </a:stretch>
        </p:blipFill>
        <p:spPr bwMode="auto">
          <a:xfrm>
            <a:off x="1756292" y="1920968"/>
            <a:ext cx="1526561" cy="12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62796" y="2799167"/>
            <a:ext cx="3385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mbria"/>
                <a:cs typeface="Cambria"/>
              </a:rPr>
              <a:t>A</a:t>
            </a:r>
          </a:p>
        </p:txBody>
      </p:sp>
      <p:sp>
        <p:nvSpPr>
          <p:cNvPr id="26" name="TextBox 10"/>
          <p:cNvSpPr txBox="1">
            <a:spLocks noChangeArrowheads="1"/>
          </p:cNvSpPr>
          <p:nvPr/>
        </p:nvSpPr>
        <p:spPr bwMode="auto">
          <a:xfrm>
            <a:off x="4819549" y="2841580"/>
            <a:ext cx="314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mbria"/>
                <a:cs typeface="Cambria"/>
              </a:rPr>
              <a:t>C</a:t>
            </a:r>
            <a:endParaRPr lang="en-US" sz="18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27" name="TextBox 13"/>
          <p:cNvSpPr txBox="1">
            <a:spLocks noChangeArrowheads="1"/>
          </p:cNvSpPr>
          <p:nvPr/>
        </p:nvSpPr>
        <p:spPr bwMode="auto">
          <a:xfrm>
            <a:off x="6088584" y="2841580"/>
            <a:ext cx="337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ambria"/>
                <a:cs typeface="Cambria"/>
              </a:rPr>
              <a:t>D</a:t>
            </a:r>
            <a:endParaRPr lang="en-US" sz="1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6480449" y="2829319"/>
            <a:ext cx="317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E</a:t>
            </a:r>
            <a:endParaRPr lang="en-US" sz="1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8225617" y="2841580"/>
            <a:ext cx="3085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/>
                <a:cs typeface="Cambria"/>
              </a:rPr>
              <a:t>F</a:t>
            </a:r>
            <a:endParaRPr lang="en-US" sz="1800" dirty="0">
              <a:solidFill>
                <a:srgbClr val="FFFFFF"/>
              </a:solidFill>
              <a:latin typeface="Cambria"/>
              <a:cs typeface="Cambria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1675340" y="2835098"/>
            <a:ext cx="3257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Cambria"/>
                <a:cs typeface="Cambria"/>
              </a:rPr>
              <a:t>B</a:t>
            </a:r>
          </a:p>
        </p:txBody>
      </p:sp>
      <p:pic>
        <p:nvPicPr>
          <p:cNvPr id="33" name="Picture 32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2" t="8182" r="4322" b="47403"/>
          <a:stretch/>
        </p:blipFill>
        <p:spPr>
          <a:xfrm>
            <a:off x="5346230" y="3860198"/>
            <a:ext cx="3492970" cy="250119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346231" y="6505606"/>
            <a:ext cx="3492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Astronaut Rick </a:t>
            </a:r>
            <a:r>
              <a:rPr lang="en-US" sz="1100" dirty="0" err="1" smtClean="0"/>
              <a:t>Mastracchio</a:t>
            </a:r>
            <a:r>
              <a:rPr lang="en-US" sz="1100" dirty="0" smtClean="0"/>
              <a:t> actuating a BRIC-PDFU.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4048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610600" cy="47298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Highlighted Payloads: BRIC.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7008"/>
          <a:stretch/>
        </p:blipFill>
        <p:spPr>
          <a:xfrm>
            <a:off x="245962" y="1600200"/>
            <a:ext cx="8770827" cy="15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1329" b="11746"/>
          <a:stretch/>
        </p:blipFill>
        <p:spPr>
          <a:xfrm>
            <a:off x="245961" y="1738745"/>
            <a:ext cx="8770827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51946"/>
          <a:stretch/>
        </p:blipFill>
        <p:spPr>
          <a:xfrm>
            <a:off x="2164796" y="3193803"/>
            <a:ext cx="1628880" cy="1675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2096"/>
          <a:stretch/>
        </p:blipFill>
        <p:spPr>
          <a:xfrm>
            <a:off x="2164796" y="4895010"/>
            <a:ext cx="1628880" cy="167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2063"/>
          <a:stretch/>
        </p:blipFill>
        <p:spPr>
          <a:xfrm>
            <a:off x="75069" y="3248890"/>
            <a:ext cx="1923464" cy="1239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9" y="5123837"/>
            <a:ext cx="1923464" cy="121808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5069" y="4488493"/>
            <a:ext cx="1923464" cy="235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i="1" dirty="0" smtClean="0">
                <a:latin typeface="+mn-lt"/>
              </a:rPr>
              <a:t>Bacillus subtilis</a:t>
            </a:r>
            <a:endParaRPr lang="en-US" sz="1100" i="1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521" y="6359733"/>
            <a:ext cx="1956011" cy="250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Staphylococcus epidermidis</a:t>
            </a:r>
          </a:p>
        </p:txBody>
      </p:sp>
      <p:pic>
        <p:nvPicPr>
          <p:cNvPr id="13" name="Picture 1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8" t="52713" r="31801" b="18649"/>
          <a:stretch/>
        </p:blipFill>
        <p:spPr>
          <a:xfrm>
            <a:off x="7159703" y="4031672"/>
            <a:ext cx="1944979" cy="19781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29700" y="6394532"/>
            <a:ext cx="190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</a:t>
            </a:r>
            <a:r>
              <a:rPr lang="en-US" sz="1100" dirty="0" smtClean="0"/>
              <a:t>ost-flight etiolated </a:t>
            </a:r>
          </a:p>
          <a:p>
            <a:pPr algn="ctr"/>
            <a:r>
              <a:rPr lang="en-US" sz="1100" dirty="0" smtClean="0"/>
              <a:t>seedlings from BRIC 18.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75069" y="6609976"/>
            <a:ext cx="3712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BRIC 21 Test Organisms and Schematic.</a:t>
            </a:r>
            <a:endParaRPr lang="en-US" sz="1100" dirty="0"/>
          </a:p>
        </p:txBody>
      </p:sp>
      <p:pic>
        <p:nvPicPr>
          <p:cNvPr id="16" name="Picture 15" descr="Macintosh HD:Files:Manuscripts in Preparation:2015 BRIC-21:ISS BRIC-21 photos:iss043e12752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r="6374"/>
          <a:stretch/>
        </p:blipFill>
        <p:spPr bwMode="auto">
          <a:xfrm>
            <a:off x="3961688" y="3924062"/>
            <a:ext cx="2960006" cy="226334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321554" y="6260145"/>
            <a:ext cx="22684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Initiation of </a:t>
            </a:r>
            <a:r>
              <a:rPr lang="en-US" sz="1100" dirty="0" smtClean="0"/>
              <a:t>BRIC 21 </a:t>
            </a:r>
            <a:r>
              <a:rPr lang="en-US" sz="1100" dirty="0"/>
              <a:t>experiment onboard ISS by astronaut Samantha </a:t>
            </a:r>
            <a:r>
              <a:rPr lang="en-US" sz="1100" dirty="0" err="1"/>
              <a:t>Cristoforetti</a:t>
            </a:r>
            <a:r>
              <a:rPr lang="en-US" sz="1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74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7924800" cy="430645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tx1"/>
                </a:solidFill>
                <a:latin typeface="+mn-lt"/>
              </a:rPr>
              <a:t>Highlighted Hardware and Payloads: APH</a:t>
            </a:r>
            <a:endParaRPr lang="en-US" sz="2400" u="sng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716213"/>
            <a:ext cx="8894239" cy="4125912"/>
            <a:chOff x="0" y="2716213"/>
            <a:chExt cx="8894239" cy="412591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 b="15417"/>
            <a:stretch>
              <a:fillRect/>
            </a:stretch>
          </p:blipFill>
          <p:spPr bwMode="auto">
            <a:xfrm>
              <a:off x="5373164" y="4208463"/>
              <a:ext cx="3521075" cy="260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716213"/>
              <a:ext cx="6438900" cy="4125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ctangle 156"/>
          <p:cNvSpPr>
            <a:spLocks noChangeArrowheads="1"/>
          </p:cNvSpPr>
          <p:nvPr/>
        </p:nvSpPr>
        <p:spPr bwMode="auto">
          <a:xfrm>
            <a:off x="76200" y="1497445"/>
            <a:ext cx="9144000" cy="174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1200" b="1" dirty="0" smtClean="0">
                <a:solidFill>
                  <a:srgbClr val="000000"/>
                </a:solidFill>
                <a:ea typeface="Cambria" charset="0"/>
                <a:cs typeface="Cambria" charset="0"/>
              </a:rPr>
              <a:t>Objective:  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Develop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a </a:t>
            </a:r>
            <a:r>
              <a:rPr lang="en-US" sz="12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large volume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plant habitat for </a:t>
            </a:r>
            <a:r>
              <a:rPr lang="en-US" sz="12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multi-generational studies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in which </a:t>
            </a:r>
            <a:r>
              <a:rPr lang="en-US" sz="12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environmental variables 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(e.g., 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Temperature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, 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Relative Humidity, Carbon Dioxide Level, Light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ntensity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and 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Spectral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Q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uality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) can be </a:t>
            </a:r>
            <a:r>
              <a:rPr lang="en-US" sz="1200" b="1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tracked and controlled </a:t>
            </a:r>
            <a:r>
              <a:rPr lang="en-US" sz="1200" dirty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in support of whole plant physiological </a:t>
            </a:r>
            <a:r>
              <a:rPr lang="en-US" sz="1200" dirty="0" smtClean="0">
                <a:solidFill>
                  <a:srgbClr val="000000"/>
                </a:solidFill>
                <a:ea typeface="ヒラギノ角ゴ Pro W3" charset="-128"/>
                <a:cs typeface="ヒラギノ角ゴ Pro W3" charset="-128"/>
              </a:rPr>
              <a:t>testing and Bioregenerative Life Support System investigations.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80000"/>
            </a:pPr>
            <a:endParaRPr lang="en-US" sz="1200" dirty="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ea typeface="ＭＳ Ｐゴシック" charset="0"/>
                <a:cs typeface="Cambria"/>
              </a:rPr>
              <a:t>Open architecture concept</a:t>
            </a:r>
            <a:r>
              <a:rPr lang="en-US" sz="1200" dirty="0">
                <a:ea typeface="ＭＳ Ｐゴシック" charset="0"/>
                <a:cs typeface="Cambria"/>
              </a:rPr>
              <a:t> to allow critical subsystems to be removed and replaced.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Specs:	</a:t>
            </a:r>
            <a:r>
              <a:rPr lang="en-US" sz="1200" kern="0" dirty="0" smtClean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Max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. Shoot Height: 45 cm; Root Zone Height:  5 cm, Growth Area:  2,500 </a:t>
            </a:r>
            <a:r>
              <a:rPr lang="en-US" sz="1200" kern="0" dirty="0">
                <a:solidFill>
                  <a:sysClr val="windowText" lastClr="000000"/>
                </a:solidFill>
                <a:cs typeface="Cambria"/>
              </a:rPr>
              <a:t>cm2; Growth </a:t>
            </a:r>
            <a:r>
              <a:rPr lang="en-US" sz="1200" kern="0" dirty="0" smtClean="0">
                <a:solidFill>
                  <a:sysClr val="windowText" lastClr="000000"/>
                </a:solidFill>
                <a:cs typeface="Cambria"/>
              </a:rPr>
              <a:t>Volume: </a:t>
            </a:r>
            <a:r>
              <a:rPr lang="en-US" sz="1200" kern="0" dirty="0">
                <a:solidFill>
                  <a:sysClr val="windowText" lastClr="000000"/>
                </a:solidFill>
                <a:cs typeface="Cambria"/>
              </a:rPr>
              <a:t>112,500 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cm3;  </a:t>
            </a:r>
            <a:endParaRPr lang="en-US" sz="1200" kern="0" dirty="0" smtClean="0">
              <a:solidFill>
                <a:sysClr val="windowText" lastClr="000000"/>
              </a:solidFill>
              <a:ea typeface="ＭＳ Ｐゴシック" charset="0"/>
              <a:cs typeface="Cambri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  <a:defRPr/>
            </a:pPr>
            <a:r>
              <a:rPr lang="en-US" sz="1200" kern="0" dirty="0" smtClean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	Light 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Intensity:  &gt;600 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Symbol" charset="2"/>
              </a:rPr>
              <a:t>m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mol/m2/s;  Temp: 18-30 C; </a:t>
            </a:r>
            <a:r>
              <a:rPr lang="en-US" sz="1200" kern="0" dirty="0" smtClean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Relative </a:t>
            </a:r>
            <a:r>
              <a:rPr lang="en-US" sz="1200" kern="0" dirty="0">
                <a:solidFill>
                  <a:sysClr val="windowText" lastClr="000000"/>
                </a:solidFill>
                <a:ea typeface="ＭＳ Ｐゴシック" charset="0"/>
                <a:cs typeface="Cambria"/>
              </a:rPr>
              <a:t>Humidity: 50-86%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80000"/>
            </a:pPr>
            <a:endParaRPr lang="en-US" sz="1400" dirty="0">
              <a:solidFill>
                <a:srgbClr val="000000"/>
              </a:solidFill>
              <a:ea typeface="ヒラギノ角ゴ Pro W3" charset="-128"/>
              <a:cs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02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610600" cy="443349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Highlighted Payloads: PH.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7008"/>
          <a:stretch/>
        </p:blipFill>
        <p:spPr>
          <a:xfrm>
            <a:off x="245962" y="1600200"/>
            <a:ext cx="8770827" cy="15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8255"/>
          <a:stretch/>
        </p:blipFill>
        <p:spPr>
          <a:xfrm>
            <a:off x="245962" y="1752600"/>
            <a:ext cx="8770827" cy="598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8804" y="6179219"/>
            <a:ext cx="52305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PH 01 schematic of the integrated omics tissue analyses.</a:t>
            </a:r>
            <a:endParaRPr lang="en-US" sz="1100" dirty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62" y="3458181"/>
            <a:ext cx="3175318" cy="237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0"/>
          <p:cNvSpPr txBox="1"/>
          <p:nvPr/>
        </p:nvSpPr>
        <p:spPr>
          <a:xfrm>
            <a:off x="245962" y="5829416"/>
            <a:ext cx="3175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Advanced Plant Habitat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(APH) prototype.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55920" r="88695" b="1613"/>
          <a:stretch/>
        </p:blipFill>
        <p:spPr>
          <a:xfrm>
            <a:off x="3678804" y="3451951"/>
            <a:ext cx="808561" cy="25068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5087" y="3685401"/>
            <a:ext cx="955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C0000"/>
                </a:solidFill>
              </a:rPr>
              <a:t>Proteomics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8151" y="4585043"/>
            <a:ext cx="1313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Transcriptomics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516" y="5502110"/>
            <a:ext cx="112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</a:rPr>
              <a:t>Metabolomics</a:t>
            </a:r>
            <a:endParaRPr lang="en-US" sz="1600" dirty="0">
              <a:solidFill>
                <a:srgbClr val="0000CC"/>
              </a:solidFill>
            </a:endParaRPr>
          </a:p>
        </p:txBody>
      </p:sp>
      <p:cxnSp>
        <p:nvCxnSpPr>
          <p:cNvPr id="13" name="Straight Connector 12"/>
          <p:cNvCxnSpPr>
            <a:stCxn id="10" idx="3"/>
          </p:cNvCxnSpPr>
          <p:nvPr/>
        </p:nvCxnSpPr>
        <p:spPr>
          <a:xfrm>
            <a:off x="7530143" y="3823901"/>
            <a:ext cx="623257" cy="859769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3"/>
          </p:cNvCxnSpPr>
          <p:nvPr/>
        </p:nvCxnSpPr>
        <p:spPr>
          <a:xfrm flipV="1">
            <a:off x="7821721" y="4706482"/>
            <a:ext cx="21201" cy="1706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3"/>
          </p:cNvCxnSpPr>
          <p:nvPr/>
        </p:nvCxnSpPr>
        <p:spPr>
          <a:xfrm flipV="1">
            <a:off x="7687733" y="4737724"/>
            <a:ext cx="465667" cy="9028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3"/>
          </p:cNvCxnSpPr>
          <p:nvPr/>
        </p:nvCxnSpPr>
        <p:spPr>
          <a:xfrm flipV="1">
            <a:off x="7821721" y="4705355"/>
            <a:ext cx="407879" cy="181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26142" y="4530198"/>
            <a:ext cx="101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OMICS Integration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442421" y="3670506"/>
            <a:ext cx="106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CC0000"/>
                </a:solidFill>
              </a:rPr>
              <a:t>Protein </a:t>
            </a:r>
          </a:p>
          <a:p>
            <a:pPr algn="ctr"/>
            <a:r>
              <a:rPr lang="en-US" sz="1200" dirty="0" smtClean="0">
                <a:solidFill>
                  <a:srgbClr val="CC0000"/>
                </a:solidFill>
              </a:rPr>
              <a:t>extraction</a:t>
            </a:r>
            <a:endParaRPr lang="en-US" sz="1200" dirty="0">
              <a:solidFill>
                <a:srgbClr val="CC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4298" y="4571037"/>
            <a:ext cx="110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RNA 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</a:rPr>
              <a:t>extraction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7470" y="5493029"/>
            <a:ext cx="1041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</a:rPr>
              <a:t>Metabolite extraction</a:t>
            </a:r>
            <a:endParaRPr lang="en-US" sz="1200" dirty="0">
              <a:solidFill>
                <a:srgbClr val="0000CC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342124" y="3780107"/>
            <a:ext cx="27432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300767" y="4723543"/>
            <a:ext cx="27432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58076" y="5640610"/>
            <a:ext cx="274320" cy="0"/>
          </a:xfrm>
          <a:prstGeom prst="straightConnector1">
            <a:avLst/>
          </a:prstGeom>
          <a:ln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36699" y="3757495"/>
            <a:ext cx="808798" cy="11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2438" y="3757238"/>
            <a:ext cx="694758" cy="19096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638896" y="4789964"/>
            <a:ext cx="708300" cy="885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4645188" y="3763303"/>
            <a:ext cx="736404" cy="10362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645188" y="3780107"/>
            <a:ext cx="717832" cy="1895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636699" y="4791542"/>
            <a:ext cx="808798" cy="8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4645188" y="5666909"/>
            <a:ext cx="808798" cy="116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47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686800" cy="5334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Next Steps.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524000"/>
            <a:ext cx="8458200" cy="4800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KSC payloads have predominantly shifted from microarray analysis to sequencing analysis (storage equivalent = Gb to Tb of data).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Type of data for submission into GeneLab: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RNA Sequencing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Whole </a:t>
            </a:r>
            <a:r>
              <a:rPr lang="en-US" sz="1200" b="0" dirty="0" smtClean="0">
                <a:solidFill>
                  <a:schemeClr val="tx1"/>
                </a:solidFill>
              </a:rPr>
              <a:t>transcriptome (total RNA)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Transcriptome (mRNA)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DNA Sequencing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Epigenome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Microbiome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Proteome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chemeClr val="tx1"/>
                </a:solidFill>
              </a:rPr>
              <a:t>Metabolome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Additional data for incorporation into the </a:t>
            </a:r>
            <a:r>
              <a:rPr lang="en-US" dirty="0" smtClean="0"/>
              <a:t>LSDA: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Images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Nutritional </a:t>
            </a:r>
            <a:r>
              <a:rPr lang="en-US" sz="1200" b="0" dirty="0" smtClean="0">
                <a:solidFill>
                  <a:schemeClr val="tx1"/>
                </a:solidFill>
              </a:rPr>
              <a:t>composition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200" b="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Questions?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504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7924800" cy="8382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KSC Emphasis. </a:t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u="sng" dirty="0" smtClean="0">
                <a:solidFill>
                  <a:schemeClr val="tx1"/>
                </a:solidFill>
              </a:rPr>
              <a:t/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u="sng" dirty="0" smtClean="0">
                <a:solidFill>
                  <a:schemeClr val="tx1"/>
                </a:solidFill>
              </a:rPr>
              <a:t/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u="sng" dirty="0" smtClean="0">
                <a:solidFill>
                  <a:schemeClr val="tx1"/>
                </a:solidFill>
              </a:rPr>
              <a:t/>
            </a:r>
            <a:br>
              <a:rPr lang="en-US" u="sng" dirty="0" smtClean="0">
                <a:solidFill>
                  <a:schemeClr val="tx1"/>
                </a:solidFill>
              </a:rPr>
            </a:b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85900"/>
            <a:ext cx="7924800" cy="5029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KSC </a:t>
            </a:r>
            <a:r>
              <a:rPr lang="en-US" dirty="0" smtClean="0"/>
              <a:t>our payloads are predominantly focused on plant and unicellular </a:t>
            </a:r>
            <a:r>
              <a:rPr lang="en-US" dirty="0"/>
              <a:t>organism </a:t>
            </a:r>
            <a:r>
              <a:rPr lang="en-US" dirty="0" smtClean="0"/>
              <a:t>research.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Primarily </a:t>
            </a:r>
            <a:r>
              <a:rPr lang="en-US" dirty="0"/>
              <a:t>the projects managed by KSC provide a greater foundation in elucidating adaptive responses of these organisms </a:t>
            </a:r>
            <a:r>
              <a:rPr lang="en-US" dirty="0" smtClean="0"/>
              <a:t>when subjected </a:t>
            </a:r>
            <a:r>
              <a:rPr lang="en-US" dirty="0"/>
              <a:t>to microgravity and spaceflight conditions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Hardware portfolio: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Biotube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Biological Research In Canisters (BRIC) Series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-60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-100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-100VC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-Opti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-Petri Dish Fixation Unit (PDFU)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FASTRACK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Kennedy Space Center Fixation Tube (KFT)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Vegetable Production Unit (VEGGIE)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b="1" i="1" dirty="0" smtClean="0"/>
              <a:t>Under development 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tx1"/>
                </a:solidFill>
              </a:rPr>
              <a:t>Advanced Plant Habitat (APH</a:t>
            </a:r>
            <a:r>
              <a:rPr lang="en-US" sz="1200" b="0" dirty="0" smtClean="0">
                <a:solidFill>
                  <a:schemeClr val="tx1"/>
                </a:solidFill>
              </a:rPr>
              <a:t>), expected completion 2016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BRIC-Light Emitting Diode (LED), expected completion 2016</a:t>
            </a:r>
          </a:p>
          <a:p>
            <a:pPr marL="1085850" lvl="2">
              <a:buFont typeface="Arial" panose="020B0604020202020204" pitchFamily="34" charset="0"/>
              <a:buChar char="•"/>
            </a:pPr>
            <a:r>
              <a:rPr lang="en-US" sz="1200" b="0" dirty="0" smtClean="0">
                <a:solidFill>
                  <a:schemeClr val="tx1"/>
                </a:solidFill>
              </a:rPr>
              <a:t>Multispectral Fluorescent Imager, expected completion 2017</a:t>
            </a:r>
            <a:endParaRPr 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58599"/>
            <a:ext cx="7924800" cy="5334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Additionally at KSC. </a:t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u="sng" dirty="0" smtClean="0">
                <a:solidFill>
                  <a:schemeClr val="tx1"/>
                </a:solidFill>
              </a:rPr>
              <a:t/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u="sng" dirty="0" smtClean="0">
                <a:solidFill>
                  <a:schemeClr val="tx1"/>
                </a:solidFill>
              </a:rPr>
              <a:t/>
            </a:r>
            <a:br>
              <a:rPr lang="en-US" sz="2400" u="sng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u="sng" dirty="0" smtClean="0">
                <a:solidFill>
                  <a:schemeClr val="tx1"/>
                </a:solidFill>
              </a:rPr>
              <a:t/>
            </a:r>
            <a:br>
              <a:rPr lang="en-US" u="sng" dirty="0" smtClean="0">
                <a:solidFill>
                  <a:schemeClr val="tx1"/>
                </a:solidFill>
              </a:rPr>
            </a:b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886"/>
          <a:stretch/>
        </p:blipFill>
        <p:spPr>
          <a:xfrm>
            <a:off x="0" y="2092025"/>
            <a:ext cx="2636044" cy="3869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918" y="1780401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Animal Care Program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1815026"/>
            <a:ext cx="4164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algn="ctr"/>
            <a:r>
              <a:rPr lang="en-US" sz="1200" b="1" dirty="0"/>
              <a:t>Light Microscopy Module (LMM) Emulator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1780401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Microgravity Simulator Facility</a:t>
            </a:r>
            <a:endParaRPr lang="en-US" sz="12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668" y="2057400"/>
            <a:ext cx="2928018" cy="2153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976" t="2209" r="3207" b="2209"/>
          <a:stretch/>
        </p:blipFill>
        <p:spPr>
          <a:xfrm>
            <a:off x="2664468" y="4219766"/>
            <a:ext cx="4197038" cy="2011803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7" t="5032" b="1634"/>
          <a:stretch/>
        </p:blipFill>
        <p:spPr>
          <a:xfrm>
            <a:off x="6690360" y="2057400"/>
            <a:ext cx="2453640" cy="2229485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6690360" y="4290060"/>
            <a:ext cx="2453640" cy="3238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900" kern="1200" dirty="0">
                <a:effectLst/>
                <a:ea typeface="MS Mincho" panose="02020609040205080304" pitchFamily="49" charset="-128"/>
              </a:rPr>
              <a:t>Space Bio-Laboratories, Inc. GRAVITE</a:t>
            </a:r>
            <a:endParaRPr lang="en-US" sz="1100" dirty="0">
              <a:effectLst/>
              <a:ea typeface="MS Mincho" panose="02020609040205080304" pitchFamily="49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131843" y="4487125"/>
            <a:ext cx="219551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900" b="1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Specifications:</a:t>
            </a:r>
            <a:r>
              <a:rPr lang="en-US" sz="9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900" dirty="0">
              <a:effectLst/>
              <a:ea typeface="MS Mincho" panose="02020609040205080304" pitchFamily="49" charset="-128"/>
            </a:endParaRPr>
          </a:p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Microgravity </a:t>
            </a:r>
            <a:r>
              <a:rPr lang="en-US" sz="9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setting	</a:t>
            </a:r>
            <a:endParaRPr lang="en-US" sz="9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marL="171450" marR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Adjustable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inner and outer frame </a:t>
            </a: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speed.</a:t>
            </a:r>
          </a:p>
          <a:p>
            <a:pPr marL="171450" marR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Real-time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data: gX, gY, and </a:t>
            </a: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gZ.</a:t>
            </a:r>
            <a:endParaRPr lang="en-US" sz="9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marR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Adjusted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 the sample and materials.    </a:t>
            </a:r>
            <a:endParaRPr lang="en-US" sz="9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marR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Regular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settings: &lt; 10rpm. </a:t>
            </a:r>
            <a:endParaRPr lang="en-US" sz="9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Hypergravity </a:t>
            </a:r>
            <a:r>
              <a:rPr lang="en-US" sz="900" kern="1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setting</a:t>
            </a:r>
            <a:endParaRPr lang="en-US" sz="900" dirty="0">
              <a:effectLst/>
              <a:ea typeface="MS Mincho" panose="02020609040205080304" pitchFamily="49" charset="-128"/>
            </a:endParaRPr>
          </a:p>
          <a:p>
            <a:pPr marL="171450" marR="0" lvl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Capable of producing 2-3g. </a:t>
            </a:r>
            <a:endParaRPr lang="en-US" sz="9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marR="0" lvl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Provides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 very stable </a:t>
            </a: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rotation.</a:t>
            </a:r>
            <a:endParaRPr lang="en-US" sz="9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marR="0" lvl="0" indent="-171450" eaLnBrk="0" fontAlgn="base" hangingPunc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900" kern="12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Regular 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use settings: 10</a:t>
            </a:r>
            <a:r>
              <a:rPr lang="en-US" sz="900" kern="1200" dirty="0">
                <a:solidFill>
                  <a:srgbClr val="000000"/>
                </a:solidFill>
                <a:effectLst/>
                <a:ea typeface="MS Gothic" panose="020B0609070205080204" pitchFamily="49" charset="-128"/>
                <a:cs typeface="Times New Roman" panose="02020603050405020304" pitchFamily="18" charset="0"/>
              </a:rPr>
              <a:t>-</a:t>
            </a:r>
            <a:r>
              <a:rPr lang="en-US" sz="90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20rpm.</a:t>
            </a:r>
            <a:endParaRPr lang="en-US" sz="9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915400" cy="6096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Recently Completed Payloads. </a:t>
            </a:r>
            <a:r>
              <a:rPr lang="en-US" u="sng" dirty="0" smtClean="0">
                <a:solidFill>
                  <a:schemeClr val="tx1"/>
                </a:solidFill>
              </a:rPr>
              <a:t/>
            </a:r>
            <a:br>
              <a:rPr lang="en-US" u="sng" dirty="0" smtClean="0">
                <a:solidFill>
                  <a:schemeClr val="tx1"/>
                </a:solidFill>
              </a:rPr>
            </a:br>
            <a:endParaRPr lang="en-US" u="sng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26168"/>
              </p:ext>
            </p:extLst>
          </p:nvPr>
        </p:nvGraphicFramePr>
        <p:xfrm>
          <a:off x="304800" y="1721586"/>
          <a:ext cx="7986063" cy="3993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991"/>
                <a:gridCol w="823675"/>
                <a:gridCol w="2912704"/>
                <a:gridCol w="1074359"/>
                <a:gridCol w="2602334"/>
              </a:tblGrid>
              <a:tr h="1551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Flight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Payload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Project Title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Data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17-1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Cell Signaling in Undifferentiated Cells - Perceiving the Environment without Specialized Tissues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Anna-Lisa Paul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Microarray, </a:t>
                      </a:r>
                      <a:r>
                        <a:rPr lang="en-US" sz="900" u="none" strike="noStrike" dirty="0" smtClean="0">
                          <a:effectLst/>
                        </a:rPr>
                        <a:t>Transcriptome </a:t>
                      </a:r>
                      <a:r>
                        <a:rPr lang="en-US" sz="900" u="none" strike="noStrike" dirty="0">
                          <a:effectLst/>
                        </a:rPr>
                        <a:t>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17-2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BRIC: Mapping Spaceflight-Induced Hypoxic Signaling and Response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Simon Gilroy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Microarray, </a:t>
                      </a:r>
                      <a:r>
                        <a:rPr lang="en-US" sz="900" u="none" strike="noStrike" dirty="0" smtClean="0">
                          <a:effectLst/>
                        </a:rPr>
                        <a:t>Transcriptome </a:t>
                      </a:r>
                      <a:r>
                        <a:rPr lang="en-US" sz="900" u="none" strike="noStrike" dirty="0">
                          <a:effectLst/>
                        </a:rPr>
                        <a:t>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18-1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Development of Multiple Antibiotic Resistance by Opportunistic Bacterial Pathogens during Space Flight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Wayne Nicholson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12928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18-2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Mechanisms for Plant Adaptation to Space Environment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Federica </a:t>
                      </a:r>
                      <a:r>
                        <a:rPr lang="en-US" sz="900" u="none" strike="noStrike" dirty="0">
                          <a:effectLst/>
                        </a:rPr>
                        <a:t>Brandizzi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46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effectLst/>
                        </a:rPr>
                        <a:t>APEX 02-02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Evolution of Genotypic and Phenotypic Changes in Yeast Related to Selective Growth Pressures Unique to Microgravity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Timothy Hammond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Microarray, </a:t>
                      </a:r>
                      <a:r>
                        <a:rPr lang="en-US" sz="900" u="none" strike="noStrike" dirty="0">
                          <a:effectLst/>
                        </a:rPr>
                        <a:t>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1551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VEG 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Veggie Series Proof of Concept </a:t>
                      </a:r>
                      <a:r>
                        <a:rPr lang="en-US" sz="900" u="none" strike="noStrike" dirty="0" smtClean="0">
                          <a:effectLst/>
                        </a:rPr>
                        <a:t>Flight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Gioia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Microbiome; </a:t>
                      </a:r>
                      <a:r>
                        <a:rPr lang="en-US" sz="900" u="none" strike="noStrike" dirty="0" smtClean="0">
                          <a:effectLst/>
                        </a:rPr>
                        <a:t>Nutritional composition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Biotube-MICRo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Microgravity and Magnetic Fields – Directional Root Growth and Gene Expression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Karl Hasenstein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Microarray, </a:t>
                      </a:r>
                      <a:r>
                        <a:rPr lang="en-US" sz="900" u="none" strike="noStrike" dirty="0" smtClean="0">
                          <a:effectLst/>
                        </a:rPr>
                        <a:t>Transcriptome </a:t>
                      </a:r>
                      <a:r>
                        <a:rPr lang="en-US" sz="900" u="none" strike="noStrike" dirty="0">
                          <a:effectLst/>
                        </a:rPr>
                        <a:t>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15517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19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BRIC: Plant Mechanical Signaling During Spaceflight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Simon Gilroy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20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Proteomics Analysis of Arabidopsis Seedlings in Microgravity 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Sarah Wyatt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(mRNA); Proteome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APEX 03-01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Utilizing ISS to Uncover Microgravity’s Impact on Root Development &amp; Cell Walls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Elison Blancaflor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31034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APEX 03-02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Molecular Biology of  Growth &amp; Cell Remodeling within the Spaceflight Environment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Robert Ferl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Sequencing, Transcriptome </a:t>
                      </a:r>
                      <a:r>
                        <a:rPr lang="en-US" sz="900" u="none" strike="noStrike" dirty="0">
                          <a:effectLst/>
                        </a:rPr>
                        <a:t>(mRNA</a:t>
                      </a:r>
                      <a:r>
                        <a:rPr lang="en-US" sz="900" u="none" strike="noStrike" dirty="0" smtClean="0">
                          <a:effectLst/>
                        </a:rPr>
                        <a:t>); Microscopy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46552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21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Global Transcriptome Profiling to Identify Cellular Stress Mechanisms Responsible for Spaceflight-Induced Antibiotic Resistance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Wayne Nicholson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Whole </a:t>
                      </a:r>
                      <a:r>
                        <a:rPr lang="en-US" sz="900" u="none" strike="noStrike" dirty="0" smtClean="0">
                          <a:effectLst/>
                        </a:rPr>
                        <a:t>Transcriptome (total</a:t>
                      </a:r>
                      <a:r>
                        <a:rPr lang="en-US" sz="900" u="none" strike="noStrike" baseline="0" dirty="0" smtClean="0">
                          <a:effectLst/>
                        </a:rPr>
                        <a:t> 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  <a:tr h="24607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effectLst/>
                        </a:rPr>
                        <a:t>VEG 03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Pick-and-Eat Salad-Crop Productivity, Nutritional Value, and Acceptability to Supplement the ISS Food System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Gioia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Microbiome; </a:t>
                      </a:r>
                      <a:r>
                        <a:rPr lang="en-US" sz="900" u="none" strike="noStrike" dirty="0" smtClean="0">
                          <a:effectLst/>
                        </a:rPr>
                        <a:t>Nutritional composition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66" marR="6466" marT="646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915400" cy="6096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Ongoing/Future Payloads.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940963"/>
              </p:ext>
            </p:extLst>
          </p:nvPr>
        </p:nvGraphicFramePr>
        <p:xfrm>
          <a:off x="304800" y="1762957"/>
          <a:ext cx="8305800" cy="453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6958"/>
                <a:gridCol w="715481"/>
                <a:gridCol w="2642361"/>
                <a:gridCol w="990600"/>
                <a:gridCol w="3200400"/>
              </a:tblGrid>
              <a:tr h="31125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Targeted Flight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Payload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Project Title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PI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>
                          <a:effectLst/>
                        </a:rPr>
                        <a:t>Data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724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SpaceX-8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effectLst/>
                        </a:rPr>
                        <a:t>VEG 03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Pick-and-Eat Salad-Crop Productivity, Nutritional Value, and Acceptability to Supplement the ISS Food System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Gioia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Microbiome; </a:t>
                      </a:r>
                      <a:r>
                        <a:rPr lang="en-US" sz="900" u="none" strike="noStrike" dirty="0" smtClean="0">
                          <a:effectLst/>
                        </a:rPr>
                        <a:t>Nutritional composition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724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SpaceX-9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u="none" strike="noStrike" dirty="0" smtClean="0">
                          <a:effectLst/>
                        </a:rPr>
                        <a:t>APEX 02-02</a:t>
                      </a: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Evolution of Genotypic and Phenotypic Changes in Yeast Related to Selective Growth Pressures Unique to Microgravity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Timothy Hammond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724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SpaceX-10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APEX 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Epigenetic Change in Arabidopsis thaliana in Response to Spaceflight Differential Cytosine DNA Methylation of Plants on the ISS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Anna-Lisa Paul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Whole </a:t>
                      </a:r>
                      <a:r>
                        <a:rPr lang="en-US" sz="900" u="none" strike="noStrike" dirty="0" smtClean="0">
                          <a:effectLst/>
                        </a:rPr>
                        <a:t>transcriptome (total RNA) </a:t>
                      </a:r>
                      <a:r>
                        <a:rPr lang="en-US" sz="900" u="none" strike="noStrike" dirty="0">
                          <a:effectLst/>
                        </a:rPr>
                        <a:t>and Epigenome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1589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314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BRIC 22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Mechanisms for Plant Adaptation to Space Environment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Federica Brandizzi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1589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APEX 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Spaceflight-Induced Hypoxic/ROS Signaling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Simon Gilroy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6360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PH 01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An integrated Omics Guided Approach to Lignification and Gravitational Responses: The Final Frontier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Norman Lewis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(mRNA); Proteome; Metabolome; Phenome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1589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EMCS 02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Characterizing Plant Gravity Perception Systems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C. Scot Wolverton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Imaging; (Sequencing, Transcriptome (mRNA) under consideration requiring augmentation)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724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VEG 04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Pick-and-Eat Salad-Crop Productivity, Nutritional Value, and Acceptability to Supplement the ISS Food System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Gioia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Sequencing, Microbiome; </a:t>
                      </a:r>
                      <a:r>
                        <a:rPr lang="en-US" sz="900" u="none" strike="noStrike" dirty="0" smtClean="0">
                          <a:effectLst/>
                        </a:rPr>
                        <a:t>Nutritional composition; (Sequencing, Transcriptome (mRNA) under consideration requiring augmentation)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158910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None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 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314966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APEX 06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Using Brachypodium distachyon to Investigate Monocot Plant Adaptation to Spaceflight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Patrick Masson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Sequencing, Transcriptome (mRNA)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  <a:tr h="47901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SpaceX-16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 smtClean="0">
                          <a:effectLst/>
                        </a:rPr>
                        <a:t>VEG 05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Pick-and-Eat Salad-Crop Productivity, Nutritional Value, and Acceptability to Supplement the ISS Food System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Gioia Massa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u="none" strike="noStrike" dirty="0">
                          <a:effectLst/>
                        </a:rPr>
                        <a:t>Sequencing, Microbiome; </a:t>
                      </a:r>
                      <a:r>
                        <a:rPr lang="en-US" sz="900" u="none" strike="noStrike" dirty="0" smtClean="0">
                          <a:effectLst/>
                        </a:rPr>
                        <a:t>Nutritional composition; (Sequencing, Transcriptome (mRNA) under consideration requiring augmentation)</a:t>
                      </a:r>
                      <a:endParaRPr 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908" marR="5908" marT="590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7924800" cy="440483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Highlighted Hardware and Payloads: VEGGIE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20955" y="15221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6688" indent="-166688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ambria"/>
              </a:rPr>
              <a:t>The Vegetable Production Unit (VEGGIE) has been designed to </a:t>
            </a:r>
            <a:r>
              <a:rPr lang="en-US" sz="1200" b="1" dirty="0">
                <a:solidFill>
                  <a:srgbClr val="000000"/>
                </a:solidFill>
                <a:cs typeface="Cambria"/>
              </a:rPr>
              <a:t>produce fresh vegetables on ISS</a:t>
            </a:r>
            <a:r>
              <a:rPr lang="en-US" sz="1200" dirty="0">
                <a:solidFill>
                  <a:srgbClr val="000000"/>
                </a:solidFill>
                <a:cs typeface="Cambria"/>
              </a:rPr>
              <a:t>.  </a:t>
            </a:r>
          </a:p>
          <a:p>
            <a:pPr marL="166688" indent="-166688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ambria"/>
              </a:rPr>
              <a:t>It will have near term </a:t>
            </a:r>
            <a:r>
              <a:rPr lang="en-US" sz="1200" b="1" dirty="0">
                <a:solidFill>
                  <a:srgbClr val="000000"/>
                </a:solidFill>
                <a:cs typeface="Cambria"/>
              </a:rPr>
              <a:t>psychological benefits </a:t>
            </a:r>
            <a:r>
              <a:rPr lang="en-US" sz="1200" dirty="0">
                <a:solidFill>
                  <a:srgbClr val="000000"/>
                </a:solidFill>
                <a:cs typeface="Cambria"/>
              </a:rPr>
              <a:t>for the crew as a source of recreation/aesthetics and long term benefits as a minor food supply for future missions. </a:t>
            </a:r>
          </a:p>
          <a:p>
            <a:pPr marL="166688" indent="-166688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1200" dirty="0">
                <a:solidFill>
                  <a:srgbClr val="000000"/>
                </a:solidFill>
                <a:cs typeface="Cambria"/>
              </a:rPr>
              <a:t>To be used for both </a:t>
            </a:r>
            <a:r>
              <a:rPr lang="en-US" sz="1200" b="1" dirty="0">
                <a:solidFill>
                  <a:srgbClr val="000000"/>
                </a:solidFill>
                <a:cs typeface="Cambria"/>
              </a:rPr>
              <a:t>Science and Outreach Activities</a:t>
            </a:r>
            <a:r>
              <a:rPr lang="en-US" sz="1200" dirty="0">
                <a:solidFill>
                  <a:srgbClr val="000000"/>
                </a:solidFill>
                <a:cs typeface="Cambria"/>
              </a:rPr>
              <a:t>.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810" y="2576452"/>
            <a:ext cx="4039810" cy="190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b="1" u="sng" dirty="0" smtClean="0">
                <a:solidFill>
                  <a:srgbClr val="000000"/>
                </a:solidFill>
              </a:rPr>
              <a:t>Specifications:</a:t>
            </a:r>
          </a:p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LED Light Cap:</a:t>
            </a:r>
            <a:r>
              <a:rPr lang="en-US" sz="1200" dirty="0" smtClean="0">
                <a:solidFill>
                  <a:srgbClr val="000000"/>
                </a:solidFill>
              </a:rPr>
              <a:t>	Red (630 nm): low, med, high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    			Blue (455 nm): low, med, high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    			Green (530 nm): on/off</a:t>
            </a:r>
          </a:p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Cabin Air Fan:</a:t>
            </a:r>
            <a:r>
              <a:rPr lang="en-US" sz="1200" dirty="0" smtClean="0">
                <a:solidFill>
                  <a:srgbClr val="000000"/>
                </a:solidFill>
              </a:rPr>
              <a:t>	Low / High / Off</a:t>
            </a:r>
          </a:p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Footprint:</a:t>
            </a:r>
            <a:r>
              <a:rPr lang="en-US" sz="1200" dirty="0" smtClean="0">
                <a:solidFill>
                  <a:srgbClr val="000000"/>
                </a:solidFill>
              </a:rPr>
              <a:t>		Baseplate: 29.2 cm x 36.8 cm</a:t>
            </a:r>
          </a:p>
          <a:p>
            <a:pPr algn="l"/>
            <a:r>
              <a:rPr lang="en-US" sz="1200" dirty="0" smtClean="0">
                <a:solidFill>
                  <a:srgbClr val="000000"/>
                </a:solidFill>
              </a:rPr>
              <a:t>   			Root mat: 21.6 cm x 35.6 cm</a:t>
            </a:r>
          </a:p>
          <a:p>
            <a:pPr algn="l"/>
            <a:r>
              <a:rPr lang="en-US" sz="1200" b="1" dirty="0" smtClean="0">
                <a:solidFill>
                  <a:srgbClr val="000000"/>
                </a:solidFill>
              </a:rPr>
              <a:t>Max. Height:</a:t>
            </a:r>
            <a:r>
              <a:rPr lang="en-US" sz="1200" dirty="0" smtClean="0">
                <a:solidFill>
                  <a:srgbClr val="000000"/>
                </a:solidFill>
              </a:rPr>
              <a:t>		47 cm empty; 41.9 cm w/ root mat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" name="Picture 2" descr="C:\Users\Gioia\Desktop\Images\IMG_1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4" r="7407"/>
          <a:stretch>
            <a:fillRect/>
          </a:stretch>
        </p:blipFill>
        <p:spPr bwMode="auto">
          <a:xfrm>
            <a:off x="6400800" y="2018673"/>
            <a:ext cx="2522703" cy="2335302"/>
          </a:xfrm>
          <a:prstGeom prst="rect">
            <a:avLst/>
          </a:prstGeom>
          <a:noFill/>
        </p:spPr>
      </p:pic>
      <p:pic>
        <p:nvPicPr>
          <p:cNvPr id="7" name="Picture 2" descr="C:\Users\gmassa\Desktop\photo holding\09302013\IMG_267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1" r="3642" b="4720"/>
          <a:stretch/>
        </p:blipFill>
        <p:spPr bwMode="auto">
          <a:xfrm>
            <a:off x="4005112" y="2416743"/>
            <a:ext cx="2297776" cy="1760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4786253"/>
            <a:ext cx="3455609" cy="2007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400" b="1" u="sng" dirty="0" smtClean="0">
                <a:solidFill>
                  <a:srgbClr val="000000"/>
                </a:solidFill>
              </a:rPr>
              <a:t>Rooting Pillow Concept: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Different sizes for variety of plant types </a:t>
            </a:r>
          </a:p>
          <a:p>
            <a:pPr marL="230188" lvl="1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1, 2, 3 or 6 pillows per Veggie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Media and fertilizer containment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Plant/glue seeds dry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Hydrate on orbit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Passive wicking from reservoir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Minimal crew time</a:t>
            </a:r>
          </a:p>
          <a:p>
            <a:pPr marL="230188" indent="-230188" algn="l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</a:rPr>
              <a:t>Single use, disposable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5112" y="4521693"/>
            <a:ext cx="2297776" cy="201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gmassa\Documents\VEGGIE flight proposal stuff\Flight data\06102014 Flight Harvest\iss040e009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4865365"/>
            <a:ext cx="2522703" cy="1675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351843" y="6538109"/>
            <a:ext cx="2620615" cy="347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smtClean="0">
                <a:latin typeface="+mn-lt"/>
                <a:cs typeface="Cambria"/>
              </a:rPr>
              <a:t>VEG-01a on-orbit harvest.</a:t>
            </a:r>
            <a:endParaRPr lang="en-US" sz="1100" dirty="0">
              <a:latin typeface="+mn-lt"/>
              <a:cs typeface="Cambri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10592" y="6538109"/>
            <a:ext cx="2392296" cy="3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smtClean="0">
                <a:latin typeface="+mn-lt"/>
                <a:cs typeface="Cambria"/>
              </a:rPr>
              <a:t>Six pillows within VEGGIE.</a:t>
            </a:r>
            <a:endParaRPr lang="en-US" sz="1100" dirty="0">
              <a:latin typeface="+mn-lt"/>
              <a:cs typeface="Cambria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090961" y="4143283"/>
            <a:ext cx="2107229" cy="347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smtClean="0">
                <a:latin typeface="+mn-lt"/>
                <a:cs typeface="Cambria"/>
              </a:rPr>
              <a:t>Individual plant </a:t>
            </a:r>
            <a:r>
              <a:rPr lang="en-US" sz="1100" dirty="0">
                <a:latin typeface="+mn-lt"/>
                <a:cs typeface="Cambria"/>
              </a:rPr>
              <a:t>p</a:t>
            </a:r>
            <a:r>
              <a:rPr lang="en-US" sz="1100" dirty="0" smtClean="0">
                <a:latin typeface="+mn-lt"/>
                <a:cs typeface="Cambria"/>
              </a:rPr>
              <a:t>illow.</a:t>
            </a:r>
            <a:endParaRPr lang="en-US" sz="1100" dirty="0">
              <a:latin typeface="+mn-lt"/>
              <a:cs typeface="Cambri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443961" y="4429933"/>
            <a:ext cx="2595427" cy="347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smtClean="0">
                <a:latin typeface="+mn-lt"/>
                <a:cs typeface="Cambria"/>
              </a:rPr>
              <a:t>One pillow removed revealing capillary surface of reservoir below.</a:t>
            </a:r>
            <a:endParaRPr lang="en-US" sz="1100" dirty="0">
              <a:latin typeface="+mn-lt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643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7924800" cy="555897"/>
          </a:xfrm>
        </p:spPr>
        <p:txBody>
          <a:bodyPr/>
          <a:lstStyle/>
          <a:p>
            <a:r>
              <a:rPr lang="en-US" sz="2400" u="sng" dirty="0" smtClean="0">
                <a:solidFill>
                  <a:schemeClr val="tx1"/>
                </a:solidFill>
              </a:rPr>
              <a:t>Highlighted Hardware and Payloads: VEGGIE</a:t>
            </a:r>
            <a:endParaRPr lang="en-US" sz="2400" u="sng" dirty="0">
              <a:solidFill>
                <a:schemeClr val="tx1"/>
              </a:solidFill>
            </a:endParaRPr>
          </a:p>
        </p:txBody>
      </p:sp>
      <p:sp>
        <p:nvSpPr>
          <p:cNvPr id="15" name="Text Box 6"/>
          <p:cNvSpPr txBox="1"/>
          <p:nvPr/>
        </p:nvSpPr>
        <p:spPr>
          <a:xfrm>
            <a:off x="6260608" y="6395080"/>
            <a:ext cx="2806649" cy="5369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effectLst/>
                <a:ea typeface="Calibri"/>
                <a:cs typeface="Times New Roman"/>
              </a:rPr>
              <a:t>Petri plate </a:t>
            </a:r>
            <a:r>
              <a:rPr lang="en-US" sz="1100" dirty="0" smtClean="0">
                <a:effectLst/>
                <a:ea typeface="Calibri"/>
                <a:cs typeface="Times New Roman"/>
              </a:rPr>
              <a:t>holders </a:t>
            </a:r>
            <a:r>
              <a:rPr lang="en-US" sz="1100" dirty="0">
                <a:effectLst/>
                <a:ea typeface="Calibri"/>
                <a:cs typeface="Times New Roman"/>
              </a:rPr>
              <a:t>in </a:t>
            </a:r>
            <a:r>
              <a:rPr lang="en-US" sz="1100" dirty="0" smtClean="0">
                <a:effectLst/>
                <a:ea typeface="Calibri"/>
                <a:cs typeface="Times New Roman"/>
              </a:rPr>
              <a:t>VEGGIE with </a:t>
            </a:r>
            <a:r>
              <a:rPr lang="en-US" sz="1100" dirty="0">
                <a:effectLst/>
                <a:ea typeface="Calibri"/>
                <a:cs typeface="Times New Roman"/>
              </a:rPr>
              <a:t>bellows closed.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299565" y="2075624"/>
            <a:ext cx="612956" cy="190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84730" y="3070160"/>
            <a:ext cx="1819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Arabidopsis</a:t>
            </a:r>
            <a:r>
              <a:rPr lang="en-US" sz="1100" dirty="0" smtClean="0"/>
              <a:t> seedlings on Petri plate.</a:t>
            </a:r>
            <a:endParaRPr lang="en-US" sz="1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51881" t="50244" b="1107"/>
          <a:stretch/>
        </p:blipFill>
        <p:spPr>
          <a:xfrm>
            <a:off x="4689085" y="1509111"/>
            <a:ext cx="1610480" cy="15916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b="19145"/>
          <a:stretch/>
        </p:blipFill>
        <p:spPr>
          <a:xfrm>
            <a:off x="393901" y="1752600"/>
            <a:ext cx="3365574" cy="22256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6565" y="4021183"/>
            <a:ext cx="38002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Fluorescent image of </a:t>
            </a:r>
            <a:r>
              <a:rPr lang="en-US" sz="1100" i="1" dirty="0" smtClean="0"/>
              <a:t>Arabidopsis</a:t>
            </a:r>
            <a:r>
              <a:rPr lang="en-US" sz="1100" dirty="0" smtClean="0"/>
              <a:t> root taken in LMM.</a:t>
            </a:r>
            <a:endParaRPr lang="en-US" sz="11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3916927" y="3866156"/>
            <a:ext cx="2223753" cy="6786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3868690" y="5357917"/>
            <a:ext cx="2259099" cy="563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20795877">
            <a:off x="3949568" y="5329036"/>
            <a:ext cx="199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Crew Photography</a:t>
            </a:r>
            <a:endParaRPr lang="en-US" sz="1200" dirty="0"/>
          </a:p>
        </p:txBody>
      </p:sp>
      <p:sp>
        <p:nvSpPr>
          <p:cNvPr id="27" name="TextBox 26"/>
          <p:cNvSpPr txBox="1"/>
          <p:nvPr/>
        </p:nvSpPr>
        <p:spPr>
          <a:xfrm rot="972917">
            <a:off x="4090432" y="3881879"/>
            <a:ext cx="1992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LMM Photography</a:t>
            </a:r>
            <a:endParaRPr lang="en-US" sz="12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39" t="25409" r="30787" b="23667"/>
          <a:stretch/>
        </p:blipFill>
        <p:spPr>
          <a:xfrm>
            <a:off x="6260609" y="3609236"/>
            <a:ext cx="2806649" cy="2783621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32" idx="2"/>
          </p:cNvCxnSpPr>
          <p:nvPr/>
        </p:nvCxnSpPr>
        <p:spPr>
          <a:xfrm>
            <a:off x="7863269" y="3262087"/>
            <a:ext cx="725" cy="2866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" descr="C:\Users\tmsmith1\Documents\CASIS\VEGGIE\APEX-3 BlancaFerl\SVT APEX-3\SVT photos\20140612 SVT start\IMG_07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8686" y="1126417"/>
            <a:ext cx="1869166" cy="1704783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928685" y="2831200"/>
            <a:ext cx="1869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Configured Petri plates within rack.</a:t>
            </a:r>
            <a:endParaRPr lang="en-US" sz="1100" dirty="0"/>
          </a:p>
        </p:txBody>
      </p:sp>
      <p:pic>
        <p:nvPicPr>
          <p:cNvPr id="34" name="Picture 3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2"/>
          <a:stretch>
            <a:fillRect/>
          </a:stretch>
        </p:blipFill>
        <p:spPr bwMode="auto">
          <a:xfrm>
            <a:off x="678382" y="4412696"/>
            <a:ext cx="2727492" cy="198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89283" y="6392857"/>
            <a:ext cx="3365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After photography, </a:t>
            </a:r>
            <a:r>
              <a:rPr lang="en-US" sz="1100" i="1" dirty="0" smtClean="0"/>
              <a:t>Arabidopsis</a:t>
            </a:r>
            <a:r>
              <a:rPr lang="en-US" sz="1100" dirty="0" smtClean="0"/>
              <a:t> plants fixed within Kennedy Space Center Fixation Tubes.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9283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45782"/>
            <a:ext cx="8915400" cy="60960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Highlighted Payloads: VEG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8224982" cy="2129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2835" y="6465043"/>
            <a:ext cx="238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Mature ‘Outredgeous’ red leaf lettuce within a plant </a:t>
            </a:r>
            <a:r>
              <a:rPr lang="en-US" sz="1100" dirty="0"/>
              <a:t>p</a:t>
            </a:r>
            <a:r>
              <a:rPr lang="en-US" sz="1100" dirty="0" smtClean="0"/>
              <a:t>illow.</a:t>
            </a:r>
            <a:endParaRPr lang="en-US" sz="1100" dirty="0"/>
          </a:p>
        </p:txBody>
      </p:sp>
      <p:pic>
        <p:nvPicPr>
          <p:cNvPr id="8" name="Picture 2" descr="C:\Users\jcarver\AppData\Local\Microsoft\Windows\Temporary Internet Files\Content.Outlook\58CHXP84\IMG_3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35" y="4929195"/>
            <a:ext cx="2261104" cy="150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979741"/>
            <a:ext cx="3422953" cy="2485302"/>
          </a:xfrm>
          <a:prstGeom prst="rect">
            <a:avLst/>
          </a:prstGeom>
        </p:spPr>
      </p:pic>
      <p:sp>
        <p:nvSpPr>
          <p:cNvPr id="10" name="TextBox 65"/>
          <p:cNvSpPr txBox="1"/>
          <p:nvPr/>
        </p:nvSpPr>
        <p:spPr>
          <a:xfrm>
            <a:off x="5410199" y="6465043"/>
            <a:ext cx="3422953" cy="3763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100" dirty="0">
                <a:solidFill>
                  <a:srgbClr val="000000"/>
                </a:solidFill>
                <a:ea typeface="Calibri" panose="020F0502020204030204" pitchFamily="34" charset="0"/>
              </a:rPr>
              <a:t>Astronauts Kjell Lindgren and Scott Kelly </a:t>
            </a:r>
            <a:r>
              <a:rPr lang="en-US" sz="1100" dirty="0" smtClean="0">
                <a:solidFill>
                  <a:srgbClr val="000000"/>
                </a:solidFill>
                <a:ea typeface="Calibri" panose="020F0502020204030204" pitchFamily="34" charset="0"/>
              </a:rPr>
              <a:t>enjoying</a:t>
            </a:r>
          </a:p>
          <a:p>
            <a:pPr algn="ctr"/>
            <a:r>
              <a:rPr lang="en-US" sz="1100" dirty="0" smtClean="0">
                <a:solidFill>
                  <a:srgbClr val="000000"/>
                </a:solidFill>
                <a:ea typeface="Calibri" panose="020F0502020204030204" pitchFamily="34" charset="0"/>
              </a:rPr>
              <a:t>freshly </a:t>
            </a:r>
            <a:r>
              <a:rPr lang="en-US" sz="1100" dirty="0">
                <a:solidFill>
                  <a:srgbClr val="000000"/>
                </a:solidFill>
                <a:ea typeface="Calibri" panose="020F0502020204030204" pitchFamily="34" charset="0"/>
              </a:rPr>
              <a:t>harvested lettuce from </a:t>
            </a:r>
            <a:r>
              <a:rPr lang="en-US" sz="1100" dirty="0" smtClean="0">
                <a:solidFill>
                  <a:srgbClr val="000000"/>
                </a:solidFill>
                <a:ea typeface="Calibri" panose="020F0502020204030204" pitchFamily="34" charset="0"/>
              </a:rPr>
              <a:t>Veg-01b.</a:t>
            </a:r>
            <a:endParaRPr lang="en-US" sz="1100" dirty="0">
              <a:ea typeface="MS Mincho" panose="02020609040205080304" pitchFamily="49" charset="-128"/>
            </a:endParaRPr>
          </a:p>
        </p:txBody>
      </p:sp>
      <p:pic>
        <p:nvPicPr>
          <p:cNvPr id="11" name="Picture 10" descr="iss039e019414 Rick working in Columbus[1]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55" y="4490502"/>
            <a:ext cx="2250475" cy="19343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5069" y="6579748"/>
            <a:ext cx="23373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VEGGIE </a:t>
            </a:r>
            <a:r>
              <a:rPr lang="en-US" sz="1100" dirty="0"/>
              <a:t>i</a:t>
            </a:r>
            <a:r>
              <a:rPr lang="en-US" sz="1100" dirty="0" smtClean="0"/>
              <a:t>n Columbus Module.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715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66800"/>
            <a:ext cx="8915400" cy="399380"/>
          </a:xfrm>
        </p:spPr>
        <p:txBody>
          <a:bodyPr/>
          <a:lstStyle/>
          <a:p>
            <a:pPr lvl="1"/>
            <a:r>
              <a:rPr lang="en-US" sz="2400" u="sng" dirty="0" smtClean="0">
                <a:solidFill>
                  <a:schemeClr val="tx1"/>
                </a:solidFill>
              </a:rPr>
              <a:t>Highlighted Payloads: Advanced Plant Experiments (APEX)</a:t>
            </a:r>
            <a:endParaRPr lang="en-US" u="sng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8671"/>
          <a:stretch/>
        </p:blipFill>
        <p:spPr>
          <a:xfrm>
            <a:off x="228600" y="1524000"/>
            <a:ext cx="8224982" cy="292976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60852" t="34431"/>
          <a:stretch/>
        </p:blipFill>
        <p:spPr>
          <a:xfrm>
            <a:off x="2378454" y="5214196"/>
            <a:ext cx="1219133" cy="1376304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1" t="44463" r="46227" b="34234"/>
          <a:stretch/>
        </p:blipFill>
        <p:spPr>
          <a:xfrm>
            <a:off x="708865" y="5532268"/>
            <a:ext cx="1763286" cy="47086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t="1758" r="39192" b="54678"/>
          <a:stretch/>
        </p:blipFill>
        <p:spPr>
          <a:xfrm>
            <a:off x="230909" y="4478059"/>
            <a:ext cx="1893625" cy="9144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47" name="Rectangle 46"/>
          <p:cNvSpPr/>
          <p:nvPr/>
        </p:nvSpPr>
        <p:spPr>
          <a:xfrm>
            <a:off x="1403236" y="4972852"/>
            <a:ext cx="915064" cy="26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ISS ambient temp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84818" y="4471988"/>
            <a:ext cx="1005622" cy="57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Growth in constant light.</a:t>
            </a:r>
          </a:p>
          <a:p>
            <a:pPr algn="ctr"/>
            <a:endParaRPr lang="en-US" sz="1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1405605" y="4935258"/>
            <a:ext cx="915064" cy="1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/>
          <a:srcRect l="60395" t="4815" r="11250" b="65522"/>
          <a:stretch/>
        </p:blipFill>
        <p:spPr>
          <a:xfrm>
            <a:off x="2390440" y="4460695"/>
            <a:ext cx="963207" cy="834780"/>
          </a:xfrm>
          <a:prstGeom prst="rect">
            <a:avLst/>
          </a:prstGeom>
          <a:solidFill>
            <a:schemeClr val="accent2"/>
          </a:solidFill>
        </p:spPr>
      </p:pic>
      <p:cxnSp>
        <p:nvCxnSpPr>
          <p:cNvPr id="64" name="Straight Arrow Connector 63"/>
          <p:cNvCxnSpPr/>
          <p:nvPr/>
        </p:nvCxnSpPr>
        <p:spPr>
          <a:xfrm flipH="1">
            <a:off x="2080797" y="6003128"/>
            <a:ext cx="313821" cy="207843"/>
          </a:xfrm>
          <a:prstGeom prst="straightConnector1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 rot="3180000">
            <a:off x="2085504" y="6322016"/>
            <a:ext cx="525748" cy="2038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Aft>
                <a:spcPts val="100"/>
              </a:spcAft>
            </a:pPr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 &amp; Harvest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382425" y="5194840"/>
            <a:ext cx="1146562" cy="198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Ungerminated seeds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/>
          <a:srcRect t="61608" r="66144"/>
          <a:stretch/>
        </p:blipFill>
        <p:spPr>
          <a:xfrm>
            <a:off x="1029637" y="5966408"/>
            <a:ext cx="878086" cy="82492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2" name="TextBox 81"/>
          <p:cNvSpPr txBox="1"/>
          <p:nvPr/>
        </p:nvSpPr>
        <p:spPr>
          <a:xfrm>
            <a:off x="3577312" y="6418265"/>
            <a:ext cx="1926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Experimental overview for APEX research.</a:t>
            </a:r>
            <a:endParaRPr lang="en-US" sz="1100" dirty="0"/>
          </a:p>
        </p:txBody>
      </p:sp>
      <p:sp>
        <p:nvSpPr>
          <p:cNvPr id="83" name="Rectangle 82"/>
          <p:cNvSpPr/>
          <p:nvPr/>
        </p:nvSpPr>
        <p:spPr bwMode="auto">
          <a:xfrm>
            <a:off x="2348377" y="4444187"/>
            <a:ext cx="72140" cy="98214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496485" y="6107049"/>
            <a:ext cx="1782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Brachypodium distachyon </a:t>
            </a:r>
            <a:r>
              <a:rPr lang="en-US" sz="1100" dirty="0" smtClean="0"/>
              <a:t>(left) compared to </a:t>
            </a:r>
            <a:r>
              <a:rPr lang="en-US" sz="1100" i="1" dirty="0" smtClean="0"/>
              <a:t>Arabidopsis thaliana </a:t>
            </a:r>
            <a:r>
              <a:rPr lang="en-US" sz="1100" dirty="0" smtClean="0"/>
              <a:t>(right).</a:t>
            </a:r>
            <a:endParaRPr lang="en-US" sz="1100" dirty="0"/>
          </a:p>
        </p:txBody>
      </p:sp>
      <p:grpSp>
        <p:nvGrpSpPr>
          <p:cNvPr id="85" name="Group 84"/>
          <p:cNvGrpSpPr/>
          <p:nvPr/>
        </p:nvGrpSpPr>
        <p:grpSpPr>
          <a:xfrm>
            <a:off x="5394948" y="4646342"/>
            <a:ext cx="2106155" cy="2144991"/>
            <a:chOff x="7300783" y="1064278"/>
            <a:chExt cx="1782263" cy="1738894"/>
          </a:xfrm>
        </p:grpSpPr>
        <p:pic>
          <p:nvPicPr>
            <p:cNvPr id="86" name="Picture 6" descr="http://www.mocklerlab.org/system/images/BAhbB1sHOgZmSSItMjAxMi8wMS8xMi8xM18xOF8yMl84NTdfYnJhY2h5X2ltYWdlLkpQRwY6BkVUWwg6BnA6CnRodW1iSSINNDUweDQ1MD4GOwZU/brachy_ima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60" t="54694" r="7814"/>
            <a:stretch/>
          </p:blipFill>
          <p:spPr bwMode="auto">
            <a:xfrm>
              <a:off x="8253092" y="1960364"/>
              <a:ext cx="654341" cy="842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6" descr="http://www.mocklerlab.org/system/images/BAhbB1sHOgZmSSItMjAxMi8wMS8xMi8xM18xOF8yMl84NTdfYnJhY2h5X2ltYWdlLkpQRwY6BkVUWwg6BnA6CnRodW1iSSINNDUweDQ1MD4GOwZU/brachy_ima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34" t="6525" r="1"/>
            <a:stretch/>
          </p:blipFill>
          <p:spPr bwMode="auto">
            <a:xfrm>
              <a:off x="8875686" y="1064278"/>
              <a:ext cx="207360" cy="173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/>
            <p:cNvSpPr/>
            <p:nvPr/>
          </p:nvSpPr>
          <p:spPr>
            <a:xfrm>
              <a:off x="8253092" y="1064279"/>
              <a:ext cx="640080" cy="896085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9" name="Picture 6" descr="http://www.mocklerlab.org/system/images/BAhbB1sHOgZmSSItMjAxMi8wMS8xMi8xM18xOF8yMl84NTdfYnJhY2h5X2ltYWdlLkpQRwY6BkVUWwg6BnA6CnRodW1iSSINNDUweDQ1MD4GOwZU/brachy_imag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4" r="57368"/>
            <a:stretch/>
          </p:blipFill>
          <p:spPr bwMode="auto">
            <a:xfrm>
              <a:off x="7300783" y="1064278"/>
              <a:ext cx="952309" cy="1738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14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PMA1.pp">
  <a:themeElements>
    <a:clrScheme name="RPMA1.p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RPMA1.pp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RPMA1.p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PMA1.p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PMA1.p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17685</TotalTime>
  <Words>1360</Words>
  <Application>Microsoft Office PowerPoint</Application>
  <PresentationFormat>On-screen Show (4:3)</PresentationFormat>
  <Paragraphs>283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MS Gothic</vt:lpstr>
      <vt:lpstr>MS Mincho</vt:lpstr>
      <vt:lpstr>ＭＳ Ｐゴシック</vt:lpstr>
      <vt:lpstr>ＭＳ Ｐゴシック</vt:lpstr>
      <vt:lpstr>Arial</vt:lpstr>
      <vt:lpstr>Calibri</vt:lpstr>
      <vt:lpstr>Cambria</vt:lpstr>
      <vt:lpstr>Helvetica</vt:lpstr>
      <vt:lpstr>Symbol</vt:lpstr>
      <vt:lpstr>Times</vt:lpstr>
      <vt:lpstr>Times New Roman</vt:lpstr>
      <vt:lpstr>ヒラギノ角ゴ Pro W3</vt:lpstr>
      <vt:lpstr>RPMA1.pp</vt:lpstr>
      <vt:lpstr>KSC LSDA Introduction and Goals Stephanie Richards</vt:lpstr>
      <vt:lpstr>KSC Emphasis.      </vt:lpstr>
      <vt:lpstr>Additionally at KSC.      </vt:lpstr>
      <vt:lpstr>Recently Completed Payloads.  </vt:lpstr>
      <vt:lpstr>Ongoing/Future Payloads.  </vt:lpstr>
      <vt:lpstr>Highlighted Hardware and Payloads: VEGGIE</vt:lpstr>
      <vt:lpstr>Highlighted Hardware and Payloads: VEGGIE</vt:lpstr>
      <vt:lpstr>Highlighted Payloads: VEG</vt:lpstr>
      <vt:lpstr>Highlighted Payloads: Advanced Plant Experiments (APEX)</vt:lpstr>
      <vt:lpstr>Highlighted Hardware and Payloads: BRIC</vt:lpstr>
      <vt:lpstr>Highlighted Payloads: BRIC.</vt:lpstr>
      <vt:lpstr>Highlighted Hardware and Payloads: APH</vt:lpstr>
      <vt:lpstr>Highlighted Payloads: PH.</vt:lpstr>
      <vt:lpstr>Next Steps.</vt:lpstr>
      <vt:lpstr>Questions?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 Twitchell</dc:creator>
  <cp:lastModifiedBy>Richards, Stephanie E. (KSC)[Sierra Lobo - ESC]</cp:lastModifiedBy>
  <cp:revision>135</cp:revision>
  <cp:lastPrinted>2016-01-06T12:46:50Z</cp:lastPrinted>
  <dcterms:created xsi:type="dcterms:W3CDTF">2015-12-19T01:18:12Z</dcterms:created>
  <dcterms:modified xsi:type="dcterms:W3CDTF">2016-01-14T03:22:42Z</dcterms:modified>
</cp:coreProperties>
</file>