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80" r:id="rId2"/>
    <p:sldId id="289" r:id="rId3"/>
    <p:sldId id="278" r:id="rId4"/>
    <p:sldId id="291" r:id="rId5"/>
    <p:sldId id="294" r:id="rId6"/>
    <p:sldId id="292" r:id="rId7"/>
    <p:sldId id="288" r:id="rId8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A53F9-E779-4C46-BC3A-F5AEFD5A5D98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DFAC0A6-0199-40E2-A47B-C4DF9C3B5040}">
      <dgm:prSet phldrT="[Text]"/>
      <dgm:spPr/>
      <dgm:t>
        <a:bodyPr/>
        <a:lstStyle/>
        <a:p>
          <a:r>
            <a:rPr lang="en-US" dirty="0" smtClean="0"/>
            <a:t>SA – Human Health &amp; Performance Directorate</a:t>
          </a:r>
        </a:p>
      </dgm:t>
    </dgm:pt>
    <dgm:pt modelId="{9E6F65C0-F05D-42F2-BE41-70F3EB6285CE}" type="parTrans" cxnId="{17D5AA5A-0A2C-4BB2-8754-10DBD82EB9F5}">
      <dgm:prSet/>
      <dgm:spPr/>
      <dgm:t>
        <a:bodyPr/>
        <a:lstStyle/>
        <a:p>
          <a:endParaRPr lang="en-US"/>
        </a:p>
      </dgm:t>
    </dgm:pt>
    <dgm:pt modelId="{BD39063E-D17D-4D09-9162-DF83E30EB16A}" type="sibTrans" cxnId="{17D5AA5A-0A2C-4BB2-8754-10DBD82EB9F5}">
      <dgm:prSet/>
      <dgm:spPr/>
      <dgm:t>
        <a:bodyPr/>
        <a:lstStyle/>
        <a:p>
          <a:endParaRPr lang="en-US"/>
        </a:p>
      </dgm:t>
    </dgm:pt>
    <dgm:pt modelId="{F48CB4A2-5E38-44AE-A8A6-968C1A20D8AF}">
      <dgm:prSet phldrT="[Text]"/>
      <dgm:spPr/>
      <dgm:t>
        <a:bodyPr/>
        <a:lstStyle/>
        <a:p>
          <a:r>
            <a:rPr lang="en-US" dirty="0" smtClean="0"/>
            <a:t>SD – Space Medicine Ops</a:t>
          </a:r>
          <a:endParaRPr lang="en-US" dirty="0"/>
        </a:p>
      </dgm:t>
    </dgm:pt>
    <dgm:pt modelId="{62C7FA4C-207D-49DF-BD16-33C33DC6819F}" type="parTrans" cxnId="{0E1B9416-ABE7-4630-AEE8-617E6BF0BF6D}">
      <dgm:prSet/>
      <dgm:spPr/>
      <dgm:t>
        <a:bodyPr/>
        <a:lstStyle/>
        <a:p>
          <a:endParaRPr lang="en-US"/>
        </a:p>
      </dgm:t>
    </dgm:pt>
    <dgm:pt modelId="{C3FCC26C-9CB3-4668-B852-46F12A186DE1}" type="sibTrans" cxnId="{0E1B9416-ABE7-4630-AEE8-617E6BF0BF6D}">
      <dgm:prSet/>
      <dgm:spPr/>
      <dgm:t>
        <a:bodyPr/>
        <a:lstStyle/>
        <a:p>
          <a:endParaRPr lang="en-US"/>
        </a:p>
      </dgm:t>
    </dgm:pt>
    <dgm:pt modelId="{E8F4755A-94FB-43B3-853B-2E8694D6792A}">
      <dgm:prSet phldrT="[Text]"/>
      <dgm:spPr/>
      <dgm:t>
        <a:bodyPr/>
        <a:lstStyle/>
        <a:p>
          <a:r>
            <a:rPr lang="en-US" dirty="0" smtClean="0"/>
            <a:t>SF – Human Systems Engineering</a:t>
          </a:r>
          <a:endParaRPr lang="en-US" dirty="0"/>
        </a:p>
      </dgm:t>
    </dgm:pt>
    <dgm:pt modelId="{E949CFED-79ED-4EE9-AB83-736BE1DA0DCF}" type="parTrans" cxnId="{5B4F403E-F2A4-4721-A027-F9161C5EFF12}">
      <dgm:prSet/>
      <dgm:spPr/>
      <dgm:t>
        <a:bodyPr/>
        <a:lstStyle/>
        <a:p>
          <a:endParaRPr lang="en-US"/>
        </a:p>
      </dgm:t>
    </dgm:pt>
    <dgm:pt modelId="{CBC035DE-D247-4720-97BF-2F6AEB3C980D}" type="sibTrans" cxnId="{5B4F403E-F2A4-4721-A027-F9161C5EFF12}">
      <dgm:prSet/>
      <dgm:spPr/>
      <dgm:t>
        <a:bodyPr/>
        <a:lstStyle/>
        <a:p>
          <a:endParaRPr lang="en-US"/>
        </a:p>
      </dgm:t>
    </dgm:pt>
    <dgm:pt modelId="{368CC10D-C90D-4CBA-BD6C-DEE4726C777F}">
      <dgm:prSet phldrT="[Text]"/>
      <dgm:spPr/>
      <dgm:t>
        <a:bodyPr/>
        <a:lstStyle/>
        <a:p>
          <a:r>
            <a:rPr lang="en-US" dirty="0" smtClean="0"/>
            <a:t>SK – Biomedical Research and Environ. Sciences</a:t>
          </a:r>
          <a:endParaRPr lang="en-US" dirty="0"/>
        </a:p>
      </dgm:t>
    </dgm:pt>
    <dgm:pt modelId="{F17D760A-041E-4F35-A00C-7593C49E4E9A}" type="parTrans" cxnId="{A8385E0A-45C5-40D4-B28F-C85387BE4DAE}">
      <dgm:prSet/>
      <dgm:spPr/>
      <dgm:t>
        <a:bodyPr/>
        <a:lstStyle/>
        <a:p>
          <a:endParaRPr lang="en-US"/>
        </a:p>
      </dgm:t>
    </dgm:pt>
    <dgm:pt modelId="{5723EBC6-18D8-4251-A822-CE95E759428D}" type="sibTrans" cxnId="{A8385E0A-45C5-40D4-B28F-C85387BE4DAE}">
      <dgm:prSet/>
      <dgm:spPr/>
      <dgm:t>
        <a:bodyPr/>
        <a:lstStyle/>
        <a:p>
          <a:endParaRPr lang="en-US"/>
        </a:p>
      </dgm:t>
    </dgm:pt>
    <dgm:pt modelId="{3F4B3400-3054-46F0-804B-5F148B7CE08F}" type="pres">
      <dgm:prSet presAssocID="{01EA53F9-E779-4C46-BC3A-F5AEFD5A5D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88B43E-4773-4FCF-B8E5-D8B3CDAAB107}" type="pres">
      <dgm:prSet presAssocID="{CDFAC0A6-0199-40E2-A47B-C4DF9C3B5040}" presName="hierRoot1" presStyleCnt="0">
        <dgm:presLayoutVars>
          <dgm:hierBranch val="init"/>
        </dgm:presLayoutVars>
      </dgm:prSet>
      <dgm:spPr/>
    </dgm:pt>
    <dgm:pt modelId="{8973E3D0-4922-4904-9C22-54841B0711CC}" type="pres">
      <dgm:prSet presAssocID="{CDFAC0A6-0199-40E2-A47B-C4DF9C3B5040}" presName="rootComposite1" presStyleCnt="0"/>
      <dgm:spPr/>
    </dgm:pt>
    <dgm:pt modelId="{2FE73A91-031B-4F6E-BAF0-515A873459EA}" type="pres">
      <dgm:prSet presAssocID="{CDFAC0A6-0199-40E2-A47B-C4DF9C3B504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7A2984-570B-436B-94A5-D0EFAA2F94C7}" type="pres">
      <dgm:prSet presAssocID="{CDFAC0A6-0199-40E2-A47B-C4DF9C3B504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C7AEE77-24B3-4D76-BA47-32F174E13A51}" type="pres">
      <dgm:prSet presAssocID="{CDFAC0A6-0199-40E2-A47B-C4DF9C3B5040}" presName="hierChild2" presStyleCnt="0"/>
      <dgm:spPr/>
    </dgm:pt>
    <dgm:pt modelId="{E3B0B601-5845-40B0-98D7-2A1805079CB3}" type="pres">
      <dgm:prSet presAssocID="{62C7FA4C-207D-49DF-BD16-33C33DC6819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9948FF1-F767-48E9-81BC-F295D937BB08}" type="pres">
      <dgm:prSet presAssocID="{F48CB4A2-5E38-44AE-A8A6-968C1A20D8AF}" presName="hierRoot2" presStyleCnt="0">
        <dgm:presLayoutVars>
          <dgm:hierBranch val="init"/>
        </dgm:presLayoutVars>
      </dgm:prSet>
      <dgm:spPr/>
    </dgm:pt>
    <dgm:pt modelId="{C53EB280-D94F-496D-B034-C93375379898}" type="pres">
      <dgm:prSet presAssocID="{F48CB4A2-5E38-44AE-A8A6-968C1A20D8AF}" presName="rootComposite" presStyleCnt="0"/>
      <dgm:spPr/>
    </dgm:pt>
    <dgm:pt modelId="{1398BEBC-0594-4688-A4E1-AA0602A31DD9}" type="pres">
      <dgm:prSet presAssocID="{F48CB4A2-5E38-44AE-A8A6-968C1A20D8AF}" presName="rootText" presStyleLbl="node2" presStyleIdx="0" presStyleCnt="3" custLinFactNeighborX="-55925" custLinFactNeighborY="-23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D247A3-BFE5-4D0C-B9C2-B61B42242FF6}" type="pres">
      <dgm:prSet presAssocID="{F48CB4A2-5E38-44AE-A8A6-968C1A20D8AF}" presName="rootConnector" presStyleLbl="node2" presStyleIdx="0" presStyleCnt="3"/>
      <dgm:spPr/>
      <dgm:t>
        <a:bodyPr/>
        <a:lstStyle/>
        <a:p>
          <a:endParaRPr lang="en-US"/>
        </a:p>
      </dgm:t>
    </dgm:pt>
    <dgm:pt modelId="{1B8CB1B2-BC3F-41E7-8CCC-C4497724D7E9}" type="pres">
      <dgm:prSet presAssocID="{F48CB4A2-5E38-44AE-A8A6-968C1A20D8AF}" presName="hierChild4" presStyleCnt="0"/>
      <dgm:spPr/>
    </dgm:pt>
    <dgm:pt modelId="{B24EEB4C-F9E6-46A1-BE5C-25B15C188F06}" type="pres">
      <dgm:prSet presAssocID="{F48CB4A2-5E38-44AE-A8A6-968C1A20D8AF}" presName="hierChild5" presStyleCnt="0"/>
      <dgm:spPr/>
    </dgm:pt>
    <dgm:pt modelId="{65FEF7AD-AE58-4822-9D15-E98CE6CB992B}" type="pres">
      <dgm:prSet presAssocID="{E949CFED-79ED-4EE9-AB83-736BE1DA0DC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F879000-206C-4318-B0E2-9021B8E56E63}" type="pres">
      <dgm:prSet presAssocID="{E8F4755A-94FB-43B3-853B-2E8694D6792A}" presName="hierRoot2" presStyleCnt="0">
        <dgm:presLayoutVars>
          <dgm:hierBranch val="init"/>
        </dgm:presLayoutVars>
      </dgm:prSet>
      <dgm:spPr/>
    </dgm:pt>
    <dgm:pt modelId="{E8D1BE60-9D9D-4EC3-B376-B5EA980827B4}" type="pres">
      <dgm:prSet presAssocID="{E8F4755A-94FB-43B3-853B-2E8694D6792A}" presName="rootComposite" presStyleCnt="0"/>
      <dgm:spPr/>
    </dgm:pt>
    <dgm:pt modelId="{C7BE68CC-C634-4F03-9AA6-465D83EE1080}" type="pres">
      <dgm:prSet presAssocID="{E8F4755A-94FB-43B3-853B-2E8694D6792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CB3583-0D21-4E36-ACEE-E031CECD656F}" type="pres">
      <dgm:prSet presAssocID="{E8F4755A-94FB-43B3-853B-2E8694D6792A}" presName="rootConnector" presStyleLbl="node2" presStyleIdx="1" presStyleCnt="3"/>
      <dgm:spPr/>
      <dgm:t>
        <a:bodyPr/>
        <a:lstStyle/>
        <a:p>
          <a:endParaRPr lang="en-US"/>
        </a:p>
      </dgm:t>
    </dgm:pt>
    <dgm:pt modelId="{1BBFFA54-F82E-40AE-BE5D-C9D08EFFB3BF}" type="pres">
      <dgm:prSet presAssocID="{E8F4755A-94FB-43B3-853B-2E8694D6792A}" presName="hierChild4" presStyleCnt="0"/>
      <dgm:spPr/>
    </dgm:pt>
    <dgm:pt modelId="{C461EF81-684E-4F9E-AA3F-8605B30D2A4F}" type="pres">
      <dgm:prSet presAssocID="{E8F4755A-94FB-43B3-853B-2E8694D6792A}" presName="hierChild5" presStyleCnt="0"/>
      <dgm:spPr/>
    </dgm:pt>
    <dgm:pt modelId="{19EC6159-B90C-46B8-9296-416BAB0B69B2}" type="pres">
      <dgm:prSet presAssocID="{F17D760A-041E-4F35-A00C-7593C49E4E9A}" presName="Name37" presStyleLbl="parChTrans1D2" presStyleIdx="2" presStyleCnt="3"/>
      <dgm:spPr/>
      <dgm:t>
        <a:bodyPr/>
        <a:lstStyle/>
        <a:p>
          <a:endParaRPr lang="en-US"/>
        </a:p>
      </dgm:t>
    </dgm:pt>
    <dgm:pt modelId="{C995D13E-0C5F-4F0D-920C-090B4EF23AAB}" type="pres">
      <dgm:prSet presAssocID="{368CC10D-C90D-4CBA-BD6C-DEE4726C777F}" presName="hierRoot2" presStyleCnt="0">
        <dgm:presLayoutVars>
          <dgm:hierBranch val="init"/>
        </dgm:presLayoutVars>
      </dgm:prSet>
      <dgm:spPr/>
    </dgm:pt>
    <dgm:pt modelId="{19E1C4FE-F31C-4368-882A-CC6C1F194B4F}" type="pres">
      <dgm:prSet presAssocID="{368CC10D-C90D-4CBA-BD6C-DEE4726C777F}" presName="rootComposite" presStyleCnt="0"/>
      <dgm:spPr/>
    </dgm:pt>
    <dgm:pt modelId="{5BD3FD92-F8AD-4F0A-B78C-F133CDEA53BD}" type="pres">
      <dgm:prSet presAssocID="{368CC10D-C90D-4CBA-BD6C-DEE4726C777F}" presName="rootText" presStyleLbl="node2" presStyleIdx="2" presStyleCnt="3" custLinFactNeighborX="46203" custLinFactNeighborY="-23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3EB4AC-85A7-4A74-94F9-B519879FB99E}" type="pres">
      <dgm:prSet presAssocID="{368CC10D-C90D-4CBA-BD6C-DEE4726C777F}" presName="rootConnector" presStyleLbl="node2" presStyleIdx="2" presStyleCnt="3"/>
      <dgm:spPr/>
      <dgm:t>
        <a:bodyPr/>
        <a:lstStyle/>
        <a:p>
          <a:endParaRPr lang="en-US"/>
        </a:p>
      </dgm:t>
    </dgm:pt>
    <dgm:pt modelId="{BD1D7FF5-6E14-4A01-9B1B-2EB4C29E61CD}" type="pres">
      <dgm:prSet presAssocID="{368CC10D-C90D-4CBA-BD6C-DEE4726C777F}" presName="hierChild4" presStyleCnt="0"/>
      <dgm:spPr/>
    </dgm:pt>
    <dgm:pt modelId="{041E2D46-5F56-4A19-A6FE-5178E91619FE}" type="pres">
      <dgm:prSet presAssocID="{368CC10D-C90D-4CBA-BD6C-DEE4726C777F}" presName="hierChild5" presStyleCnt="0"/>
      <dgm:spPr/>
    </dgm:pt>
    <dgm:pt modelId="{CA1EB625-B421-445F-BC7D-72BA8C9E0DC0}" type="pres">
      <dgm:prSet presAssocID="{CDFAC0A6-0199-40E2-A47B-C4DF9C3B5040}" presName="hierChild3" presStyleCnt="0"/>
      <dgm:spPr/>
    </dgm:pt>
  </dgm:ptLst>
  <dgm:cxnLst>
    <dgm:cxn modelId="{17D5AA5A-0A2C-4BB2-8754-10DBD82EB9F5}" srcId="{01EA53F9-E779-4C46-BC3A-F5AEFD5A5D98}" destId="{CDFAC0A6-0199-40E2-A47B-C4DF9C3B5040}" srcOrd="0" destOrd="0" parTransId="{9E6F65C0-F05D-42F2-BE41-70F3EB6285CE}" sibTransId="{BD39063E-D17D-4D09-9162-DF83E30EB16A}"/>
    <dgm:cxn modelId="{763C890F-6201-40B5-A423-A35A778B52F0}" type="presOf" srcId="{F17D760A-041E-4F35-A00C-7593C49E4E9A}" destId="{19EC6159-B90C-46B8-9296-416BAB0B69B2}" srcOrd="0" destOrd="0" presId="urn:microsoft.com/office/officeart/2005/8/layout/orgChart1"/>
    <dgm:cxn modelId="{FC96CE5B-8921-4FEE-B2ED-B892C459CEE7}" type="presOf" srcId="{F48CB4A2-5E38-44AE-A8A6-968C1A20D8AF}" destId="{24D247A3-BFE5-4D0C-B9C2-B61B42242FF6}" srcOrd="1" destOrd="0" presId="urn:microsoft.com/office/officeart/2005/8/layout/orgChart1"/>
    <dgm:cxn modelId="{D972F60F-5E0F-4207-A0B8-771ACED0BB02}" type="presOf" srcId="{E8F4755A-94FB-43B3-853B-2E8694D6792A}" destId="{64CB3583-0D21-4E36-ACEE-E031CECD656F}" srcOrd="1" destOrd="0" presId="urn:microsoft.com/office/officeart/2005/8/layout/orgChart1"/>
    <dgm:cxn modelId="{DE9AEFBF-A213-43C7-AC5B-EF7222CEA3BB}" type="presOf" srcId="{CDFAC0A6-0199-40E2-A47B-C4DF9C3B5040}" destId="{7A7A2984-570B-436B-94A5-D0EFAA2F94C7}" srcOrd="1" destOrd="0" presId="urn:microsoft.com/office/officeart/2005/8/layout/orgChart1"/>
    <dgm:cxn modelId="{5B4F403E-F2A4-4721-A027-F9161C5EFF12}" srcId="{CDFAC0A6-0199-40E2-A47B-C4DF9C3B5040}" destId="{E8F4755A-94FB-43B3-853B-2E8694D6792A}" srcOrd="1" destOrd="0" parTransId="{E949CFED-79ED-4EE9-AB83-736BE1DA0DCF}" sibTransId="{CBC035DE-D247-4720-97BF-2F6AEB3C980D}"/>
    <dgm:cxn modelId="{D32468FB-83EA-4DF7-AB61-56F30322F9E9}" type="presOf" srcId="{368CC10D-C90D-4CBA-BD6C-DEE4726C777F}" destId="{5BD3FD92-F8AD-4F0A-B78C-F133CDEA53BD}" srcOrd="0" destOrd="0" presId="urn:microsoft.com/office/officeart/2005/8/layout/orgChart1"/>
    <dgm:cxn modelId="{0B14ACF7-4F16-4A3E-8D61-43AC299CF2FF}" type="presOf" srcId="{01EA53F9-E779-4C46-BC3A-F5AEFD5A5D98}" destId="{3F4B3400-3054-46F0-804B-5F148B7CE08F}" srcOrd="0" destOrd="0" presId="urn:microsoft.com/office/officeart/2005/8/layout/orgChart1"/>
    <dgm:cxn modelId="{0E1B9416-ABE7-4630-AEE8-617E6BF0BF6D}" srcId="{CDFAC0A6-0199-40E2-A47B-C4DF9C3B5040}" destId="{F48CB4A2-5E38-44AE-A8A6-968C1A20D8AF}" srcOrd="0" destOrd="0" parTransId="{62C7FA4C-207D-49DF-BD16-33C33DC6819F}" sibTransId="{C3FCC26C-9CB3-4668-B852-46F12A186DE1}"/>
    <dgm:cxn modelId="{EE8CDC8A-F238-41BE-BBFD-B2B5CB60BB52}" type="presOf" srcId="{E949CFED-79ED-4EE9-AB83-736BE1DA0DCF}" destId="{65FEF7AD-AE58-4822-9D15-E98CE6CB992B}" srcOrd="0" destOrd="0" presId="urn:microsoft.com/office/officeart/2005/8/layout/orgChart1"/>
    <dgm:cxn modelId="{7D84C7EC-6459-4CF9-AEFC-F6BAE0F7D7F1}" type="presOf" srcId="{F48CB4A2-5E38-44AE-A8A6-968C1A20D8AF}" destId="{1398BEBC-0594-4688-A4E1-AA0602A31DD9}" srcOrd="0" destOrd="0" presId="urn:microsoft.com/office/officeart/2005/8/layout/orgChart1"/>
    <dgm:cxn modelId="{5BE397A0-F11A-43B6-9200-D21142DA486E}" type="presOf" srcId="{368CC10D-C90D-4CBA-BD6C-DEE4726C777F}" destId="{6D3EB4AC-85A7-4A74-94F9-B519879FB99E}" srcOrd="1" destOrd="0" presId="urn:microsoft.com/office/officeart/2005/8/layout/orgChart1"/>
    <dgm:cxn modelId="{D53A8691-EE1B-4A77-8653-2775A5F8A46A}" type="presOf" srcId="{62C7FA4C-207D-49DF-BD16-33C33DC6819F}" destId="{E3B0B601-5845-40B0-98D7-2A1805079CB3}" srcOrd="0" destOrd="0" presId="urn:microsoft.com/office/officeart/2005/8/layout/orgChart1"/>
    <dgm:cxn modelId="{A8385E0A-45C5-40D4-B28F-C85387BE4DAE}" srcId="{CDFAC0A6-0199-40E2-A47B-C4DF9C3B5040}" destId="{368CC10D-C90D-4CBA-BD6C-DEE4726C777F}" srcOrd="2" destOrd="0" parTransId="{F17D760A-041E-4F35-A00C-7593C49E4E9A}" sibTransId="{5723EBC6-18D8-4251-A822-CE95E759428D}"/>
    <dgm:cxn modelId="{15F0DE00-0ED3-4CA3-846C-BB353A558429}" type="presOf" srcId="{E8F4755A-94FB-43B3-853B-2E8694D6792A}" destId="{C7BE68CC-C634-4F03-9AA6-465D83EE1080}" srcOrd="0" destOrd="0" presId="urn:microsoft.com/office/officeart/2005/8/layout/orgChart1"/>
    <dgm:cxn modelId="{5EDDE355-99A3-4BCF-BD00-C45D62BB85DA}" type="presOf" srcId="{CDFAC0A6-0199-40E2-A47B-C4DF9C3B5040}" destId="{2FE73A91-031B-4F6E-BAF0-515A873459EA}" srcOrd="0" destOrd="0" presId="urn:microsoft.com/office/officeart/2005/8/layout/orgChart1"/>
    <dgm:cxn modelId="{2673C9DD-FBB4-49B2-95B4-CEAF618F434A}" type="presParOf" srcId="{3F4B3400-3054-46F0-804B-5F148B7CE08F}" destId="{BB88B43E-4773-4FCF-B8E5-D8B3CDAAB107}" srcOrd="0" destOrd="0" presId="urn:microsoft.com/office/officeart/2005/8/layout/orgChart1"/>
    <dgm:cxn modelId="{87228C37-7273-4204-B4AA-1290F368BE48}" type="presParOf" srcId="{BB88B43E-4773-4FCF-B8E5-D8B3CDAAB107}" destId="{8973E3D0-4922-4904-9C22-54841B0711CC}" srcOrd="0" destOrd="0" presId="urn:microsoft.com/office/officeart/2005/8/layout/orgChart1"/>
    <dgm:cxn modelId="{249459B4-D619-4F0E-BE37-1922E9537441}" type="presParOf" srcId="{8973E3D0-4922-4904-9C22-54841B0711CC}" destId="{2FE73A91-031B-4F6E-BAF0-515A873459EA}" srcOrd="0" destOrd="0" presId="urn:microsoft.com/office/officeart/2005/8/layout/orgChart1"/>
    <dgm:cxn modelId="{BF5240DC-9AE5-43E4-B96A-F3131AFC3EE2}" type="presParOf" srcId="{8973E3D0-4922-4904-9C22-54841B0711CC}" destId="{7A7A2984-570B-436B-94A5-D0EFAA2F94C7}" srcOrd="1" destOrd="0" presId="urn:microsoft.com/office/officeart/2005/8/layout/orgChart1"/>
    <dgm:cxn modelId="{484E93F0-87C9-44A8-AA3A-BC26D189371B}" type="presParOf" srcId="{BB88B43E-4773-4FCF-B8E5-D8B3CDAAB107}" destId="{5C7AEE77-24B3-4D76-BA47-32F174E13A51}" srcOrd="1" destOrd="0" presId="urn:microsoft.com/office/officeart/2005/8/layout/orgChart1"/>
    <dgm:cxn modelId="{765D72B1-081E-4D72-8315-8A000FE86266}" type="presParOf" srcId="{5C7AEE77-24B3-4D76-BA47-32F174E13A51}" destId="{E3B0B601-5845-40B0-98D7-2A1805079CB3}" srcOrd="0" destOrd="0" presId="urn:microsoft.com/office/officeart/2005/8/layout/orgChart1"/>
    <dgm:cxn modelId="{A64CA986-B49F-4D97-BF2F-AFC1E8662381}" type="presParOf" srcId="{5C7AEE77-24B3-4D76-BA47-32F174E13A51}" destId="{19948FF1-F767-48E9-81BC-F295D937BB08}" srcOrd="1" destOrd="0" presId="urn:microsoft.com/office/officeart/2005/8/layout/orgChart1"/>
    <dgm:cxn modelId="{621A0C2C-9C7E-40F9-A5FB-2E48EC5B6D71}" type="presParOf" srcId="{19948FF1-F767-48E9-81BC-F295D937BB08}" destId="{C53EB280-D94F-496D-B034-C93375379898}" srcOrd="0" destOrd="0" presId="urn:microsoft.com/office/officeart/2005/8/layout/orgChart1"/>
    <dgm:cxn modelId="{32113F6F-166D-47E8-9B24-4E74DC262B27}" type="presParOf" srcId="{C53EB280-D94F-496D-B034-C93375379898}" destId="{1398BEBC-0594-4688-A4E1-AA0602A31DD9}" srcOrd="0" destOrd="0" presId="urn:microsoft.com/office/officeart/2005/8/layout/orgChart1"/>
    <dgm:cxn modelId="{2B39618E-D855-4947-9BB5-8562928D0AF7}" type="presParOf" srcId="{C53EB280-D94F-496D-B034-C93375379898}" destId="{24D247A3-BFE5-4D0C-B9C2-B61B42242FF6}" srcOrd="1" destOrd="0" presId="urn:microsoft.com/office/officeart/2005/8/layout/orgChart1"/>
    <dgm:cxn modelId="{59E8D6A2-D5F5-407C-9063-661B2A33276C}" type="presParOf" srcId="{19948FF1-F767-48E9-81BC-F295D937BB08}" destId="{1B8CB1B2-BC3F-41E7-8CCC-C4497724D7E9}" srcOrd="1" destOrd="0" presId="urn:microsoft.com/office/officeart/2005/8/layout/orgChart1"/>
    <dgm:cxn modelId="{1A590740-94BD-4DFB-946B-5CE9A9BCE2CB}" type="presParOf" srcId="{19948FF1-F767-48E9-81BC-F295D937BB08}" destId="{B24EEB4C-F9E6-46A1-BE5C-25B15C188F06}" srcOrd="2" destOrd="0" presId="urn:microsoft.com/office/officeart/2005/8/layout/orgChart1"/>
    <dgm:cxn modelId="{9BAD386D-BD5A-4C3C-AE84-0D4729469E9B}" type="presParOf" srcId="{5C7AEE77-24B3-4D76-BA47-32F174E13A51}" destId="{65FEF7AD-AE58-4822-9D15-E98CE6CB992B}" srcOrd="2" destOrd="0" presId="urn:microsoft.com/office/officeart/2005/8/layout/orgChart1"/>
    <dgm:cxn modelId="{0349469B-4BDD-4037-945D-1F55575A5D1B}" type="presParOf" srcId="{5C7AEE77-24B3-4D76-BA47-32F174E13A51}" destId="{9F879000-206C-4318-B0E2-9021B8E56E63}" srcOrd="3" destOrd="0" presId="urn:microsoft.com/office/officeart/2005/8/layout/orgChart1"/>
    <dgm:cxn modelId="{98779277-706D-46D8-A13C-0133B11735A4}" type="presParOf" srcId="{9F879000-206C-4318-B0E2-9021B8E56E63}" destId="{E8D1BE60-9D9D-4EC3-B376-B5EA980827B4}" srcOrd="0" destOrd="0" presId="urn:microsoft.com/office/officeart/2005/8/layout/orgChart1"/>
    <dgm:cxn modelId="{4803FD9F-7DEA-4B2D-B89E-2180D2D92D46}" type="presParOf" srcId="{E8D1BE60-9D9D-4EC3-B376-B5EA980827B4}" destId="{C7BE68CC-C634-4F03-9AA6-465D83EE1080}" srcOrd="0" destOrd="0" presId="urn:microsoft.com/office/officeart/2005/8/layout/orgChart1"/>
    <dgm:cxn modelId="{20F5E7A5-65CE-47E1-A5A9-F1153C3B86E2}" type="presParOf" srcId="{E8D1BE60-9D9D-4EC3-B376-B5EA980827B4}" destId="{64CB3583-0D21-4E36-ACEE-E031CECD656F}" srcOrd="1" destOrd="0" presId="urn:microsoft.com/office/officeart/2005/8/layout/orgChart1"/>
    <dgm:cxn modelId="{9EB44086-1859-41E7-8DFD-D4795470377F}" type="presParOf" srcId="{9F879000-206C-4318-B0E2-9021B8E56E63}" destId="{1BBFFA54-F82E-40AE-BE5D-C9D08EFFB3BF}" srcOrd="1" destOrd="0" presId="urn:microsoft.com/office/officeart/2005/8/layout/orgChart1"/>
    <dgm:cxn modelId="{D4770D1C-118C-4B17-A393-89C227BD7A85}" type="presParOf" srcId="{9F879000-206C-4318-B0E2-9021B8E56E63}" destId="{C461EF81-684E-4F9E-AA3F-8605B30D2A4F}" srcOrd="2" destOrd="0" presId="urn:microsoft.com/office/officeart/2005/8/layout/orgChart1"/>
    <dgm:cxn modelId="{92BCC141-9C0A-4944-BA73-8A255CDD485C}" type="presParOf" srcId="{5C7AEE77-24B3-4D76-BA47-32F174E13A51}" destId="{19EC6159-B90C-46B8-9296-416BAB0B69B2}" srcOrd="4" destOrd="0" presId="urn:microsoft.com/office/officeart/2005/8/layout/orgChart1"/>
    <dgm:cxn modelId="{2A226336-3C85-481A-A298-2E3B5DE22755}" type="presParOf" srcId="{5C7AEE77-24B3-4D76-BA47-32F174E13A51}" destId="{C995D13E-0C5F-4F0D-920C-090B4EF23AAB}" srcOrd="5" destOrd="0" presId="urn:microsoft.com/office/officeart/2005/8/layout/orgChart1"/>
    <dgm:cxn modelId="{80E2BC34-DD7B-40D7-A852-F2E0623C75D0}" type="presParOf" srcId="{C995D13E-0C5F-4F0D-920C-090B4EF23AAB}" destId="{19E1C4FE-F31C-4368-882A-CC6C1F194B4F}" srcOrd="0" destOrd="0" presId="urn:microsoft.com/office/officeart/2005/8/layout/orgChart1"/>
    <dgm:cxn modelId="{7C9C3754-2686-43D8-8039-3AAF120F36DF}" type="presParOf" srcId="{19E1C4FE-F31C-4368-882A-CC6C1F194B4F}" destId="{5BD3FD92-F8AD-4F0A-B78C-F133CDEA53BD}" srcOrd="0" destOrd="0" presId="urn:microsoft.com/office/officeart/2005/8/layout/orgChart1"/>
    <dgm:cxn modelId="{CBDE8FEE-53E0-402F-90F7-D380DB04DE49}" type="presParOf" srcId="{19E1C4FE-F31C-4368-882A-CC6C1F194B4F}" destId="{6D3EB4AC-85A7-4A74-94F9-B519879FB99E}" srcOrd="1" destOrd="0" presId="urn:microsoft.com/office/officeart/2005/8/layout/orgChart1"/>
    <dgm:cxn modelId="{2FCFB3C7-C90E-4849-AFBD-EFF18B8839E1}" type="presParOf" srcId="{C995D13E-0C5F-4F0D-920C-090B4EF23AAB}" destId="{BD1D7FF5-6E14-4A01-9B1B-2EB4C29E61CD}" srcOrd="1" destOrd="0" presId="urn:microsoft.com/office/officeart/2005/8/layout/orgChart1"/>
    <dgm:cxn modelId="{572B85A5-D08F-44D7-8E1A-55994844C0C3}" type="presParOf" srcId="{C995D13E-0C5F-4F0D-920C-090B4EF23AAB}" destId="{041E2D46-5F56-4A19-A6FE-5178E91619FE}" srcOrd="2" destOrd="0" presId="urn:microsoft.com/office/officeart/2005/8/layout/orgChart1"/>
    <dgm:cxn modelId="{28B1BCEA-0A45-4579-B498-99E0D4666E28}" type="presParOf" srcId="{BB88B43E-4773-4FCF-B8E5-D8B3CDAAB107}" destId="{CA1EB625-B421-445F-BC7D-72BA8C9E0D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C6159-B90C-46B8-9296-416BAB0B69B2}">
      <dsp:nvSpPr>
        <dsp:cNvPr id="0" name=""/>
        <dsp:cNvSpPr/>
      </dsp:nvSpPr>
      <dsp:spPr>
        <a:xfrm>
          <a:off x="3467100" y="691423"/>
          <a:ext cx="2310487" cy="273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66"/>
              </a:lnTo>
              <a:lnTo>
                <a:pt x="2310487" y="128566"/>
              </a:lnTo>
              <a:lnTo>
                <a:pt x="2310487" y="27366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EF7AD-AE58-4822-9D15-E98CE6CB992B}">
      <dsp:nvSpPr>
        <dsp:cNvPr id="0" name=""/>
        <dsp:cNvSpPr/>
      </dsp:nvSpPr>
      <dsp:spPr>
        <a:xfrm>
          <a:off x="3421380" y="691423"/>
          <a:ext cx="91440" cy="2901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18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0B601-5845-40B0-98D7-2A1805079CB3}">
      <dsp:nvSpPr>
        <dsp:cNvPr id="0" name=""/>
        <dsp:cNvSpPr/>
      </dsp:nvSpPr>
      <dsp:spPr>
        <a:xfrm>
          <a:off x="1022269" y="691423"/>
          <a:ext cx="2444830" cy="273660"/>
        </a:xfrm>
        <a:custGeom>
          <a:avLst/>
          <a:gdLst/>
          <a:ahLst/>
          <a:cxnLst/>
          <a:rect l="0" t="0" r="0" b="0"/>
          <a:pathLst>
            <a:path>
              <a:moveTo>
                <a:pt x="2444830" y="0"/>
              </a:moveTo>
              <a:lnTo>
                <a:pt x="2444830" y="128566"/>
              </a:lnTo>
              <a:lnTo>
                <a:pt x="0" y="128566"/>
              </a:lnTo>
              <a:lnTo>
                <a:pt x="0" y="27366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73A91-031B-4F6E-BAF0-515A873459EA}">
      <dsp:nvSpPr>
        <dsp:cNvPr id="0" name=""/>
        <dsp:cNvSpPr/>
      </dsp:nvSpPr>
      <dsp:spPr>
        <a:xfrm>
          <a:off x="2776177" y="500"/>
          <a:ext cx="1381845" cy="6909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SA – Human Health &amp; Performance Directorate</a:t>
          </a:r>
        </a:p>
      </dsp:txBody>
      <dsp:txXfrm>
        <a:off x="2776177" y="500"/>
        <a:ext cx="1381845" cy="690922"/>
      </dsp:txXfrm>
    </dsp:sp>
    <dsp:sp modelId="{1398BEBC-0594-4688-A4E1-AA0602A31DD9}">
      <dsp:nvSpPr>
        <dsp:cNvPr id="0" name=""/>
        <dsp:cNvSpPr/>
      </dsp:nvSpPr>
      <dsp:spPr>
        <a:xfrm>
          <a:off x="331346" y="965083"/>
          <a:ext cx="1381845" cy="6909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SD – Space Medicine Ops</a:t>
          </a:r>
          <a:endParaRPr lang="en-US" sz="1200" kern="1200" dirty="0"/>
        </a:p>
      </dsp:txBody>
      <dsp:txXfrm>
        <a:off x="331346" y="965083"/>
        <a:ext cx="1381845" cy="690922"/>
      </dsp:txXfrm>
    </dsp:sp>
    <dsp:sp modelId="{C7BE68CC-C634-4F03-9AA6-465D83EE1080}">
      <dsp:nvSpPr>
        <dsp:cNvPr id="0" name=""/>
        <dsp:cNvSpPr/>
      </dsp:nvSpPr>
      <dsp:spPr>
        <a:xfrm>
          <a:off x="2776177" y="981610"/>
          <a:ext cx="1381845" cy="6909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SF – Human Systems Engineering</a:t>
          </a:r>
          <a:endParaRPr lang="en-US" sz="1200" kern="1200" dirty="0"/>
        </a:p>
      </dsp:txBody>
      <dsp:txXfrm>
        <a:off x="2776177" y="981610"/>
        <a:ext cx="1381845" cy="690922"/>
      </dsp:txXfrm>
    </dsp:sp>
    <dsp:sp modelId="{5BD3FD92-F8AD-4F0A-B78C-F133CDEA53BD}">
      <dsp:nvSpPr>
        <dsp:cNvPr id="0" name=""/>
        <dsp:cNvSpPr/>
      </dsp:nvSpPr>
      <dsp:spPr>
        <a:xfrm>
          <a:off x="5086664" y="965083"/>
          <a:ext cx="1381845" cy="6909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SK – Biomedical Research and Environ. Sciences</a:t>
          </a:r>
          <a:endParaRPr lang="en-US" sz="1200" kern="1200" dirty="0"/>
        </a:p>
      </dsp:txBody>
      <dsp:txXfrm>
        <a:off x="5086664" y="965083"/>
        <a:ext cx="1381845" cy="690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6C97B-CC74-4242-BB9C-AC40E1ABFA5A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62446-352E-43A2-B819-F3912C3CC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3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2446-352E-43A2-B819-F3912C3CC2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81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2446-352E-43A2-B819-F3912C3CC2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15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2446-352E-43A2-B819-F3912C3CC2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6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5105400" y="533399"/>
            <a:ext cx="3886200" cy="45720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JSC HHP Architecture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05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5105400" y="533399"/>
            <a:ext cx="3886200" cy="45720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-128"/>
              </a:rPr>
              <a:t>JSC HHP Architecture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828800"/>
            <a:ext cx="8458200" cy="4648200"/>
          </a:xfrm>
          <a:prstGeom prst="rect">
            <a:avLst/>
          </a:prstGeom>
        </p:spPr>
        <p:txBody>
          <a:bodyPr vert="horz"/>
          <a:lstStyle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10600" cy="609600"/>
          </a:xfrm>
          <a:prstGeom prst="rect">
            <a:avLst/>
          </a:prstGeom>
        </p:spPr>
        <p:txBody>
          <a:bodyPr vert="horz"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662307" y="6572250"/>
            <a:ext cx="438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E4FA50B-F95A-4A72-85C2-D9532E094FF8}" type="slidenum">
              <a:rPr lang="en-US" sz="1000" smtClean="0"/>
              <a:pPr algn="ct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913142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924800" cy="8382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924800" cy="4495800"/>
          </a:xfrm>
          <a:prstGeom prst="rect">
            <a:avLst/>
          </a:prstGeom>
        </p:spPr>
        <p:txBody>
          <a:bodyPr/>
          <a:lstStyle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5105400" y="533399"/>
            <a:ext cx="3886200" cy="45720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JSC HHP Architecture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62307" y="6572250"/>
            <a:ext cx="438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E4FA50B-F95A-4A72-85C2-D9532E094FF8}" type="slidenum">
              <a:rPr lang="en-US" sz="1000" smtClean="0"/>
              <a:pPr algn="ct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5952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5105400" y="533399"/>
            <a:ext cx="3886200" cy="45720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-128"/>
              </a:rPr>
              <a:t>Your Project Name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767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5105400" y="533399"/>
            <a:ext cx="3886200" cy="45720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-128"/>
              </a:rPr>
              <a:t>Your Project Name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043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5105400" y="533399"/>
            <a:ext cx="3886200" cy="45720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-128"/>
              </a:rPr>
              <a:t>Your Project Name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973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4384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5105400" y="533399"/>
            <a:ext cx="3886200" cy="45720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-128"/>
              </a:rPr>
              <a:t>Your Project Name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404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1524000"/>
            <a:ext cx="1943100" cy="5029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524000"/>
            <a:ext cx="56769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9600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5105400" y="533399"/>
            <a:ext cx="3886200" cy="45720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-128"/>
              </a:rPr>
              <a:t>Your Project Name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061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286000"/>
            <a:ext cx="4495800" cy="2362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254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" y="457199"/>
            <a:ext cx="8991600" cy="597855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029200" y="6858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Collaborative Life</a:t>
            </a:r>
            <a:r>
              <a:rPr lang="en-US" b="1" baseline="0" dirty="0" smtClean="0">
                <a:solidFill>
                  <a:schemeClr val="bg1"/>
                </a:solidFill>
              </a:rPr>
              <a:t> Sciences Data Technical  Exchange Meeting</a:t>
            </a:r>
          </a:p>
          <a:p>
            <a:r>
              <a:rPr lang="en-US" baseline="0" dirty="0" smtClean="0">
                <a:solidFill>
                  <a:schemeClr val="bg1"/>
                </a:solidFill>
              </a:rPr>
              <a:t>NASA Ames Research Center</a:t>
            </a:r>
          </a:p>
          <a:p>
            <a:r>
              <a:rPr lang="en-US" baseline="0" dirty="0" smtClean="0">
                <a:solidFill>
                  <a:schemeClr val="bg1"/>
                </a:solidFill>
              </a:rPr>
              <a:t>January 14-15, 2016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38" descr="nasa_logo_small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599" y="609600"/>
            <a:ext cx="9975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238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  <a:ea typeface="MS PGothic" pitchFamily="34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333399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1300" b="1">
          <a:solidFill>
            <a:srgbClr val="333399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819400"/>
            <a:ext cx="5105400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JSC HHP Architecture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Andrew Carnell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SF5 Information Architecture Branch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97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400" dirty="0" smtClean="0"/>
              <a:t>Stakeholders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4800600"/>
            <a:ext cx="8458200" cy="1828800"/>
          </a:xfrm>
        </p:spPr>
        <p:txBody>
          <a:bodyPr/>
          <a:lstStyle/>
          <a:p>
            <a:r>
              <a:rPr lang="en-US" dirty="0" smtClean="0"/>
              <a:t>Who we support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 smtClean="0"/>
              <a:t>CHS – Crew Health &amp; Safety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 smtClean="0"/>
              <a:t>HRP – Human Research Program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 smtClean="0"/>
              <a:t>ISS – International Space Station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 smtClean="0"/>
              <a:t>Others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87494573"/>
              </p:ext>
            </p:extLst>
          </p:nvPr>
        </p:nvGraphicFramePr>
        <p:xfrm>
          <a:off x="1295400" y="1776470"/>
          <a:ext cx="6934200" cy="167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Placeholder 3"/>
          <p:cNvSpPr txBox="1">
            <a:spLocks/>
          </p:cNvSpPr>
          <p:nvPr/>
        </p:nvSpPr>
        <p:spPr>
          <a:xfrm>
            <a:off x="457200" y="1776470"/>
            <a:ext cx="2286000" cy="457200"/>
          </a:xfrm>
          <a:prstGeom prst="rect">
            <a:avLst/>
          </a:prstGeom>
        </p:spPr>
        <p:txBody>
          <a:bodyPr vert="horz"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300" b="1">
                <a:solidFill>
                  <a:srgbClr val="333399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kern="0" dirty="0" smtClean="0"/>
              <a:t>Who we are</a:t>
            </a:r>
            <a:endParaRPr lang="en-US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35814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SD1 – Integration</a:t>
            </a:r>
          </a:p>
          <a:p>
            <a:r>
              <a:rPr lang="en-US" sz="1200" dirty="0" smtClean="0"/>
              <a:t>SD2 – Mission Ops</a:t>
            </a:r>
          </a:p>
          <a:p>
            <a:r>
              <a:rPr lang="en-US" sz="1200" dirty="0" smtClean="0"/>
              <a:t>SD3 – Space &amp; Occupational Medicine</a:t>
            </a:r>
          </a:p>
          <a:p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35814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SF2 – Systems </a:t>
            </a:r>
            <a:r>
              <a:rPr lang="en-US" sz="1200" dirty="0" err="1" smtClean="0"/>
              <a:t>Mgmt</a:t>
            </a:r>
            <a:r>
              <a:rPr lang="en-US" sz="1200" dirty="0" smtClean="0"/>
              <a:t> &amp; Integration</a:t>
            </a:r>
          </a:p>
          <a:p>
            <a:r>
              <a:rPr lang="en-US" sz="1200" dirty="0" smtClean="0"/>
              <a:t>SF3 – Habitability &amp; Human Factors</a:t>
            </a:r>
          </a:p>
          <a:p>
            <a:r>
              <a:rPr lang="en-US" sz="1200" dirty="0" smtClean="0"/>
              <a:t>SF4 – </a:t>
            </a:r>
            <a:r>
              <a:rPr lang="en-US" sz="1200" dirty="0" err="1" smtClean="0"/>
              <a:t>Proj</a:t>
            </a:r>
            <a:r>
              <a:rPr lang="en-US" sz="1200" dirty="0" smtClean="0"/>
              <a:t>. </a:t>
            </a:r>
            <a:r>
              <a:rPr lang="en-US" sz="1200" dirty="0" err="1" smtClean="0"/>
              <a:t>Mgmt</a:t>
            </a:r>
            <a:r>
              <a:rPr lang="en-US" sz="1200" dirty="0" smtClean="0"/>
              <a:t> and Engineering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SF5 – Info Architecture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35814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SK2 – BM Projects</a:t>
            </a:r>
          </a:p>
          <a:p>
            <a:r>
              <a:rPr lang="en-US" sz="1200" dirty="0" smtClean="0"/>
              <a:t>SK3 – BM Sciences</a:t>
            </a:r>
          </a:p>
          <a:p>
            <a:r>
              <a:rPr lang="en-US" sz="1200" dirty="0" smtClean="0"/>
              <a:t>SK4 – Environmental Sciences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32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458200" cy="4648200"/>
          </a:xfrm>
        </p:spPr>
        <p:txBody>
          <a:bodyPr/>
          <a:lstStyle/>
          <a:p>
            <a:pPr marL="0" indent="0"/>
            <a:endParaRPr lang="en-US" sz="7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SF5 – Information Architecture Branch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Stood up ~2 years ago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Consolidate all HHP IT support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Infrastructure &amp; SW development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Enterprise </a:t>
            </a:r>
            <a:r>
              <a:rPr lang="en-US" sz="1800" dirty="0" smtClean="0"/>
              <a:t>architect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Holistic view of branch goals, processes and 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Transform from “best effort” service to defined services at best cost/value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Currently documenting HHP enterprise (</a:t>
            </a:r>
            <a:r>
              <a:rPr lang="en-US" sz="1400" dirty="0" err="1" smtClean="0"/>
              <a:t>Casewise</a:t>
            </a:r>
            <a:r>
              <a:rPr lang="en-US" sz="1400" dirty="0" smtClean="0"/>
              <a:t> tool)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Branch is defining strategic goals and objectives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Need to define future, “to-be” state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Major 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MEME – Mission Extended Medical Enterprise (electronic medical records)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SISL – System Integration and Support Laboratory (lab/research machines)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TSC – </a:t>
            </a:r>
            <a:r>
              <a:rPr lang="en-US" sz="1400" dirty="0" err="1" smtClean="0"/>
              <a:t>Telescience</a:t>
            </a:r>
            <a:r>
              <a:rPr lang="en-US" sz="1400" dirty="0" smtClean="0"/>
              <a:t> Center (HRP ISS-Mission Programs element)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LSDA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915400" cy="609600"/>
          </a:xfrm>
        </p:spPr>
        <p:txBody>
          <a:bodyPr/>
          <a:lstStyle/>
          <a:p>
            <a:pPr lvl="1"/>
            <a:r>
              <a:rPr lang="en-US" sz="2400" dirty="0" smtClean="0"/>
              <a:t>Background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686800" cy="838200"/>
          </a:xfrm>
        </p:spPr>
        <p:txBody>
          <a:bodyPr/>
          <a:lstStyle/>
          <a:p>
            <a:pPr lvl="1"/>
            <a:r>
              <a:rPr lang="en-US" sz="2400" dirty="0" smtClean="0"/>
              <a:t>Major projects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2286000"/>
          </a:xfrm>
        </p:spPr>
        <p:txBody>
          <a:bodyPr/>
          <a:lstStyle/>
          <a:p>
            <a:r>
              <a:rPr lang="en-US" dirty="0" smtClean="0"/>
              <a:t>Internal </a:t>
            </a:r>
            <a:r>
              <a:rPr lang="en-US" dirty="0" smtClean="0"/>
              <a:t>process </a:t>
            </a:r>
            <a:r>
              <a:rPr lang="en-US" dirty="0"/>
              <a:t>i</a:t>
            </a:r>
            <a:r>
              <a:rPr lang="en-US" dirty="0" smtClean="0"/>
              <a:t>mprovements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ASWG (Architecture &amp; Strategy Working Group) – streamline project need, solution options, and resourcing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Systems Engineering processes</a:t>
            </a:r>
            <a:endParaRPr lang="en-US" dirty="0"/>
          </a:p>
          <a:p>
            <a:r>
              <a:rPr lang="en-US" dirty="0" smtClean="0"/>
              <a:t>Data storage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 smtClean="0"/>
              <a:t>Tiered storage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 smtClean="0"/>
              <a:t>Cloud</a:t>
            </a:r>
          </a:p>
          <a:p>
            <a:pPr marL="0" indent="0"/>
            <a:r>
              <a:rPr lang="en-US" dirty="0" smtClean="0"/>
              <a:t>Analytics </a:t>
            </a:r>
            <a:r>
              <a:rPr lang="en-US" dirty="0" smtClean="0"/>
              <a:t>platform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7003472" cy="2878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94" y="1084325"/>
            <a:ext cx="7924800" cy="838200"/>
          </a:xfrm>
        </p:spPr>
        <p:txBody>
          <a:bodyPr/>
          <a:lstStyle/>
          <a:p>
            <a:r>
              <a:rPr lang="en-US" dirty="0" smtClean="0"/>
              <a:t>Analytics platform growth </a:t>
            </a:r>
            <a:r>
              <a:rPr lang="en-US" dirty="0"/>
              <a:t>o</a:t>
            </a:r>
            <a:r>
              <a:rPr lang="en-US" dirty="0" smtClean="0"/>
              <a:t>pportunities</a:t>
            </a:r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264931" y="1658982"/>
            <a:ext cx="8040869" cy="6829607"/>
            <a:chOff x="2577623" y="534838"/>
            <a:chExt cx="7275504" cy="6148701"/>
          </a:xfrm>
        </p:grpSpPr>
        <p:sp>
          <p:nvSpPr>
            <p:cNvPr id="87" name="Rectangle 86"/>
            <p:cNvSpPr/>
            <p:nvPr/>
          </p:nvSpPr>
          <p:spPr>
            <a:xfrm>
              <a:off x="3536830" y="534839"/>
              <a:ext cx="6316297" cy="465826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3303917" y="534838"/>
              <a:ext cx="6228271" cy="5779697"/>
            </a:xfrm>
            <a:prstGeom prst="ellipse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3174521" y="1207697"/>
              <a:ext cx="4925684" cy="5106839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3024996" y="1984074"/>
              <a:ext cx="3927895" cy="4675517"/>
            </a:xfrm>
            <a:prstGeom prst="ellipse">
              <a:avLst/>
            </a:pr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2631056" y="3114136"/>
              <a:ext cx="3157269" cy="3200400"/>
            </a:xfrm>
            <a:prstGeom prst="ellipse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577623" y="5210355"/>
              <a:ext cx="6515487" cy="147318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585899" y="1026544"/>
              <a:ext cx="942304" cy="485667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3536830" y="534839"/>
              <a:ext cx="0" cy="4675516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>
            <a:xfrm flipV="1">
              <a:off x="3536830" y="5193103"/>
              <a:ext cx="5995359" cy="1725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97" name="Group 96"/>
            <p:cNvGrpSpPr/>
            <p:nvPr/>
          </p:nvGrpSpPr>
          <p:grpSpPr>
            <a:xfrm>
              <a:off x="4619111" y="4514519"/>
              <a:ext cx="1127995" cy="261610"/>
              <a:chOff x="793102" y="429206"/>
              <a:chExt cx="1127995" cy="261610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793102" y="475860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872412" y="429206"/>
                <a:ext cx="104868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Technical POCs</a:t>
                </a: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730829" y="4220024"/>
              <a:ext cx="1293104" cy="253916"/>
              <a:chOff x="793102" y="429206"/>
              <a:chExt cx="1293104" cy="253916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793102" y="475860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872412" y="429206"/>
                <a:ext cx="121379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Analytics Platform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4163096" y="4848611"/>
              <a:ext cx="1326767" cy="253916"/>
              <a:chOff x="793102" y="429206"/>
              <a:chExt cx="1326767" cy="253916"/>
            </a:xfrm>
          </p:grpSpPr>
          <p:sp>
            <p:nvSpPr>
              <p:cNvPr id="161" name="Oval 160"/>
              <p:cNvSpPr/>
              <p:nvPr/>
            </p:nvSpPr>
            <p:spPr>
              <a:xfrm>
                <a:off x="793102" y="475860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872412" y="429206"/>
                <a:ext cx="124745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Knowledge &amp; Skills</a:t>
                </a: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3769744" y="3720047"/>
              <a:ext cx="1581644" cy="253916"/>
              <a:chOff x="793102" y="429206"/>
              <a:chExt cx="1581644" cy="253916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793102" y="475860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872412" y="429206"/>
                <a:ext cx="150233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Technology Evaluations</a:t>
                </a: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3849054" y="2763993"/>
              <a:ext cx="1328957" cy="415498"/>
              <a:chOff x="793102" y="429206"/>
              <a:chExt cx="1328957" cy="415498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793102" y="475860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872412" y="429206"/>
                <a:ext cx="124964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 Reservoir Established</a:t>
                </a: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149192" y="2449878"/>
              <a:ext cx="1421637" cy="415498"/>
              <a:chOff x="793102" y="429206"/>
              <a:chExt cx="1421637" cy="415498"/>
            </a:xfrm>
          </p:grpSpPr>
          <p:sp>
            <p:nvSpPr>
              <p:cNvPr id="155" name="Oval 154"/>
              <p:cNvSpPr/>
              <p:nvPr/>
            </p:nvSpPr>
            <p:spPr>
              <a:xfrm>
                <a:off x="793102" y="475860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872412" y="429206"/>
                <a:ext cx="134232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 catalog implemented</a:t>
                </a: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5772599" y="3989088"/>
              <a:ext cx="1329817" cy="415498"/>
              <a:chOff x="724950" y="429206"/>
              <a:chExt cx="1426145" cy="415498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724950" y="549429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872412" y="429206"/>
                <a:ext cx="127868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Initial data sources integrated</a:t>
                </a: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5860011" y="4570734"/>
              <a:ext cx="1325794" cy="519546"/>
              <a:chOff x="737121" y="429206"/>
              <a:chExt cx="1325794" cy="519546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737121" y="514620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872413" y="429206"/>
                <a:ext cx="1190502" cy="519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Governance Framework Established</a:t>
                </a: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5485504" y="3378620"/>
              <a:ext cx="1484563" cy="577081"/>
              <a:chOff x="713793" y="429206"/>
              <a:chExt cx="1825834" cy="577081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713793" y="560727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872413" y="429206"/>
                <a:ext cx="1667214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Reporting  Dashboard capabilities enabled</a:t>
                </a: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5133997" y="3036001"/>
              <a:ext cx="1541570" cy="253916"/>
              <a:chOff x="793102" y="429206"/>
              <a:chExt cx="1541570" cy="253916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793102" y="475860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872412" y="429206"/>
                <a:ext cx="146226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Adhoc</a:t>
                </a: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Query &amp; Mining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6492432" y="2448356"/>
              <a:ext cx="1259441" cy="253916"/>
              <a:chOff x="793102" y="429206"/>
              <a:chExt cx="1259441" cy="253916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793102" y="475860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872412" y="429206"/>
                <a:ext cx="118013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Machine Learning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6009684" y="1973042"/>
              <a:ext cx="1249823" cy="253916"/>
              <a:chOff x="793102" y="429206"/>
              <a:chExt cx="1249823" cy="253916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793102" y="475860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872412" y="429206"/>
                <a:ext cx="117051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Content Analytics</a:t>
                </a: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919913" y="4684642"/>
              <a:ext cx="1115259" cy="415498"/>
              <a:chOff x="724950" y="429206"/>
              <a:chExt cx="1115259" cy="415498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724950" y="549429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872413" y="429206"/>
                <a:ext cx="96779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Analytical Models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6945508" y="3519706"/>
              <a:ext cx="1154698" cy="374073"/>
              <a:chOff x="737121" y="429206"/>
              <a:chExt cx="1154698" cy="374073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737121" y="514620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872414" y="429206"/>
                <a:ext cx="1019405" cy="374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Pattern Analysis &amp; Discovery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6735227" y="2919107"/>
              <a:ext cx="1521089" cy="415498"/>
              <a:chOff x="751401" y="429206"/>
              <a:chExt cx="1521089" cy="415498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751401" y="560727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872413" y="429206"/>
                <a:ext cx="140007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Big Data Design Standards &amp; Patterns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6987192" y="4137688"/>
              <a:ext cx="1121639" cy="374073"/>
              <a:chOff x="724950" y="429206"/>
              <a:chExt cx="1121639" cy="374073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724950" y="549429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872412" y="429206"/>
                <a:ext cx="974177" cy="374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 migration to Reservoir</a:t>
                </a: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5395153" y="1609562"/>
              <a:ext cx="1387681" cy="253916"/>
              <a:chOff x="793102" y="429206"/>
              <a:chExt cx="1387681" cy="253916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793102" y="475860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872412" y="429206"/>
                <a:ext cx="130837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Predictive Modeling</a:t>
                </a: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6670974" y="963219"/>
              <a:ext cx="1490274" cy="253916"/>
              <a:chOff x="793102" y="429206"/>
              <a:chExt cx="1490274" cy="253916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793102" y="475860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872412" y="429206"/>
                <a:ext cx="141096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Prescriptive Modeling</a:t>
                </a: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7700565" y="2009339"/>
              <a:ext cx="1517524" cy="253916"/>
              <a:chOff x="793102" y="429206"/>
              <a:chExt cx="1517524" cy="253916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793102" y="475860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872412" y="429206"/>
                <a:ext cx="143821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Audio/Video Analytics</a:t>
                </a: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7264350" y="1447363"/>
              <a:ext cx="1426145" cy="288174"/>
              <a:chOff x="724950" y="429206"/>
              <a:chExt cx="1426145" cy="288174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724950" y="549429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872412" y="429206"/>
                <a:ext cx="127868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Omics</a:t>
                </a: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Analytics</a:t>
                </a: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8052539" y="2667947"/>
              <a:ext cx="1501701" cy="415498"/>
              <a:chOff x="713793" y="429206"/>
              <a:chExt cx="1501701" cy="415498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713793" y="560727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872413" y="429206"/>
                <a:ext cx="1343081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 Driven Decisions &amp; Insights</a:t>
                </a: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8332902" y="3727455"/>
              <a:ext cx="1426145" cy="415498"/>
              <a:chOff x="724950" y="429206"/>
              <a:chExt cx="1426145" cy="415498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724950" y="549429"/>
                <a:ext cx="158620" cy="167951"/>
              </a:xfrm>
              <a:prstGeom prst="ellipse">
                <a:avLst/>
              </a:prstGeom>
              <a:gradFill rotWithShape="1">
                <a:gsLst>
                  <a:gs pos="0">
                    <a:srgbClr val="4472C4">
                      <a:satMod val="103000"/>
                      <a:lumMod val="102000"/>
                      <a:tint val="94000"/>
                    </a:srgbClr>
                  </a:gs>
                  <a:gs pos="50000">
                    <a:srgbClr val="4472C4">
                      <a:satMod val="110000"/>
                      <a:lumMod val="100000"/>
                      <a:shade val="100000"/>
                    </a:srgbClr>
                  </a:gs>
                  <a:gs pos="100000">
                    <a:srgbClr val="4472C4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872412" y="429206"/>
                <a:ext cx="127868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Realtime</a:t>
                </a: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data analytics</a:t>
                </a: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3849904" y="2282133"/>
              <a:ext cx="948867" cy="332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Integrate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480668" y="3250009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Learn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525735" y="585930"/>
              <a:ext cx="1045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Optimize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242406" y="1581046"/>
              <a:ext cx="1046045" cy="332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Transform</a:t>
              </a:r>
            </a:p>
          </p:txBody>
        </p:sp>
      </p:grpSp>
      <p:sp>
        <p:nvSpPr>
          <p:cNvPr id="168" name="Right Arrow 167"/>
          <p:cNvSpPr/>
          <p:nvPr/>
        </p:nvSpPr>
        <p:spPr bwMode="auto">
          <a:xfrm>
            <a:off x="134339" y="4137008"/>
            <a:ext cx="1124521" cy="49869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84175"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-48041" y="4283473"/>
            <a:ext cx="129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</a:t>
            </a:r>
            <a:r>
              <a:rPr lang="en-US" sz="1200" dirty="0" smtClean="0"/>
              <a:t>Y16 focus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91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458200" cy="4648200"/>
          </a:xfrm>
        </p:spPr>
        <p:txBody>
          <a:bodyPr/>
          <a:lstStyle/>
          <a:p>
            <a:pPr marL="0" indent="0"/>
            <a:endParaRPr lang="en-US" sz="7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Key </a:t>
            </a:r>
            <a:r>
              <a:rPr lang="en-US" sz="1800" dirty="0" smtClean="0"/>
              <a:t>issues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Clarifying requirements for HHP “customers”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Improving transparency and support to customers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Integrating support across all Centers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Questions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Integration of Ames and </a:t>
            </a:r>
            <a:r>
              <a:rPr lang="en-US" sz="1400" dirty="0" err="1" smtClean="0"/>
              <a:t>GeneLab</a:t>
            </a:r>
            <a:r>
              <a:rPr lang="en-US" sz="1400" dirty="0" smtClean="0"/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Cloud storage and computing at Ames?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Plans for accommodating omics (storage and analytics)?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Desired </a:t>
            </a:r>
            <a:r>
              <a:rPr lang="en-US" sz="1800" dirty="0" smtClean="0"/>
              <a:t>take away from this </a:t>
            </a:r>
            <a:r>
              <a:rPr lang="en-US" sz="1800" dirty="0" smtClean="0"/>
              <a:t>TEM</a:t>
            </a:r>
          </a:p>
          <a:p>
            <a:pPr lvl="1"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/>
              <a:t>Personal contacts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Better understand current Ames/</a:t>
            </a:r>
            <a:r>
              <a:rPr lang="en-US" sz="1400" dirty="0" err="1" smtClean="0"/>
              <a:t>GeneLab</a:t>
            </a:r>
            <a:r>
              <a:rPr lang="en-US" sz="1400" dirty="0" smtClean="0"/>
              <a:t> architecture and future roadmap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Future plans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Increase use of cloud services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Build out analytics platform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Engage HRP leadership and 6 HRP elements on future requirements</a:t>
            </a:r>
          </a:p>
          <a:p>
            <a:pPr lvl="1">
              <a:buFont typeface="Arial" pitchFamily="34" charset="0"/>
              <a:buChar char="•"/>
            </a:pPr>
            <a:endParaRPr lang="en-US" sz="1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400" dirty="0" smtClean="0"/>
              <a:t>Next </a:t>
            </a:r>
            <a:r>
              <a:rPr lang="en-US" sz="2400" dirty="0" smtClean="0"/>
              <a:t>Steps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2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Questions?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50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PMA1.pp">
  <a:themeElements>
    <a:clrScheme name="RPMA1.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PMA1.pp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RPMA1.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PMA1.p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PMA1.p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15104</TotalTime>
  <Words>400</Words>
  <Application>Microsoft Office PowerPoint</Application>
  <PresentationFormat>On-screen Show (4:3)</PresentationFormat>
  <Paragraphs>96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MS PGothic</vt:lpstr>
      <vt:lpstr>MS PGothic</vt:lpstr>
      <vt:lpstr>Arial</vt:lpstr>
      <vt:lpstr>Calibri</vt:lpstr>
      <vt:lpstr>Helvetica</vt:lpstr>
      <vt:lpstr>Times</vt:lpstr>
      <vt:lpstr>RPMA1.pp</vt:lpstr>
      <vt:lpstr>JSC HHP Architecture Andrew Carnell SF5 Information Architecture Branch</vt:lpstr>
      <vt:lpstr>Stakeholders  </vt:lpstr>
      <vt:lpstr>Background </vt:lpstr>
      <vt:lpstr>Major projects</vt:lpstr>
      <vt:lpstr>Analytics platform growth opportunities</vt:lpstr>
      <vt:lpstr>Next Steps  </vt:lpstr>
      <vt:lpstr>Questions?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Twitchell</dc:creator>
  <cp:lastModifiedBy>CARNELL, ANDREW M. (JSC-SF511)</cp:lastModifiedBy>
  <cp:revision>90</cp:revision>
  <cp:lastPrinted>2013-05-06T15:51:25Z</cp:lastPrinted>
  <dcterms:created xsi:type="dcterms:W3CDTF">2015-12-19T01:18:12Z</dcterms:created>
  <dcterms:modified xsi:type="dcterms:W3CDTF">2016-01-13T14:25:15Z</dcterms:modified>
</cp:coreProperties>
</file>