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0" r:id="rId2"/>
    <p:sldId id="278" r:id="rId3"/>
    <p:sldId id="325" r:id="rId4"/>
    <p:sldId id="330" r:id="rId5"/>
    <p:sldId id="336" r:id="rId6"/>
    <p:sldId id="324" r:id="rId7"/>
    <p:sldId id="326" r:id="rId8"/>
    <p:sldId id="333" r:id="rId9"/>
    <p:sldId id="332" r:id="rId10"/>
    <p:sldId id="337" r:id="rId11"/>
    <p:sldId id="338" r:id="rId12"/>
    <p:sldId id="334" r:id="rId13"/>
    <p:sldId id="335" r:id="rId14"/>
    <p:sldId id="319" r:id="rId15"/>
    <p:sldId id="288" r:id="rId1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6"/>
    <p:restoredTop sz="93673"/>
  </p:normalViewPr>
  <p:slideViewPr>
    <p:cSldViewPr>
      <p:cViewPr>
        <p:scale>
          <a:sx n="121" d="100"/>
          <a:sy n="121" d="100"/>
        </p:scale>
        <p:origin x="-792" y="-3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2B0E4578-D855-F149-8A69-B32FD2A1437B}" type="datetimeFigureOut">
              <a:rPr lang="en-US" smtClean="0"/>
              <a:t>1/15/16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35EE7558-3325-CB4B-8F5B-9D7D5058BA99}" type="slidenum">
              <a:rPr lang="en-US" smtClean="0"/>
              <a:t>‹#›</a:t>
            </a:fld>
            <a:endParaRPr lang="en-US"/>
          </a:p>
        </p:txBody>
      </p:sp>
    </p:spTree>
    <p:extLst>
      <p:ext uri="{BB962C8B-B14F-4D97-AF65-F5344CB8AC3E}">
        <p14:creationId xmlns:p14="http://schemas.microsoft.com/office/powerpoint/2010/main" val="1178281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E7558-3325-CB4B-8F5B-9D7D5058BA99}" type="slidenum">
              <a:rPr lang="en-US" smtClean="0"/>
              <a:t>13</a:t>
            </a:fld>
            <a:endParaRPr lang="en-US"/>
          </a:p>
        </p:txBody>
      </p:sp>
    </p:spTree>
    <p:extLst>
      <p:ext uri="{BB962C8B-B14F-4D97-AF65-F5344CB8AC3E}">
        <p14:creationId xmlns:p14="http://schemas.microsoft.com/office/powerpoint/2010/main" val="458054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236505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3" name="Picture 2" descr="header.jpg"/>
          <p:cNvPicPr>
            <a:picLocks noChangeAspect="1"/>
          </p:cNvPicPr>
          <p:nvPr userDrawn="1"/>
        </p:nvPicPr>
        <p:blipFill>
          <a:blip r:embed="rId2"/>
          <a:stretch>
            <a:fillRect/>
          </a:stretch>
        </p:blipFill>
        <p:spPr>
          <a:xfrm>
            <a:off x="0" y="76200"/>
            <a:ext cx="9144000" cy="960025"/>
          </a:xfrm>
          <a:prstGeom prst="rect">
            <a:avLst/>
          </a:prstGeom>
        </p:spPr>
      </p:pic>
      <p:sp>
        <p:nvSpPr>
          <p:cNvPr id="6" name="Text Placeholder 5"/>
          <p:cNvSpPr>
            <a:spLocks noGrp="1"/>
          </p:cNvSpPr>
          <p:nvPr>
            <p:ph type="body" sz="quarter" idx="10"/>
          </p:nvPr>
        </p:nvSpPr>
        <p:spPr>
          <a:xfrm>
            <a:off x="381000" y="1828800"/>
            <a:ext cx="8458200" cy="4648200"/>
          </a:xfrm>
          <a:prstGeom prst="rect">
            <a:avLst/>
          </a:prstGeom>
        </p:spPr>
        <p:txBody>
          <a:bodyPr vert="horz"/>
          <a:lstStyle>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228600" y="1143000"/>
            <a:ext cx="8610600" cy="609600"/>
          </a:xfrm>
          <a:prstGeom prst="rect">
            <a:avLst/>
          </a:prstGeom>
        </p:spPr>
        <p:txBody>
          <a:bodyPr vert="horz"/>
          <a:lstStyle>
            <a:lvl1pPr>
              <a:defRPr sz="2400" b="1"/>
            </a:lvl1pPr>
          </a:lstStyle>
          <a:p>
            <a:r>
              <a:rPr lang="en-US" dirty="0" smtClean="0"/>
              <a:t>Click to edit Master title style</a:t>
            </a:r>
            <a:endParaRPr lang="en-US" dirty="0"/>
          </a:p>
        </p:txBody>
      </p:sp>
    </p:spTree>
    <p:extLst>
      <p:ext uri="{BB962C8B-B14F-4D97-AF65-F5344CB8AC3E}">
        <p14:creationId xmlns:p14="http://schemas.microsoft.com/office/powerpoint/2010/main" val="399131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924800" cy="838200"/>
          </a:xfrm>
          <a:prstGeom prst="rect">
            <a:avLst/>
          </a:prstGeom>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a:xfrm>
            <a:off x="914400" y="2057400"/>
            <a:ext cx="7924800" cy="4495800"/>
          </a:xfrm>
          <a:prstGeom prst="rect">
            <a:avLst/>
          </a:prstGeom>
        </p:spPr>
        <p:txBody>
          <a:bodyPr/>
          <a:lstStyle>
            <a:lvl4pPr>
              <a:defRPr sz="14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55952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399767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9831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38400"/>
            <a:ext cx="3008313" cy="36877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172043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5"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100973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4384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3824047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1524000"/>
            <a:ext cx="1943100" cy="5029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1524000"/>
            <a:ext cx="5676900" cy="5029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5" name="Picture 4" descr="header.jpg"/>
          <p:cNvPicPr>
            <a:picLocks noChangeAspect="1"/>
          </p:cNvPicPr>
          <p:nvPr userDrawn="1"/>
        </p:nvPicPr>
        <p:blipFill>
          <a:blip r:embed="rId2"/>
          <a:stretch>
            <a:fillRect/>
          </a:stretch>
        </p:blipFill>
        <p:spPr>
          <a:xfrm>
            <a:off x="0" y="76200"/>
            <a:ext cx="9144000" cy="960025"/>
          </a:xfrm>
          <a:prstGeom prst="rect">
            <a:avLst/>
          </a:prstGeom>
        </p:spPr>
      </p:pic>
    </p:spTree>
    <p:extLst>
      <p:ext uri="{BB962C8B-B14F-4D97-AF65-F5344CB8AC3E}">
        <p14:creationId xmlns:p14="http://schemas.microsoft.com/office/powerpoint/2010/main" val="50061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67200" y="2286000"/>
            <a:ext cx="4495800" cy="23622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63925493"/>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1"/>
          <a:stretch>
            <a:fillRect/>
          </a:stretch>
        </p:blipFill>
        <p:spPr>
          <a:xfrm>
            <a:off x="76200" y="457199"/>
            <a:ext cx="8991600" cy="5978559"/>
          </a:xfrm>
          <a:prstGeom prst="rect">
            <a:avLst/>
          </a:prstGeom>
        </p:spPr>
      </p:pic>
      <p:sp>
        <p:nvSpPr>
          <p:cNvPr id="4" name="TextBox 3"/>
          <p:cNvSpPr txBox="1"/>
          <p:nvPr userDrawn="1"/>
        </p:nvSpPr>
        <p:spPr>
          <a:xfrm>
            <a:off x="5029200" y="685800"/>
            <a:ext cx="3810000" cy="1200329"/>
          </a:xfrm>
          <a:prstGeom prst="rect">
            <a:avLst/>
          </a:prstGeom>
          <a:noFill/>
        </p:spPr>
        <p:txBody>
          <a:bodyPr wrap="square" rtlCol="0">
            <a:spAutoFit/>
          </a:bodyPr>
          <a:lstStyle/>
          <a:p>
            <a:r>
              <a:rPr lang="en-US" b="1" dirty="0" smtClean="0">
                <a:solidFill>
                  <a:schemeClr val="bg1"/>
                </a:solidFill>
              </a:rPr>
              <a:t>Collaborative Life</a:t>
            </a:r>
            <a:r>
              <a:rPr lang="en-US" b="1" baseline="0" dirty="0" smtClean="0">
                <a:solidFill>
                  <a:schemeClr val="bg1"/>
                </a:solidFill>
              </a:rPr>
              <a:t> Sciences Data </a:t>
            </a:r>
            <a:r>
              <a:rPr lang="en-US" b="1" baseline="0" smtClean="0">
                <a:solidFill>
                  <a:schemeClr val="bg1"/>
                </a:solidFill>
              </a:rPr>
              <a:t>Technical Exchange Meeting</a:t>
            </a:r>
            <a:endParaRPr lang="en-US" b="1" baseline="0" dirty="0" smtClean="0">
              <a:solidFill>
                <a:schemeClr val="bg1"/>
              </a:solidFill>
            </a:endParaRPr>
          </a:p>
          <a:p>
            <a:r>
              <a:rPr lang="en-US" baseline="0" dirty="0" smtClean="0">
                <a:solidFill>
                  <a:schemeClr val="bg1"/>
                </a:solidFill>
              </a:rPr>
              <a:t>NASA Ames Research Center</a:t>
            </a:r>
          </a:p>
          <a:p>
            <a:r>
              <a:rPr lang="en-US" baseline="0" dirty="0" smtClean="0">
                <a:solidFill>
                  <a:schemeClr val="bg1"/>
                </a:solidFill>
              </a:rPr>
              <a:t>January 14-15, 2016</a:t>
            </a:r>
            <a:endParaRPr lang="en-US" dirty="0">
              <a:solidFill>
                <a:schemeClr val="bg1"/>
              </a:solidFill>
            </a:endParaRPr>
          </a:p>
        </p:txBody>
      </p:sp>
      <p:pic>
        <p:nvPicPr>
          <p:cNvPr id="5" name="Picture 38" descr="nasa_logo_small"/>
          <p:cNvPicPr>
            <a:picLocks noChangeAspect="1" noChangeArrowheads="1"/>
          </p:cNvPicPr>
          <p:nvPr userDrawn="1"/>
        </p:nvPicPr>
        <p:blipFill>
          <a:blip r:embed="rId12" cstate="print"/>
          <a:srcRect/>
          <a:stretch>
            <a:fillRect/>
          </a:stretch>
        </p:blipFill>
        <p:spPr bwMode="auto">
          <a:xfrm>
            <a:off x="228599" y="609600"/>
            <a:ext cx="997527" cy="838200"/>
          </a:xfrm>
          <a:prstGeom prst="rect">
            <a:avLst/>
          </a:prstGeom>
          <a:noFill/>
          <a:ln w="9525">
            <a:noFill/>
            <a:miter lim="800000"/>
            <a:headEnd/>
            <a:tailEnd/>
          </a:ln>
        </p:spPr>
      </p:pic>
    </p:spTree>
    <p:extLst>
      <p:ext uri="{BB962C8B-B14F-4D97-AF65-F5344CB8AC3E}">
        <p14:creationId xmlns:p14="http://schemas.microsoft.com/office/powerpoint/2010/main" val="55238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100">
          <a:solidFill>
            <a:srgbClr val="333399"/>
          </a:solidFill>
          <a:latin typeface="+mj-lt"/>
          <a:ea typeface="MS PGothic" pitchFamily="34" charset="-128"/>
          <a:cs typeface="ＭＳ Ｐゴシック" charset="-128"/>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ＭＳ Ｐゴシック" charset="-128"/>
        </a:defRPr>
      </a:lvl5pPr>
      <a:lvl6pPr marL="457200" algn="l" rtl="0" eaLnBrk="0" fontAlgn="base" hangingPunct="0">
        <a:spcBef>
          <a:spcPct val="0"/>
        </a:spcBef>
        <a:spcAft>
          <a:spcPct val="0"/>
        </a:spcAft>
        <a:defRPr sz="3100">
          <a:solidFill>
            <a:srgbClr val="333399"/>
          </a:solidFill>
          <a:latin typeface="Helvetica" charset="0"/>
        </a:defRPr>
      </a:lvl6pPr>
      <a:lvl7pPr marL="914400" algn="l" rtl="0" eaLnBrk="0" fontAlgn="base" hangingPunct="0">
        <a:spcBef>
          <a:spcPct val="0"/>
        </a:spcBef>
        <a:spcAft>
          <a:spcPct val="0"/>
        </a:spcAft>
        <a:defRPr sz="3100">
          <a:solidFill>
            <a:srgbClr val="333399"/>
          </a:solidFill>
          <a:latin typeface="Helvetica" charset="0"/>
        </a:defRPr>
      </a:lvl7pPr>
      <a:lvl8pPr marL="1371600" algn="l" rtl="0" eaLnBrk="0" fontAlgn="base" hangingPunct="0">
        <a:spcBef>
          <a:spcPct val="0"/>
        </a:spcBef>
        <a:spcAft>
          <a:spcPct val="0"/>
        </a:spcAft>
        <a:defRPr sz="3100">
          <a:solidFill>
            <a:srgbClr val="333399"/>
          </a:solidFill>
          <a:latin typeface="Helvetica" charset="0"/>
        </a:defRPr>
      </a:lvl8pPr>
      <a:lvl9pPr marL="1828800" algn="l" rtl="0" eaLnBrk="0" fontAlgn="base" hangingPunct="0">
        <a:spcBef>
          <a:spcPct val="0"/>
        </a:spcBef>
        <a:spcAft>
          <a:spcPct val="0"/>
        </a:spcAft>
        <a:defRPr sz="3100">
          <a:solidFill>
            <a:srgbClr val="333399"/>
          </a:solidFill>
          <a:latin typeface="Helvetica" charset="0"/>
        </a:defRPr>
      </a:lvl9pPr>
    </p:titleStyle>
    <p:bodyStyle>
      <a:lvl1pPr marL="342900" indent="-342900" algn="l" rtl="0" eaLnBrk="0" fontAlgn="base" hangingPunct="0">
        <a:lnSpc>
          <a:spcPct val="110000"/>
        </a:lnSpc>
        <a:spcBef>
          <a:spcPct val="30000"/>
        </a:spcBef>
        <a:spcAft>
          <a:spcPct val="0"/>
        </a:spcAft>
        <a:defRPr sz="1600" b="1">
          <a:solidFill>
            <a:schemeClr val="tx1"/>
          </a:solidFill>
          <a:latin typeface="+mn-lt"/>
          <a:ea typeface="MS PGothic" pitchFamily="34" charset="-128"/>
          <a:cs typeface="ＭＳ Ｐゴシック" charset="-128"/>
        </a:defRPr>
      </a:lvl1pPr>
      <a:lvl2pPr marL="742950" indent="-285750" algn="l" rtl="0" eaLnBrk="0" fontAlgn="base" hangingPunct="0">
        <a:spcBef>
          <a:spcPct val="30000"/>
        </a:spcBef>
        <a:spcAft>
          <a:spcPct val="0"/>
        </a:spcAft>
        <a:defRPr sz="1200">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1300" b="1">
          <a:solidFill>
            <a:srgbClr val="333399"/>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0"/>
            <a:ext cx="8915400" cy="1143000"/>
          </a:xfrm>
        </p:spPr>
        <p:txBody>
          <a:bodyPr/>
          <a:lstStyle/>
          <a:p>
            <a:pPr algn="r"/>
            <a:r>
              <a:rPr lang="en-US" sz="2400" b="1" dirty="0" err="1" smtClean="0">
                <a:solidFill>
                  <a:schemeClr val="bg1"/>
                </a:solidFill>
              </a:rPr>
              <a:t>Curation</a:t>
            </a:r>
            <a:r>
              <a:rPr lang="en-US" sz="2400" b="1" dirty="0" smtClean="0">
                <a:solidFill>
                  <a:schemeClr val="bg1"/>
                </a:solidFill>
              </a:rPr>
              <a:t> of Institutional Scientific Collections</a:t>
            </a:r>
            <a:br>
              <a:rPr lang="en-US" sz="2400" b="1" dirty="0" smtClean="0">
                <a:solidFill>
                  <a:schemeClr val="bg1"/>
                </a:solidFill>
              </a:rPr>
            </a:br>
            <a:r>
              <a:rPr lang="en-US" sz="2400" b="1" dirty="0" err="1" smtClean="0">
                <a:solidFill>
                  <a:schemeClr val="bg1"/>
                </a:solidFill>
              </a:rPr>
              <a:t>Biospecimen</a:t>
            </a:r>
            <a:r>
              <a:rPr lang="en-US" sz="2400" b="1" dirty="0" smtClean="0">
                <a:solidFill>
                  <a:schemeClr val="bg1"/>
                </a:solidFill>
              </a:rPr>
              <a:t> Sharing Program (BSP)</a:t>
            </a:r>
            <a:br>
              <a:rPr lang="en-US" sz="2400" b="1" dirty="0" smtClean="0">
                <a:solidFill>
                  <a:schemeClr val="bg1"/>
                </a:solidFill>
              </a:rPr>
            </a:br>
            <a:r>
              <a:rPr lang="en-US" sz="2400" b="1" dirty="0" smtClean="0">
                <a:solidFill>
                  <a:schemeClr val="bg1"/>
                </a:solidFill>
              </a:rPr>
              <a:t> </a:t>
            </a:r>
            <a:r>
              <a:rPr lang="en-US" sz="2400" b="1" dirty="0" err="1" smtClean="0">
                <a:solidFill>
                  <a:schemeClr val="bg1"/>
                </a:solidFill>
              </a:rPr>
              <a:t>Biospecimen</a:t>
            </a:r>
            <a:r>
              <a:rPr lang="en-US" sz="2400" b="1" dirty="0" smtClean="0">
                <a:solidFill>
                  <a:schemeClr val="bg1"/>
                </a:solidFill>
              </a:rPr>
              <a:t> Support Facility(BSF)</a:t>
            </a:r>
            <a:br>
              <a:rPr lang="en-US" sz="2400" b="1" dirty="0" smtClean="0">
                <a:solidFill>
                  <a:schemeClr val="bg1"/>
                </a:solidFill>
              </a:rPr>
            </a:br>
            <a:r>
              <a:rPr lang="en-US" sz="2400" b="1" dirty="0" smtClean="0">
                <a:solidFill>
                  <a:schemeClr val="bg1"/>
                </a:solidFill>
              </a:rPr>
              <a:t>Ames Space Biosciences Division</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Helen Stewart &amp; Alison French</a:t>
            </a:r>
            <a:br>
              <a:rPr lang="en-US" sz="2400" b="1" dirty="0" smtClean="0">
                <a:solidFill>
                  <a:schemeClr val="bg1"/>
                </a:solidFill>
              </a:rPr>
            </a:br>
            <a:r>
              <a:rPr lang="en-US" sz="2400" b="1" dirty="0" smtClean="0">
                <a:solidFill>
                  <a:schemeClr val="bg1"/>
                </a:solidFill>
              </a:rPr>
              <a:t>January 15, 2015</a:t>
            </a:r>
            <a:endParaRPr lang="en-US" sz="2400" b="1" dirty="0">
              <a:solidFill>
                <a:schemeClr val="bg1"/>
              </a:solidFill>
            </a:endParaRPr>
          </a:p>
        </p:txBody>
      </p:sp>
    </p:spTree>
    <p:extLst>
      <p:ext uri="{BB962C8B-B14F-4D97-AF65-F5344CB8AC3E}">
        <p14:creationId xmlns:p14="http://schemas.microsoft.com/office/powerpoint/2010/main" val="18808976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533400"/>
          </a:xfrm>
        </p:spPr>
        <p:txBody>
          <a:bodyPr/>
          <a:lstStyle/>
          <a:p>
            <a:pPr algn="ctr"/>
            <a:r>
              <a:rPr lang="en-US" sz="2400" b="1" dirty="0" smtClean="0"/>
              <a:t>Locating </a:t>
            </a:r>
            <a:r>
              <a:rPr lang="en-US" sz="2400" b="1" dirty="0" err="1" smtClean="0"/>
              <a:t>Biospecimens</a:t>
            </a:r>
            <a:endParaRPr lang="en-US" sz="2400" b="1" dirty="0"/>
          </a:p>
        </p:txBody>
      </p:sp>
      <p:sp>
        <p:nvSpPr>
          <p:cNvPr id="3" name="Content Placeholder 2"/>
          <p:cNvSpPr>
            <a:spLocks noGrp="1"/>
          </p:cNvSpPr>
          <p:nvPr>
            <p:ph idx="1"/>
          </p:nvPr>
        </p:nvSpPr>
        <p:spPr>
          <a:xfrm>
            <a:off x="152400" y="1524000"/>
            <a:ext cx="8686800" cy="609600"/>
          </a:xfrm>
        </p:spPr>
        <p:txBody>
          <a:bodyPr/>
          <a:lstStyle/>
          <a:p>
            <a:pPr marL="365760" lvl="1" indent="0">
              <a:buClr>
                <a:schemeClr val="accent2"/>
              </a:buClr>
            </a:pPr>
            <a:r>
              <a:rPr lang="en-US" sz="1800" dirty="0" smtClean="0">
                <a:solidFill>
                  <a:srgbClr val="000000"/>
                </a:solidFill>
                <a:latin typeface="Arial"/>
                <a:cs typeface="Arial"/>
              </a:rPr>
              <a:t>To search for available tissues visit the “</a:t>
            </a:r>
            <a:r>
              <a:rPr lang="en-US" sz="1800" dirty="0" err="1" smtClean="0">
                <a:solidFill>
                  <a:srgbClr val="000000"/>
                </a:solidFill>
                <a:latin typeface="Arial"/>
                <a:cs typeface="Arial"/>
              </a:rPr>
              <a:t>Biospecimens</a:t>
            </a:r>
            <a:r>
              <a:rPr lang="en-US" sz="1800" dirty="0" smtClean="0">
                <a:solidFill>
                  <a:srgbClr val="000000"/>
                </a:solidFill>
                <a:latin typeface="Arial"/>
                <a:cs typeface="Arial"/>
              </a:rPr>
              <a:t>” section of the LSDA website:</a:t>
            </a:r>
            <a:endParaRPr lang="en-US" sz="1800" dirty="0">
              <a:solidFill>
                <a:srgbClr val="000000"/>
              </a:solidFill>
              <a:latin typeface="Arial"/>
              <a:cs typeface="Arial"/>
            </a:endParaRPr>
          </a:p>
          <a:p>
            <a:pPr marL="365760" lvl="1" indent="0">
              <a:buClr>
                <a:schemeClr val="accent2"/>
              </a:buClr>
            </a:pPr>
            <a:endParaRPr lang="en-US" sz="1800" dirty="0">
              <a:solidFill>
                <a:srgbClr val="000000"/>
              </a:solidFill>
              <a:latin typeface="Arial"/>
              <a:cs typeface="Arial"/>
            </a:endParaRPr>
          </a:p>
        </p:txBody>
      </p:sp>
      <p:pic>
        <p:nvPicPr>
          <p:cNvPr id="4" name="Picture 3" descr="Screen Shot 2016-01-13 at 2.17.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67000"/>
            <a:ext cx="3796496" cy="3352800"/>
          </a:xfrm>
          <a:prstGeom prst="rect">
            <a:avLst/>
          </a:prstGeom>
        </p:spPr>
      </p:pic>
      <p:cxnSp>
        <p:nvCxnSpPr>
          <p:cNvPr id="11" name="Straight Arrow Connector 10"/>
          <p:cNvCxnSpPr/>
          <p:nvPr/>
        </p:nvCxnSpPr>
        <p:spPr bwMode="auto">
          <a:xfrm flipH="1">
            <a:off x="1828800" y="2362200"/>
            <a:ext cx="990600" cy="990600"/>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pic>
        <p:nvPicPr>
          <p:cNvPr id="13" name="Picture 12" descr="Screen Shot 2016-01-13 at 2.31.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4343400"/>
            <a:ext cx="3886200" cy="2249905"/>
          </a:xfrm>
          <a:prstGeom prst="rect">
            <a:avLst/>
          </a:prstGeom>
        </p:spPr>
      </p:pic>
      <p:cxnSp>
        <p:nvCxnSpPr>
          <p:cNvPr id="12" name="Straight Arrow Connector 11"/>
          <p:cNvCxnSpPr/>
          <p:nvPr/>
        </p:nvCxnSpPr>
        <p:spPr bwMode="auto">
          <a:xfrm flipH="1">
            <a:off x="5486400" y="4267200"/>
            <a:ext cx="990600" cy="990600"/>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pic>
        <p:nvPicPr>
          <p:cNvPr id="14" name="Picture 13" descr="Screen Shot 2016-01-13 at 2.32.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362200"/>
            <a:ext cx="4365560" cy="1775207"/>
          </a:xfrm>
          <a:prstGeom prst="rect">
            <a:avLst/>
          </a:prstGeom>
        </p:spPr>
      </p:pic>
      <p:cxnSp>
        <p:nvCxnSpPr>
          <p:cNvPr id="8" name="Straight Arrow Connector 7"/>
          <p:cNvCxnSpPr/>
          <p:nvPr/>
        </p:nvCxnSpPr>
        <p:spPr bwMode="auto">
          <a:xfrm flipH="1">
            <a:off x="6248400" y="2209800"/>
            <a:ext cx="990600" cy="990600"/>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cxnSp>
        <p:nvCxnSpPr>
          <p:cNvPr id="15" name="Straight Arrow Connector 14"/>
          <p:cNvCxnSpPr/>
          <p:nvPr/>
        </p:nvCxnSpPr>
        <p:spPr bwMode="auto">
          <a:xfrm flipH="1">
            <a:off x="6629400" y="2514600"/>
            <a:ext cx="990600" cy="990600"/>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68070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533400"/>
          </a:xfrm>
        </p:spPr>
        <p:txBody>
          <a:bodyPr/>
          <a:lstStyle/>
          <a:p>
            <a:pPr algn="ctr"/>
            <a:r>
              <a:rPr lang="en-US" sz="2400" b="1" dirty="0" err="1" smtClean="0"/>
              <a:t>Biospecimen</a:t>
            </a:r>
            <a:r>
              <a:rPr lang="en-US" sz="2400" b="1" dirty="0" smtClean="0"/>
              <a:t> Detail Information</a:t>
            </a:r>
            <a:endParaRPr lang="en-US" sz="2400" b="1" dirty="0"/>
          </a:p>
        </p:txBody>
      </p:sp>
      <p:cxnSp>
        <p:nvCxnSpPr>
          <p:cNvPr id="11" name="Straight Arrow Connector 10"/>
          <p:cNvCxnSpPr/>
          <p:nvPr/>
        </p:nvCxnSpPr>
        <p:spPr bwMode="auto">
          <a:xfrm flipH="1">
            <a:off x="6781800" y="2133600"/>
            <a:ext cx="990600" cy="990600"/>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pic>
        <p:nvPicPr>
          <p:cNvPr id="5" name="Picture 4" descr="Screen Shot 2016-01-13 at 2.34.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828800"/>
            <a:ext cx="7848600" cy="4227430"/>
          </a:xfrm>
          <a:prstGeom prst="rect">
            <a:avLst/>
          </a:prstGeom>
        </p:spPr>
      </p:pic>
    </p:spTree>
    <p:extLst>
      <p:ext uri="{BB962C8B-B14F-4D97-AF65-F5344CB8AC3E}">
        <p14:creationId xmlns:p14="http://schemas.microsoft.com/office/powerpoint/2010/main" val="345868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534400" cy="457200"/>
          </a:xfrm>
        </p:spPr>
        <p:txBody>
          <a:bodyPr/>
          <a:lstStyle/>
          <a:p>
            <a:r>
              <a:rPr lang="en-US" sz="2400" b="1" dirty="0" err="1" smtClean="0"/>
              <a:t>Biospecimen</a:t>
            </a:r>
            <a:r>
              <a:rPr lang="en-US" sz="2400" b="1" dirty="0" smtClean="0"/>
              <a:t> Support Facility (BSF)</a:t>
            </a:r>
            <a:endParaRPr lang="en-US" sz="2400" b="1" dirty="0"/>
          </a:p>
        </p:txBody>
      </p:sp>
      <p:sp>
        <p:nvSpPr>
          <p:cNvPr id="3" name="Content Placeholder 2"/>
          <p:cNvSpPr>
            <a:spLocks noGrp="1"/>
          </p:cNvSpPr>
          <p:nvPr>
            <p:ph idx="1"/>
          </p:nvPr>
        </p:nvSpPr>
        <p:spPr>
          <a:xfrm>
            <a:off x="304800" y="1600200"/>
            <a:ext cx="8610600" cy="4953000"/>
          </a:xfrm>
        </p:spPr>
        <p:txBody>
          <a:bodyPr/>
          <a:lstStyle/>
          <a:p>
            <a:pPr marL="0" lvl="1" indent="0">
              <a:buClr>
                <a:schemeClr val="accent2"/>
              </a:buClr>
            </a:pPr>
            <a:r>
              <a:rPr lang="en-US" sz="1600" dirty="0" smtClean="0">
                <a:solidFill>
                  <a:srgbClr val="000000"/>
                </a:solidFill>
                <a:latin typeface="Arial"/>
                <a:cs typeface="Arial"/>
              </a:rPr>
              <a:t>The BSF is located in a secure building at Ames Research Center. The BSF maintains fixed and frozen </a:t>
            </a:r>
            <a:r>
              <a:rPr lang="en-US" sz="1600" dirty="0" err="1" smtClean="0">
                <a:solidFill>
                  <a:srgbClr val="000000"/>
                </a:solidFill>
                <a:latin typeface="Arial"/>
                <a:cs typeface="Arial"/>
              </a:rPr>
              <a:t>biospecimens</a:t>
            </a:r>
            <a:r>
              <a:rPr lang="en-US" sz="1600" dirty="0" smtClean="0">
                <a:solidFill>
                  <a:srgbClr val="000000"/>
                </a:solidFill>
                <a:latin typeface="Arial"/>
                <a:cs typeface="Arial"/>
              </a:rPr>
              <a:t> collected from space flight and related ground controls. The facility is approved for storage of tissues treated with radioactive isotopes.</a:t>
            </a:r>
          </a:p>
          <a:p>
            <a:endParaRPr lang="en-US" dirty="0" smtClean="0"/>
          </a:p>
          <a:p>
            <a:endParaRPr lang="en-US" dirty="0" smtClean="0"/>
          </a:p>
          <a:p>
            <a:endParaRPr lang="en-US" dirty="0"/>
          </a:p>
          <a:p>
            <a:endParaRPr lang="en-US" dirty="0" smtClean="0"/>
          </a:p>
          <a:p>
            <a:endParaRPr lang="en-US" dirty="0"/>
          </a:p>
          <a:p>
            <a:r>
              <a:rPr lang="en-US" dirty="0" smtClean="0"/>
              <a:t>Storage: </a:t>
            </a:r>
            <a:r>
              <a:rPr lang="en-US" b="0" dirty="0" smtClean="0"/>
              <a:t>Seven -86ºC Freezers (~21 cu ft. </a:t>
            </a:r>
            <a:r>
              <a:rPr lang="en-US" b="0" dirty="0" err="1" smtClean="0"/>
              <a:t>ea</a:t>
            </a:r>
            <a:r>
              <a:rPr lang="en-US" b="0" dirty="0" smtClean="0"/>
              <a:t>). One freezer is maintained as a back-up.</a:t>
            </a:r>
          </a:p>
          <a:p>
            <a:r>
              <a:rPr lang="en-US" dirty="0" smtClean="0"/>
              <a:t>Safety Features: </a:t>
            </a:r>
            <a:r>
              <a:rPr lang="en-US" b="0" dirty="0" smtClean="0"/>
              <a:t>Fail-safe power backup; connected to emergency generator, all units alarmed and monitored 24/7. Emergency procedure on file with the Ames duty office with NASA/contractor call tree for on/off duty hours. </a:t>
            </a:r>
          </a:p>
          <a:p>
            <a:r>
              <a:rPr lang="en-US" dirty="0" smtClean="0"/>
              <a:t>Inventory Management: </a:t>
            </a:r>
            <a:r>
              <a:rPr lang="en-US" b="0" dirty="0" smtClean="0"/>
              <a:t>Secure </a:t>
            </a:r>
            <a:r>
              <a:rPr lang="en-US" b="0" dirty="0" err="1" smtClean="0"/>
              <a:t>Filemaker</a:t>
            </a:r>
            <a:r>
              <a:rPr lang="en-US" b="0" dirty="0" smtClean="0"/>
              <a:t> Pro database to collect and preserve tissue information (species, tissue type, fixation, treatment, location, etc.), track location of individual tissues and assure optimum storage conditions. The ALSDA is working with </a:t>
            </a:r>
            <a:r>
              <a:rPr lang="en-US" b="0" dirty="0" err="1" smtClean="0"/>
              <a:t>Genelab</a:t>
            </a:r>
            <a:r>
              <a:rPr lang="en-US" b="0" dirty="0" smtClean="0"/>
              <a:t> and TSP to transition to the </a:t>
            </a:r>
            <a:r>
              <a:rPr lang="en-US" b="0" dirty="0" err="1" smtClean="0"/>
              <a:t>Cryotrack</a:t>
            </a:r>
            <a:r>
              <a:rPr lang="en-US" b="0" dirty="0" smtClean="0"/>
              <a:t> Inventory Management software.</a:t>
            </a:r>
          </a:p>
        </p:txBody>
      </p:sp>
      <p:pic>
        <p:nvPicPr>
          <p:cNvPr id="4" name="Picture 3" descr="Screen Shot 2016-01-12 at 12.46.5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2438400"/>
            <a:ext cx="2514600" cy="1716068"/>
          </a:xfrm>
          <a:prstGeom prst="rect">
            <a:avLst/>
          </a:prstGeom>
        </p:spPr>
      </p:pic>
      <p:pic>
        <p:nvPicPr>
          <p:cNvPr id="7" name="Picture 6" descr="DSC045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84116"/>
            <a:ext cx="1574917" cy="1478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03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1-12 at 5.12.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43000"/>
            <a:ext cx="7340600" cy="5194300"/>
          </a:xfrm>
          <a:prstGeom prst="rect">
            <a:avLst/>
          </a:prstGeom>
        </p:spPr>
      </p:pic>
    </p:spTree>
    <p:extLst>
      <p:ext uri="{BB962C8B-B14F-4D97-AF65-F5344CB8AC3E}">
        <p14:creationId xmlns:p14="http://schemas.microsoft.com/office/powerpoint/2010/main" val="17031246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382000" cy="457200"/>
          </a:xfrm>
        </p:spPr>
        <p:txBody>
          <a:bodyPr/>
          <a:lstStyle/>
          <a:p>
            <a:r>
              <a:rPr lang="en-US" sz="2400" b="1" dirty="0" smtClean="0"/>
              <a:t>BSF Challenges, Gaps and Next Steps</a:t>
            </a:r>
            <a:endParaRPr lang="en-US" sz="2400" b="1" dirty="0"/>
          </a:p>
        </p:txBody>
      </p:sp>
      <p:sp>
        <p:nvSpPr>
          <p:cNvPr id="3" name="Content Placeholder 2"/>
          <p:cNvSpPr>
            <a:spLocks noGrp="1"/>
          </p:cNvSpPr>
          <p:nvPr>
            <p:ph idx="1"/>
          </p:nvPr>
        </p:nvSpPr>
        <p:spPr>
          <a:xfrm>
            <a:off x="457200" y="1676400"/>
            <a:ext cx="7924800" cy="4495800"/>
          </a:xfrm>
        </p:spPr>
        <p:txBody>
          <a:bodyPr/>
          <a:lstStyle/>
          <a:p>
            <a:pPr marL="0"/>
            <a:r>
              <a:rPr lang="en-US" sz="2400" dirty="0" smtClean="0"/>
              <a:t>Facility</a:t>
            </a:r>
          </a:p>
          <a:p>
            <a:pPr marL="0"/>
            <a:r>
              <a:rPr lang="en-US" sz="2400" b="0" dirty="0" smtClean="0"/>
              <a:t>ALSDA is currently working on finding suitable housing for the BSF as the current facility is near maximum capacity and many more specimens are on the way.</a:t>
            </a:r>
          </a:p>
          <a:p>
            <a:pPr marL="0"/>
            <a:endParaRPr lang="en-US" sz="2400" b="0" dirty="0" smtClean="0"/>
          </a:p>
          <a:p>
            <a:pPr marL="0"/>
            <a:r>
              <a:rPr lang="en-US" sz="2400" dirty="0" smtClean="0"/>
              <a:t>Outreach</a:t>
            </a:r>
          </a:p>
          <a:p>
            <a:pPr marL="0"/>
            <a:r>
              <a:rPr lang="en-US" sz="2400" b="0" dirty="0" smtClean="0"/>
              <a:t>Since the purpose of retaining specimens is for furthering scientific research then it is imperative to continue outreach to the science community so they are aware of this valuable resource.</a:t>
            </a:r>
          </a:p>
          <a:p>
            <a:endParaRPr lang="en-US" sz="2400" dirty="0" smtClean="0"/>
          </a:p>
        </p:txBody>
      </p:sp>
    </p:spTree>
    <p:extLst>
      <p:ext uri="{BB962C8B-B14F-4D97-AF65-F5344CB8AC3E}">
        <p14:creationId xmlns:p14="http://schemas.microsoft.com/office/powerpoint/2010/main" val="94035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solidFill>
                  <a:schemeClr val="bg1"/>
                </a:solidFill>
              </a:rPr>
              <a:t>Questions?</a:t>
            </a:r>
            <a:endParaRPr lang="en-US" sz="5400" b="1" dirty="0">
              <a:solidFill>
                <a:schemeClr val="bg1"/>
              </a:solidFill>
            </a:endParaRPr>
          </a:p>
        </p:txBody>
      </p:sp>
    </p:spTree>
    <p:extLst>
      <p:ext uri="{BB962C8B-B14F-4D97-AF65-F5344CB8AC3E}">
        <p14:creationId xmlns:p14="http://schemas.microsoft.com/office/powerpoint/2010/main" val="993350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a:endParaRPr lang="en-US" sz="600" dirty="0" smtClean="0"/>
          </a:p>
          <a:p>
            <a:pPr>
              <a:buFont typeface="Arial" pitchFamily="34" charset="0"/>
              <a:buChar char="•"/>
            </a:pPr>
            <a:r>
              <a:rPr lang="en-US" sz="2000" dirty="0" smtClean="0"/>
              <a:t>NASA Policy Directive (NPD) and NASA Procedural Requirement (NPR)</a:t>
            </a:r>
          </a:p>
          <a:p>
            <a:pPr>
              <a:buFont typeface="Arial" pitchFamily="34" charset="0"/>
              <a:buChar char="•"/>
            </a:pPr>
            <a:r>
              <a:rPr lang="en-US" sz="2000" dirty="0" smtClean="0"/>
              <a:t>Difference between institutional scientific collection and project collection</a:t>
            </a:r>
          </a:p>
          <a:p>
            <a:pPr>
              <a:buFont typeface="Arial" pitchFamily="34" charset="0"/>
              <a:buChar char="•"/>
            </a:pPr>
            <a:r>
              <a:rPr lang="en-US" sz="2000" dirty="0" err="1" smtClean="0"/>
              <a:t>Biospecimen</a:t>
            </a:r>
            <a:r>
              <a:rPr lang="en-US" sz="2000" dirty="0" smtClean="0"/>
              <a:t> Sharing Program (BSP)</a:t>
            </a:r>
          </a:p>
          <a:p>
            <a:pPr>
              <a:buFont typeface="Arial" pitchFamily="34" charset="0"/>
              <a:buChar char="•"/>
            </a:pPr>
            <a:r>
              <a:rPr lang="en-US" sz="2000" dirty="0" smtClean="0"/>
              <a:t>Requesting </a:t>
            </a:r>
            <a:r>
              <a:rPr lang="en-US" sz="2000" dirty="0" err="1"/>
              <a:t>Biospecimens</a:t>
            </a:r>
            <a:endParaRPr lang="en-US" sz="2000" dirty="0"/>
          </a:p>
          <a:p>
            <a:pPr>
              <a:buFont typeface="Arial" pitchFamily="34" charset="0"/>
              <a:buChar char="•"/>
            </a:pPr>
            <a:r>
              <a:rPr lang="en-US" sz="2000" dirty="0" err="1" smtClean="0"/>
              <a:t>Biospecimen</a:t>
            </a:r>
            <a:r>
              <a:rPr lang="en-US" sz="2000" dirty="0" smtClean="0"/>
              <a:t> Support </a:t>
            </a:r>
            <a:r>
              <a:rPr lang="en-US" sz="2000" dirty="0"/>
              <a:t>Facility (BSF</a:t>
            </a:r>
            <a:r>
              <a:rPr lang="en-US" sz="2000" dirty="0" smtClean="0"/>
              <a:t>)</a:t>
            </a:r>
          </a:p>
        </p:txBody>
      </p:sp>
      <p:sp>
        <p:nvSpPr>
          <p:cNvPr id="2" name="Title 1"/>
          <p:cNvSpPr>
            <a:spLocks noGrp="1"/>
          </p:cNvSpPr>
          <p:nvPr>
            <p:ph type="title"/>
          </p:nvPr>
        </p:nvSpPr>
        <p:spPr>
          <a:xfrm>
            <a:off x="228600" y="1143000"/>
            <a:ext cx="8915400" cy="609600"/>
          </a:xfrm>
        </p:spPr>
        <p:txBody>
          <a:bodyPr/>
          <a:lstStyle/>
          <a:p>
            <a:pPr lvl="1"/>
            <a:r>
              <a:rPr lang="en-US" b="1" dirty="0" smtClean="0"/>
              <a:t>Contents</a:t>
            </a:r>
            <a:endParaRPr lang="en-US" b="1" dirty="0"/>
          </a:p>
        </p:txBody>
      </p:sp>
      <p:sp>
        <p:nvSpPr>
          <p:cNvPr id="4" name="Rectangle 3"/>
          <p:cNvSpPr/>
          <p:nvPr/>
        </p:nvSpPr>
        <p:spPr>
          <a:xfrm>
            <a:off x="3810000" y="543580"/>
            <a:ext cx="5105400" cy="523220"/>
          </a:xfrm>
          <a:prstGeom prst="rect">
            <a:avLst/>
          </a:prstGeom>
        </p:spPr>
        <p:txBody>
          <a:bodyPr wrap="square">
            <a:spAutoFit/>
          </a:bodyPr>
          <a:lstStyle/>
          <a:p>
            <a:r>
              <a:rPr lang="en-US" sz="1400" dirty="0">
                <a:solidFill>
                  <a:srgbClr val="FFFFFF"/>
                </a:solidFill>
              </a:rPr>
              <a:t>LSDA, ALSDA, </a:t>
            </a:r>
            <a:r>
              <a:rPr lang="en-US" sz="1400" dirty="0" err="1">
                <a:solidFill>
                  <a:srgbClr val="FFFFFF"/>
                </a:solidFill>
              </a:rPr>
              <a:t>GeneLab</a:t>
            </a:r>
            <a:r>
              <a:rPr lang="en-US" sz="1400" dirty="0">
                <a:solidFill>
                  <a:srgbClr val="FFFFFF"/>
                </a:solidFill>
              </a:rPr>
              <a:t>, Human Research Program, Space Radiation Lab &amp; ISSP Space Flight Payload Projects</a:t>
            </a:r>
          </a:p>
        </p:txBody>
      </p:sp>
    </p:spTree>
    <p:extLst>
      <p:ext uri="{BB962C8B-B14F-4D97-AF65-F5344CB8AC3E}">
        <p14:creationId xmlns:p14="http://schemas.microsoft.com/office/powerpoint/2010/main" val="15032995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en-US" dirty="0">
                <a:ea typeface="ＭＳ Ｐゴシック" charset="-128"/>
              </a:rPr>
              <a:t>This NPR describes the procedures necessary to effectively carry out NASA’s policy on maintaining the curation of biological (to include human) scientific institutional collections as specified in NASA’s Policy Directive (NPD) 7100.XXX, “Curation of Institutional Scientific Collections</a:t>
            </a:r>
            <a:r>
              <a:rPr lang="en-US" altLang="en-US" dirty="0" smtClean="0">
                <a:ea typeface="ＭＳ Ｐゴシック" charset="-128"/>
              </a:rPr>
              <a:t>". </a:t>
            </a:r>
          </a:p>
          <a:p>
            <a:pPr>
              <a:buFont typeface="Arial" charset="0"/>
              <a:buChar char="•"/>
            </a:pPr>
            <a:r>
              <a:rPr lang="en-US" b="0" dirty="0" smtClean="0"/>
              <a:t>“All </a:t>
            </a:r>
            <a:r>
              <a:rPr lang="en-US" b="0" dirty="0"/>
              <a:t>of NASA’s </a:t>
            </a:r>
            <a:r>
              <a:rPr lang="en-US" i="1" dirty="0"/>
              <a:t>institutional scientific collections </a:t>
            </a:r>
            <a:r>
              <a:rPr lang="en-US" b="0" dirty="0"/>
              <a:t>shall be accessible to qualified proposers within and outside the Agency. Procedures for requesting access to samples and information about how such requests will be evaluated shall be posted online publically</a:t>
            </a:r>
            <a:r>
              <a:rPr lang="en-US" b="0" dirty="0" smtClean="0"/>
              <a:t>.”</a:t>
            </a:r>
            <a:endParaRPr lang="en-US" b="0" dirty="0"/>
          </a:p>
          <a:p>
            <a:pPr>
              <a:buFont typeface="Arial" charset="0"/>
              <a:buChar char="•"/>
            </a:pPr>
            <a:r>
              <a:rPr lang="en-US" b="0" dirty="0"/>
              <a:t> </a:t>
            </a:r>
            <a:r>
              <a:rPr lang="en-US" b="0" dirty="0" smtClean="0"/>
              <a:t>“This </a:t>
            </a:r>
            <a:r>
              <a:rPr lang="en-US" b="0" dirty="0"/>
              <a:t>NPD does not establish policy for NASA’s </a:t>
            </a:r>
            <a:r>
              <a:rPr lang="en-US" i="1" dirty="0"/>
              <a:t>project scientific </a:t>
            </a:r>
            <a:r>
              <a:rPr lang="en-US" b="0" dirty="0"/>
              <a:t>samples, which are samples unique to projects and not publically accessible. </a:t>
            </a:r>
            <a:r>
              <a:rPr lang="en-US" b="0" dirty="0" smtClean="0"/>
              <a:t>“ </a:t>
            </a:r>
            <a:endParaRPr lang="en-US" altLang="en-US" dirty="0" smtClean="0">
              <a:ea typeface="ＭＳ Ｐゴシック" charset="-128"/>
            </a:endParaRPr>
          </a:p>
          <a:p>
            <a:pPr>
              <a:buFont typeface="Arial" charset="0"/>
              <a:buChar char="•"/>
            </a:pPr>
            <a:r>
              <a:rPr lang="en-US" dirty="0" smtClean="0"/>
              <a:t>Ames has provided input into this NPD and the subsequent NPR (still in progress). </a:t>
            </a:r>
          </a:p>
          <a:p>
            <a:r>
              <a:rPr lang="en-US" dirty="0" smtClean="0"/>
              <a:t>The BSF uses software and practices in alignment with International Society for Biological and Environmental Repositories (ISBER) “</a:t>
            </a:r>
            <a:r>
              <a:rPr lang="en-US" u="sng" dirty="0" smtClean="0"/>
              <a:t>2012 Best Practices for Repositories</a:t>
            </a:r>
            <a:r>
              <a:rPr lang="en-US" dirty="0" smtClean="0"/>
              <a:t>” </a:t>
            </a:r>
            <a:r>
              <a:rPr lang="en-US" i="1" dirty="0" smtClean="0">
                <a:solidFill>
                  <a:schemeClr val="tx1">
                    <a:lumMod val="75000"/>
                    <a:lumOff val="25000"/>
                  </a:schemeClr>
                </a:solidFill>
              </a:rPr>
              <a:t>Collection, Storage, Retrieval, and Distribution of Biological Materials for Research.</a:t>
            </a:r>
            <a:endParaRPr lang="en-US" i="1" dirty="0">
              <a:solidFill>
                <a:schemeClr val="tx1">
                  <a:lumMod val="75000"/>
                  <a:lumOff val="25000"/>
                </a:schemeClr>
              </a:solidFill>
            </a:endParaRPr>
          </a:p>
        </p:txBody>
      </p:sp>
      <p:sp>
        <p:nvSpPr>
          <p:cNvPr id="3" name="Title 2"/>
          <p:cNvSpPr>
            <a:spLocks noGrp="1"/>
          </p:cNvSpPr>
          <p:nvPr>
            <p:ph type="title"/>
          </p:nvPr>
        </p:nvSpPr>
        <p:spPr/>
        <p:txBody>
          <a:bodyPr/>
          <a:lstStyle/>
          <a:p>
            <a:r>
              <a:rPr lang="en-US" dirty="0" smtClean="0"/>
              <a:t>NASA Policy Directive (NPD 7100.xxx) &amp; Standards</a:t>
            </a:r>
            <a:endParaRPr lang="en-US" dirty="0"/>
          </a:p>
        </p:txBody>
      </p:sp>
    </p:spTree>
    <p:extLst>
      <p:ext uri="{BB962C8B-B14F-4D97-AF65-F5344CB8AC3E}">
        <p14:creationId xmlns:p14="http://schemas.microsoft.com/office/powerpoint/2010/main" val="325923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en-US" dirty="0" smtClean="0">
                <a:ea typeface="ＭＳ Ｐゴシック" charset="-128"/>
              </a:rPr>
              <a:t>Institutional Scientific Collection</a:t>
            </a:r>
          </a:p>
          <a:p>
            <a:pPr>
              <a:buFont typeface="Lucida Grande"/>
              <a:buChar char="-"/>
            </a:pPr>
            <a:r>
              <a:rPr lang="en-US" altLang="en-US" b="0" dirty="0" smtClean="0">
                <a:ea typeface="ＭＳ Ｐゴシック" charset="-128"/>
              </a:rPr>
              <a:t>Objects in the custody of of or owned by NASA that have been identified for long-term preservation and management, and are </a:t>
            </a:r>
            <a:r>
              <a:rPr lang="en-US" altLang="en-US" b="0" dirty="0">
                <a:ea typeface="ＭＳ Ｐゴシック" charset="-128"/>
              </a:rPr>
              <a:t>m</a:t>
            </a:r>
            <a:r>
              <a:rPr lang="en-US" altLang="en-US" b="0" dirty="0" smtClean="0">
                <a:ea typeface="ＭＳ Ｐゴシック" charset="-128"/>
              </a:rPr>
              <a:t>ade available through formal procedures to qualified parties within and outside the agency for research, education or exhibition. Such collections are subject to all of the requirements of this NPD.</a:t>
            </a:r>
          </a:p>
          <a:p>
            <a:r>
              <a:rPr lang="en-US" dirty="0" smtClean="0"/>
              <a:t>Project Collection</a:t>
            </a:r>
          </a:p>
          <a:p>
            <a:pPr>
              <a:buFont typeface="Lucida Grande"/>
              <a:buChar char="-"/>
            </a:pPr>
            <a:r>
              <a:rPr lang="en-US" b="0" dirty="0" smtClean="0"/>
              <a:t>Objects </a:t>
            </a:r>
            <a:r>
              <a:rPr lang="en-US" altLang="en-US" b="0" dirty="0">
                <a:ea typeface="ＭＳ Ｐゴシック" charset="-128"/>
              </a:rPr>
              <a:t>in the custody of of or owned by </a:t>
            </a:r>
            <a:r>
              <a:rPr lang="en-US" altLang="en-US" b="0" dirty="0" smtClean="0">
                <a:ea typeface="ＭＳ Ｐゴシック" charset="-128"/>
              </a:rPr>
              <a:t>NASA that are (or were) primarily used and managed by the staff associated with the project or program that collected the specimens. NASA has not identified a scientific or educational rationale for either long-term preservation of providing wider access to the material to the research and education communities in general. Typically, the specimens are not accessible through sample sharing or loan procedures, or such access is only at the discretion of those associated with the project or program.</a:t>
            </a:r>
            <a:endParaRPr lang="en-US" b="0" dirty="0"/>
          </a:p>
        </p:txBody>
      </p:sp>
      <p:sp>
        <p:nvSpPr>
          <p:cNvPr id="3" name="Title 2"/>
          <p:cNvSpPr>
            <a:spLocks noGrp="1"/>
          </p:cNvSpPr>
          <p:nvPr>
            <p:ph type="title"/>
          </p:nvPr>
        </p:nvSpPr>
        <p:spPr/>
        <p:txBody>
          <a:bodyPr/>
          <a:lstStyle/>
          <a:p>
            <a:r>
              <a:rPr lang="en-US" dirty="0" smtClean="0"/>
              <a:t>Institutional vs. Project Collection</a:t>
            </a:r>
            <a:endParaRPr lang="en-US" dirty="0"/>
          </a:p>
        </p:txBody>
      </p:sp>
    </p:spTree>
    <p:extLst>
      <p:ext uri="{BB962C8B-B14F-4D97-AF65-F5344CB8AC3E}">
        <p14:creationId xmlns:p14="http://schemas.microsoft.com/office/powerpoint/2010/main" val="233384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2133600"/>
            <a:ext cx="8305800" cy="4343400"/>
          </a:xfrm>
        </p:spPr>
        <p:txBody>
          <a:bodyPr/>
          <a:lstStyle/>
          <a:p>
            <a:r>
              <a:rPr lang="en-US" altLang="en-US" dirty="0" err="1" smtClean="0">
                <a:ea typeface="ＭＳ Ｐゴシック" charset="-128"/>
              </a:rPr>
              <a:t>Biospecimen</a:t>
            </a:r>
            <a:r>
              <a:rPr lang="en-US" altLang="en-US" dirty="0" smtClean="0">
                <a:ea typeface="ＭＳ Ｐゴシック" charset="-128"/>
              </a:rPr>
              <a:t> Sharing Program</a:t>
            </a:r>
          </a:p>
          <a:p>
            <a:r>
              <a:rPr lang="en-US" altLang="en-US" b="0" dirty="0" smtClean="0">
                <a:ea typeface="ＭＳ Ｐゴシック" charset="-128"/>
              </a:rPr>
              <a:t>Team Members</a:t>
            </a:r>
          </a:p>
          <a:p>
            <a:pPr lvl="1">
              <a:buFont typeface="Lucida Grande"/>
              <a:buChar char="-"/>
            </a:pPr>
            <a:r>
              <a:rPr lang="en-US" altLang="en-US" sz="1600" b="0" dirty="0" smtClean="0">
                <a:ea typeface="ＭＳ Ｐゴシック" charset="-128"/>
              </a:rPr>
              <a:t>Alison French, April Gage, Dorothy Leung</a:t>
            </a:r>
            <a:r>
              <a:rPr lang="en-US" altLang="en-US" sz="1600" dirty="0" smtClean="0">
                <a:ea typeface="ＭＳ Ｐゴシック" charset="-128"/>
              </a:rPr>
              <a:t>	</a:t>
            </a:r>
          </a:p>
          <a:p>
            <a:r>
              <a:rPr lang="en-US" altLang="en-US" dirty="0" err="1" smtClean="0">
                <a:ea typeface="ＭＳ Ｐゴシック" charset="-128"/>
              </a:rPr>
              <a:t>Biospecimen</a:t>
            </a:r>
            <a:r>
              <a:rPr lang="en-US" altLang="en-US" dirty="0" smtClean="0">
                <a:ea typeface="ＭＳ Ｐゴシック" charset="-128"/>
              </a:rPr>
              <a:t> Culling</a:t>
            </a:r>
          </a:p>
          <a:p>
            <a:r>
              <a:rPr lang="en-US" altLang="en-US" b="0" dirty="0" smtClean="0">
                <a:ea typeface="ＭＳ Ｐゴシック" charset="-128"/>
              </a:rPr>
              <a:t>Team Members</a:t>
            </a:r>
          </a:p>
          <a:p>
            <a:pPr lvl="1">
              <a:buFont typeface="Lucida Grande"/>
              <a:buChar char="-"/>
            </a:pPr>
            <a:r>
              <a:rPr lang="en-US" altLang="en-US" sz="1600" b="0" dirty="0" smtClean="0">
                <a:ea typeface="ＭＳ Ｐゴシック" charset="-128"/>
              </a:rPr>
              <a:t>Jon Rask, </a:t>
            </a:r>
            <a:r>
              <a:rPr lang="en-US" altLang="en-US" sz="1600" b="0" dirty="0" err="1" smtClean="0">
                <a:ea typeface="ＭＳ Ｐゴシック" charset="-128"/>
              </a:rPr>
              <a:t>Kaushik</a:t>
            </a:r>
            <a:r>
              <a:rPr lang="en-US" altLang="en-US" sz="1600" b="0" dirty="0" smtClean="0">
                <a:ea typeface="ＭＳ Ｐゴシック" charset="-128"/>
              </a:rPr>
              <a:t> </a:t>
            </a:r>
            <a:r>
              <a:rPr lang="en-US" altLang="en-US" sz="1600" b="0" dirty="0" err="1" smtClean="0">
                <a:ea typeface="ＭＳ Ｐゴシック" charset="-128"/>
              </a:rPr>
              <a:t>Chakravarty</a:t>
            </a:r>
            <a:r>
              <a:rPr lang="en-US" altLang="en-US" sz="1600" b="0" dirty="0" smtClean="0">
                <a:ea typeface="ＭＳ Ｐゴシック" charset="-128"/>
              </a:rPr>
              <a:t>, San-</a:t>
            </a:r>
            <a:r>
              <a:rPr lang="en-US" altLang="en-US" sz="1600" b="0" dirty="0" err="1" smtClean="0">
                <a:ea typeface="ＭＳ Ｐゴシック" charset="-128"/>
              </a:rPr>
              <a:t>Huei</a:t>
            </a:r>
            <a:r>
              <a:rPr lang="en-US" altLang="en-US" sz="1600" b="0" dirty="0" smtClean="0">
                <a:ea typeface="ＭＳ Ｐゴシック" charset="-128"/>
              </a:rPr>
              <a:t> Lai, </a:t>
            </a:r>
            <a:r>
              <a:rPr lang="en-US" altLang="en-US" sz="1600" b="0" dirty="0" err="1" smtClean="0">
                <a:ea typeface="ＭＳ Ｐゴシック" charset="-128"/>
              </a:rPr>
              <a:t>Oana</a:t>
            </a:r>
            <a:r>
              <a:rPr lang="en-US" altLang="en-US" sz="1600" b="0" dirty="0" smtClean="0">
                <a:ea typeface="ＭＳ Ｐゴシック" charset="-128"/>
              </a:rPr>
              <a:t> </a:t>
            </a:r>
            <a:r>
              <a:rPr lang="en-US" altLang="en-US" sz="1600" b="0" dirty="0" err="1" smtClean="0">
                <a:ea typeface="ＭＳ Ｐゴシック" charset="-128"/>
              </a:rPr>
              <a:t>Marcu</a:t>
            </a:r>
            <a:r>
              <a:rPr lang="en-US" altLang="en-US" sz="1600" b="0" dirty="0" smtClean="0">
                <a:ea typeface="ＭＳ Ｐゴシック" charset="-128"/>
              </a:rPr>
              <a:t>, </a:t>
            </a:r>
            <a:r>
              <a:rPr lang="en-US" altLang="en-US" sz="1600" b="0" dirty="0" err="1" smtClean="0">
                <a:ea typeface="ＭＳ Ｐゴシック" charset="-128"/>
              </a:rPr>
              <a:t>Sungshin</a:t>
            </a:r>
            <a:r>
              <a:rPr lang="en-US" altLang="en-US" sz="1600" b="0" dirty="0" smtClean="0">
                <a:ea typeface="ＭＳ Ｐゴシック" charset="-128"/>
              </a:rPr>
              <a:t> Choi, Alison French, Frances Donovan</a:t>
            </a:r>
          </a:p>
          <a:p>
            <a:r>
              <a:rPr lang="en-US" dirty="0" smtClean="0"/>
              <a:t>Ames </a:t>
            </a:r>
            <a:r>
              <a:rPr lang="en-US" dirty="0" err="1" smtClean="0"/>
              <a:t>Biobanking</a:t>
            </a:r>
            <a:r>
              <a:rPr lang="en-US" dirty="0" smtClean="0"/>
              <a:t> (</a:t>
            </a:r>
            <a:r>
              <a:rPr lang="en-US" dirty="0" err="1" smtClean="0"/>
              <a:t>Cryotrack</a:t>
            </a:r>
            <a:r>
              <a:rPr lang="en-US" smtClean="0"/>
              <a:t>)</a:t>
            </a:r>
            <a:endParaRPr lang="en-US" dirty="0" smtClean="0"/>
          </a:p>
          <a:p>
            <a:r>
              <a:rPr lang="en-US" altLang="en-US" b="0" dirty="0">
                <a:ea typeface="ＭＳ Ｐゴシック" charset="-128"/>
              </a:rPr>
              <a:t>Team Members</a:t>
            </a:r>
          </a:p>
          <a:p>
            <a:pPr lvl="1">
              <a:buFont typeface="Lucida Grande"/>
              <a:buChar char="-"/>
            </a:pPr>
            <a:r>
              <a:rPr lang="en-US" altLang="en-US" sz="1600" dirty="0" smtClean="0">
                <a:ea typeface="ＭＳ Ｐゴシック" charset="-128"/>
              </a:rPr>
              <a:t>Alan Wood, Dan </a:t>
            </a:r>
            <a:r>
              <a:rPr lang="en-US" altLang="en-US" sz="1600" dirty="0" err="1" smtClean="0">
                <a:ea typeface="ＭＳ Ｐゴシック" charset="-128"/>
              </a:rPr>
              <a:t>Berrios</a:t>
            </a:r>
            <a:r>
              <a:rPr lang="en-US" altLang="en-US" sz="1600" dirty="0" smtClean="0">
                <a:ea typeface="ＭＳ Ｐゴシック" charset="-128"/>
              </a:rPr>
              <a:t>, </a:t>
            </a:r>
            <a:r>
              <a:rPr lang="en-US" altLang="en-US" sz="1600" dirty="0" err="1" smtClean="0">
                <a:ea typeface="ＭＳ Ｐゴシック" charset="-128"/>
              </a:rPr>
              <a:t>Kaushik</a:t>
            </a:r>
            <a:r>
              <a:rPr lang="en-US" altLang="en-US" sz="1600" dirty="0" smtClean="0">
                <a:ea typeface="ＭＳ Ｐゴシック" charset="-128"/>
              </a:rPr>
              <a:t> </a:t>
            </a:r>
            <a:r>
              <a:rPr lang="en-US" altLang="en-US" sz="1600" dirty="0" err="1">
                <a:ea typeface="ＭＳ Ｐゴシック" charset="-128"/>
              </a:rPr>
              <a:t>Chakravarty</a:t>
            </a:r>
            <a:r>
              <a:rPr lang="en-US" altLang="en-US" sz="1600" dirty="0">
                <a:ea typeface="ＭＳ Ｐゴシック" charset="-128"/>
              </a:rPr>
              <a:t>, </a:t>
            </a:r>
            <a:r>
              <a:rPr lang="en-US" altLang="en-US" sz="1600" dirty="0" smtClean="0">
                <a:ea typeface="ＭＳ Ｐゴシック" charset="-128"/>
              </a:rPr>
              <a:t>San-</a:t>
            </a:r>
            <a:r>
              <a:rPr lang="en-US" altLang="en-US" sz="1600" dirty="0" err="1" smtClean="0">
                <a:ea typeface="ＭＳ Ｐゴシック" charset="-128"/>
              </a:rPr>
              <a:t>Huei</a:t>
            </a:r>
            <a:r>
              <a:rPr lang="en-US" altLang="en-US" sz="1600" dirty="0" smtClean="0">
                <a:ea typeface="ＭＳ Ｐゴシック" charset="-128"/>
              </a:rPr>
              <a:t> Lai, </a:t>
            </a:r>
            <a:r>
              <a:rPr lang="en-US" altLang="en-US" sz="1600" dirty="0" err="1">
                <a:ea typeface="ＭＳ Ｐゴシック" charset="-128"/>
              </a:rPr>
              <a:t>Sungshin</a:t>
            </a:r>
            <a:r>
              <a:rPr lang="en-US" altLang="en-US" sz="1600" dirty="0">
                <a:ea typeface="ＭＳ Ｐゴシック" charset="-128"/>
              </a:rPr>
              <a:t> Choi, Alison </a:t>
            </a:r>
            <a:r>
              <a:rPr lang="en-US" altLang="en-US" sz="1600" dirty="0" smtClean="0">
                <a:ea typeface="ＭＳ Ｐゴシック" charset="-128"/>
              </a:rPr>
              <a:t>French, April </a:t>
            </a:r>
            <a:r>
              <a:rPr lang="en-US" altLang="en-US" sz="1600" dirty="0" err="1" smtClean="0">
                <a:ea typeface="ＭＳ Ｐゴシック" charset="-128"/>
              </a:rPr>
              <a:t>Ronca</a:t>
            </a:r>
            <a:r>
              <a:rPr lang="en-US" altLang="en-US" sz="1600" dirty="0" smtClean="0">
                <a:ea typeface="ＭＳ Ｐゴシック" charset="-128"/>
              </a:rPr>
              <a:t>, Paul Espinosa</a:t>
            </a:r>
            <a:endParaRPr lang="en-US" altLang="en-US" sz="1600" dirty="0">
              <a:ea typeface="ＭＳ Ｐゴシック" charset="-128"/>
            </a:endParaRPr>
          </a:p>
        </p:txBody>
      </p:sp>
      <p:sp>
        <p:nvSpPr>
          <p:cNvPr id="3" name="Title 2"/>
          <p:cNvSpPr>
            <a:spLocks noGrp="1"/>
          </p:cNvSpPr>
          <p:nvPr>
            <p:ph type="title"/>
          </p:nvPr>
        </p:nvSpPr>
        <p:spPr>
          <a:xfrm>
            <a:off x="228600" y="1143000"/>
            <a:ext cx="8610600" cy="1066800"/>
          </a:xfrm>
        </p:spPr>
        <p:txBody>
          <a:bodyPr/>
          <a:lstStyle/>
          <a:p>
            <a:r>
              <a:rPr lang="en-US" dirty="0" err="1" smtClean="0"/>
              <a:t>Biospecimen</a:t>
            </a:r>
            <a:r>
              <a:rPr lang="en-US" dirty="0" smtClean="0"/>
              <a:t> Support </a:t>
            </a:r>
            <a:r>
              <a:rPr lang="en-US" dirty="0"/>
              <a:t>Facility Activities</a:t>
            </a:r>
            <a:br>
              <a:rPr lang="en-US" dirty="0"/>
            </a:br>
            <a:r>
              <a:rPr lang="en-US" sz="2000" dirty="0"/>
              <a:t>Managed by Helen </a:t>
            </a:r>
            <a:r>
              <a:rPr lang="en-US" sz="2000" dirty="0" smtClean="0"/>
              <a:t>Stewart - Ames </a:t>
            </a:r>
            <a:r>
              <a:rPr lang="en-US" sz="2000" dirty="0" err="1" smtClean="0"/>
              <a:t>SpaceBiosciences</a:t>
            </a:r>
            <a:r>
              <a:rPr lang="en-US" sz="2000" dirty="0" smtClean="0"/>
              <a:t> </a:t>
            </a:r>
            <a:r>
              <a:rPr lang="en-US" sz="2000" dirty="0"/>
              <a:t>Division</a:t>
            </a:r>
            <a:br>
              <a:rPr lang="en-US" sz="2000" dirty="0"/>
            </a:br>
            <a:endParaRPr lang="en-US" sz="2000" dirty="0"/>
          </a:p>
        </p:txBody>
      </p:sp>
    </p:spTree>
    <p:extLst>
      <p:ext uri="{BB962C8B-B14F-4D97-AF65-F5344CB8AC3E}">
        <p14:creationId xmlns:p14="http://schemas.microsoft.com/office/powerpoint/2010/main" val="4278056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2900" y="1828800"/>
            <a:ext cx="8458200" cy="3908762"/>
          </a:xfrm>
        </p:spPr>
        <p:txBody>
          <a:bodyPr>
            <a:normAutofit/>
          </a:bodyPr>
          <a:lstStyle/>
          <a:p>
            <a:endParaRPr lang="en-US" dirty="0"/>
          </a:p>
          <a:p>
            <a:endParaRPr lang="en-US" dirty="0"/>
          </a:p>
        </p:txBody>
      </p:sp>
      <p:sp>
        <p:nvSpPr>
          <p:cNvPr id="3" name="Title 2"/>
          <p:cNvSpPr>
            <a:spLocks noGrp="1"/>
          </p:cNvSpPr>
          <p:nvPr>
            <p:ph type="title"/>
          </p:nvPr>
        </p:nvSpPr>
        <p:spPr/>
        <p:txBody>
          <a:bodyPr/>
          <a:lstStyle/>
          <a:p>
            <a:r>
              <a:rPr lang="en-US" dirty="0" err="1" smtClean="0"/>
              <a:t>Biospecimen</a:t>
            </a:r>
            <a:r>
              <a:rPr lang="en-US" dirty="0" smtClean="0"/>
              <a:t> Sharing Program (BSP) History</a:t>
            </a:r>
            <a:endParaRPr lang="en-US" dirty="0"/>
          </a:p>
        </p:txBody>
      </p:sp>
      <p:sp>
        <p:nvSpPr>
          <p:cNvPr id="4" name="Rectangle 3"/>
          <p:cNvSpPr/>
          <p:nvPr/>
        </p:nvSpPr>
        <p:spPr>
          <a:xfrm>
            <a:off x="228600" y="1676400"/>
            <a:ext cx="8458200" cy="3970318"/>
          </a:xfrm>
          <a:prstGeom prst="rect">
            <a:avLst/>
          </a:prstGeom>
        </p:spPr>
        <p:txBody>
          <a:bodyPr wrap="square">
            <a:spAutoFit/>
          </a:bodyPr>
          <a:lstStyle/>
          <a:p>
            <a:r>
              <a:rPr lang="en-US" dirty="0" smtClean="0"/>
              <a:t>The NASA Ames Research Center BSP was developed to ensure that valuable tissue samples from rare and complex spaceflight experiments, and not part of primary investigations, would be made available to the scientific community for analysis.</a:t>
            </a:r>
          </a:p>
          <a:p>
            <a:pPr marL="742950" lvl="1" indent="-285750">
              <a:buFont typeface="Arial"/>
              <a:buChar char="•"/>
            </a:pPr>
            <a:r>
              <a:rPr lang="en-US" dirty="0"/>
              <a:t>M</a:t>
            </a:r>
            <a:r>
              <a:rPr lang="en-US" dirty="0" smtClean="0"/>
              <a:t>aximize overall scientific return from the specimens flown</a:t>
            </a:r>
          </a:p>
          <a:p>
            <a:pPr marL="742950" lvl="1" indent="-285750">
              <a:buFont typeface="Arial"/>
              <a:buChar char="•"/>
            </a:pPr>
            <a:r>
              <a:rPr lang="en-US" dirty="0"/>
              <a:t>E</a:t>
            </a:r>
            <a:r>
              <a:rPr lang="en-US" dirty="0" smtClean="0"/>
              <a:t>ncourage broader participation of the research community</a:t>
            </a:r>
          </a:p>
          <a:p>
            <a:endParaRPr lang="en-US" dirty="0"/>
          </a:p>
          <a:p>
            <a:r>
              <a:rPr lang="en-US" dirty="0" smtClean="0"/>
              <a:t>The </a:t>
            </a:r>
            <a:r>
              <a:rPr lang="en-US" dirty="0"/>
              <a:t>present effort builds upon more than 50 years of highly successful Ames collaborative investigations, starting in the 1960’s, that have a proven track record for maximizing utilization and scientific return from unique animal </a:t>
            </a:r>
            <a:r>
              <a:rPr lang="en-US" dirty="0" smtClean="0"/>
              <a:t>specimens.</a:t>
            </a:r>
          </a:p>
          <a:p>
            <a:endParaRPr lang="en-US" dirty="0" smtClean="0"/>
          </a:p>
          <a:p>
            <a:r>
              <a:rPr lang="en-US" dirty="0" smtClean="0"/>
              <a:t>The concept was originally </a:t>
            </a:r>
            <a:r>
              <a:rPr lang="en-US" dirty="0"/>
              <a:t>pioneered during the early US/USSR collaborations conducted aboard unmanned Russian Cosmos flights</a:t>
            </a:r>
            <a:r>
              <a:rPr lang="en-US" dirty="0" smtClean="0"/>
              <a:t>.</a:t>
            </a:r>
          </a:p>
          <a:p>
            <a:r>
              <a:rPr lang="en-US" dirty="0"/>
              <a:t>	</a:t>
            </a:r>
          </a:p>
        </p:txBody>
      </p:sp>
      <p:pic>
        <p:nvPicPr>
          <p:cNvPr id="5" name="Picture 4" descr="forlorn-ra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5787768"/>
            <a:ext cx="1084421" cy="1005840"/>
          </a:xfrm>
          <a:prstGeom prst="rect">
            <a:avLst/>
          </a:prstGeom>
        </p:spPr>
      </p:pic>
      <p:pic>
        <p:nvPicPr>
          <p:cNvPr id="7" name="Picture 6" descr="080815140250-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5790145"/>
            <a:ext cx="1219200" cy="1001086"/>
          </a:xfrm>
          <a:prstGeom prst="rect">
            <a:avLst/>
          </a:prstGeom>
        </p:spPr>
      </p:pic>
      <p:pic>
        <p:nvPicPr>
          <p:cNvPr id="8" name="Picture 7" descr="AEM-X_imag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6410" y="5735797"/>
            <a:ext cx="1600200" cy="1109782"/>
          </a:xfrm>
          <a:prstGeom prst="rect">
            <a:avLst/>
          </a:prstGeom>
        </p:spPr>
      </p:pic>
    </p:spTree>
    <p:extLst>
      <p:ext uri="{BB962C8B-B14F-4D97-AF65-F5344CB8AC3E}">
        <p14:creationId xmlns:p14="http://schemas.microsoft.com/office/powerpoint/2010/main" val="5505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05" y="1066800"/>
            <a:ext cx="8458200" cy="533400"/>
          </a:xfrm>
        </p:spPr>
        <p:txBody>
          <a:bodyPr/>
          <a:lstStyle/>
          <a:p>
            <a:r>
              <a:rPr lang="en-US" b="1" dirty="0" smtClean="0"/>
              <a:t>Missions </a:t>
            </a:r>
            <a:r>
              <a:rPr lang="en-US" b="1" dirty="0"/>
              <a:t>P</a:t>
            </a:r>
            <a:r>
              <a:rPr lang="en-US" b="1" dirty="0" smtClean="0"/>
              <a:t>articipating in BSP or Collaborations</a:t>
            </a:r>
            <a:endParaRPr lang="en-US" b="1" dirty="0"/>
          </a:p>
        </p:txBody>
      </p:sp>
      <p:sp>
        <p:nvSpPr>
          <p:cNvPr id="3" name="Content Placeholder 2"/>
          <p:cNvSpPr>
            <a:spLocks noGrp="1"/>
          </p:cNvSpPr>
          <p:nvPr>
            <p:ph idx="1"/>
          </p:nvPr>
        </p:nvSpPr>
        <p:spPr>
          <a:xfrm>
            <a:off x="304800" y="2209800"/>
            <a:ext cx="4267200" cy="3276600"/>
          </a:xfrm>
        </p:spPr>
        <p:txBody>
          <a:bodyPr>
            <a:normAutofit/>
          </a:bodyPr>
          <a:lstStyle/>
          <a:p>
            <a:r>
              <a:rPr lang="en-US" dirty="0" smtClean="0"/>
              <a:t>Space Shuttle 1985-2011:</a:t>
            </a:r>
          </a:p>
          <a:p>
            <a:pPr lvl="1"/>
            <a:r>
              <a:rPr lang="en-US" dirty="0" smtClean="0"/>
              <a:t>STS-51B, SL-3, 1985: Rat (30 BSP)</a:t>
            </a:r>
          </a:p>
          <a:p>
            <a:pPr lvl="1"/>
            <a:r>
              <a:rPr lang="en-US" dirty="0" smtClean="0"/>
              <a:t>STS-40, SLS-1, 1991: Rat (22 BSP)</a:t>
            </a:r>
          </a:p>
          <a:p>
            <a:pPr lvl="1"/>
            <a:r>
              <a:rPr lang="en-US" dirty="0"/>
              <a:t>STS-58, SLS-</a:t>
            </a:r>
            <a:r>
              <a:rPr lang="en-US" dirty="0" smtClean="0"/>
              <a:t>2</a:t>
            </a:r>
            <a:r>
              <a:rPr lang="en-US" dirty="0"/>
              <a:t>,</a:t>
            </a:r>
            <a:r>
              <a:rPr lang="en-US" dirty="0" smtClean="0"/>
              <a:t> 1993: Rat (30 BSP)</a:t>
            </a:r>
          </a:p>
          <a:p>
            <a:pPr lvl="1"/>
            <a:r>
              <a:rPr lang="en-US" dirty="0" smtClean="0"/>
              <a:t>STS-56, PARE.03, 1993: Rat</a:t>
            </a:r>
          </a:p>
          <a:p>
            <a:pPr lvl="1"/>
            <a:r>
              <a:rPr lang="en-US" dirty="0" smtClean="0"/>
              <a:t>STS-70, NIH.R2, 1995: Rat</a:t>
            </a:r>
          </a:p>
          <a:p>
            <a:pPr lvl="1"/>
            <a:r>
              <a:rPr lang="en-US" dirty="0" smtClean="0"/>
              <a:t>STS-72, NIH.R3, 1996: Rat</a:t>
            </a:r>
          </a:p>
          <a:p>
            <a:pPr lvl="1"/>
            <a:r>
              <a:rPr lang="en-US" dirty="0" smtClean="0"/>
              <a:t>STS-90, </a:t>
            </a:r>
            <a:r>
              <a:rPr lang="en-US" dirty="0" err="1" smtClean="0"/>
              <a:t>Neurolab</a:t>
            </a:r>
            <a:r>
              <a:rPr lang="en-US" dirty="0" smtClean="0"/>
              <a:t>, 1998: Rat (9 BSP)</a:t>
            </a:r>
          </a:p>
          <a:p>
            <a:pPr lvl="1"/>
            <a:r>
              <a:rPr lang="en-US" dirty="0" smtClean="0"/>
              <a:t>STS-108, CBTM, 2001: Quail</a:t>
            </a:r>
          </a:p>
          <a:p>
            <a:pPr lvl="1"/>
            <a:r>
              <a:rPr lang="en-US" dirty="0" smtClean="0"/>
              <a:t>STS-118, CBTM-2, 2007: Mouse</a:t>
            </a:r>
          </a:p>
          <a:p>
            <a:pPr lvl="1"/>
            <a:r>
              <a:rPr lang="en-US" dirty="0" smtClean="0"/>
              <a:t>STS-131, Immune, 2010: Mouse (10 BSP)</a:t>
            </a:r>
          </a:p>
          <a:p>
            <a:pPr lvl="1"/>
            <a:r>
              <a:rPr lang="en-US" dirty="0" smtClean="0"/>
              <a:t>STS-133, Mouse Immune 2, 2011: Mouse (10 BSP)</a:t>
            </a:r>
          </a:p>
          <a:p>
            <a:pPr lvl="1"/>
            <a:r>
              <a:rPr lang="en-US" dirty="0" smtClean="0"/>
              <a:t>STS-135, CBTM-3, 2011: Mouse (32 BSP)</a:t>
            </a:r>
          </a:p>
          <a:p>
            <a:pPr lvl="1"/>
            <a:endParaRPr lang="en-US" dirty="0"/>
          </a:p>
          <a:p>
            <a:pPr lvl="1"/>
            <a:endParaRPr lang="en-US" dirty="0" smtClean="0"/>
          </a:p>
          <a:p>
            <a:pPr lvl="1"/>
            <a:endParaRPr lang="en-US" dirty="0"/>
          </a:p>
          <a:p>
            <a:pPr lvl="1"/>
            <a:endParaRPr lang="en-US" dirty="0" smtClean="0"/>
          </a:p>
        </p:txBody>
      </p:sp>
      <p:sp>
        <p:nvSpPr>
          <p:cNvPr id="4" name="TextBox 3"/>
          <p:cNvSpPr txBox="1"/>
          <p:nvPr/>
        </p:nvSpPr>
        <p:spPr>
          <a:xfrm>
            <a:off x="4419600" y="2286000"/>
            <a:ext cx="4572000" cy="2308324"/>
          </a:xfrm>
          <a:prstGeom prst="rect">
            <a:avLst/>
          </a:prstGeom>
          <a:noFill/>
        </p:spPr>
        <p:txBody>
          <a:bodyPr wrap="square" rtlCol="0">
            <a:spAutoFit/>
          </a:bodyPr>
          <a:lstStyle/>
          <a:p>
            <a:r>
              <a:rPr lang="en-US" sz="1600" b="1" dirty="0"/>
              <a:t>International Space Station 2014-present</a:t>
            </a:r>
          </a:p>
          <a:p>
            <a:pPr lvl="1"/>
            <a:r>
              <a:rPr lang="en-US" sz="1200" dirty="0"/>
              <a:t>SpaceX-4, Rodent Research 1, 2014: Mouse (11 BSP)</a:t>
            </a:r>
          </a:p>
          <a:p>
            <a:pPr lvl="1"/>
            <a:r>
              <a:rPr lang="en-US" sz="1200" dirty="0"/>
              <a:t>SpaceX-8, Rodent Research 4, 2016: Mouse (TBD</a:t>
            </a:r>
            <a:r>
              <a:rPr lang="en-US" sz="1200" dirty="0" smtClean="0"/>
              <a:t>)</a:t>
            </a:r>
          </a:p>
          <a:p>
            <a:pPr lvl="1"/>
            <a:endParaRPr lang="en-US" sz="1200" dirty="0"/>
          </a:p>
          <a:p>
            <a:pPr marL="0" lvl="1"/>
            <a:r>
              <a:rPr lang="en-US" sz="1600" b="1" dirty="0"/>
              <a:t>Post Mission Analysis (PMA)</a:t>
            </a:r>
            <a:r>
              <a:rPr lang="en-US" sz="1600" dirty="0"/>
              <a:t>:</a:t>
            </a:r>
          </a:p>
          <a:p>
            <a:pPr lvl="1"/>
            <a:r>
              <a:rPr lang="en-US" sz="1200" dirty="0"/>
              <a:t>26 </a:t>
            </a:r>
            <a:r>
              <a:rPr lang="en-US" sz="1200" dirty="0" smtClean="0"/>
              <a:t>BSP requests shipped</a:t>
            </a:r>
          </a:p>
          <a:p>
            <a:pPr lvl="1"/>
            <a:endParaRPr lang="en-US" sz="1200" dirty="0"/>
          </a:p>
          <a:p>
            <a:r>
              <a:rPr lang="en-US" sz="1600" b="1" dirty="0" smtClean="0"/>
              <a:t>US</a:t>
            </a:r>
            <a:r>
              <a:rPr lang="en-US" sz="1600" b="1" dirty="0"/>
              <a:t>/Russia Collaborations</a:t>
            </a:r>
            <a:r>
              <a:rPr lang="en-US" sz="1600" dirty="0"/>
              <a:t>:</a:t>
            </a:r>
          </a:p>
          <a:p>
            <a:pPr lvl="1"/>
            <a:r>
              <a:rPr lang="en-US" sz="1200" dirty="0" err="1"/>
              <a:t>Foton</a:t>
            </a:r>
            <a:r>
              <a:rPr lang="en-US" sz="1200" dirty="0"/>
              <a:t> M2, 2005: Newt, Gecko, Bacteria, Snail</a:t>
            </a:r>
          </a:p>
          <a:p>
            <a:pPr lvl="1"/>
            <a:r>
              <a:rPr lang="en-US" sz="1200" dirty="0" err="1"/>
              <a:t>Foton</a:t>
            </a:r>
            <a:r>
              <a:rPr lang="en-US" sz="1200" dirty="0"/>
              <a:t> M3, 2007: Newt, Gecko, Bacteria, Snail</a:t>
            </a:r>
          </a:p>
          <a:p>
            <a:pPr lvl="1"/>
            <a:r>
              <a:rPr lang="en-US" sz="1200" dirty="0" err="1"/>
              <a:t>Bion</a:t>
            </a:r>
            <a:r>
              <a:rPr lang="en-US" sz="1200" dirty="0"/>
              <a:t> M-1, 2013: </a:t>
            </a:r>
            <a:r>
              <a:rPr lang="en-US" sz="1200" dirty="0" smtClean="0"/>
              <a:t>Mouse</a:t>
            </a:r>
          </a:p>
        </p:txBody>
      </p:sp>
      <p:pic>
        <p:nvPicPr>
          <p:cNvPr id="5" name="Picture 4" descr="forlorn-ra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252" y="33641618"/>
            <a:ext cx="3164538" cy="2935224"/>
          </a:xfrm>
          <a:prstGeom prst="rect">
            <a:avLst/>
          </a:prstGeom>
        </p:spPr>
      </p:pic>
      <p:pic>
        <p:nvPicPr>
          <p:cNvPr id="6" name="Picture 5" descr="forlorn-ra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4652" y="33794018"/>
            <a:ext cx="3164538" cy="2935224"/>
          </a:xfrm>
          <a:prstGeom prst="rect">
            <a:avLst/>
          </a:prstGeom>
        </p:spPr>
      </p:pic>
      <p:pic>
        <p:nvPicPr>
          <p:cNvPr id="7" name="Picture 6" descr="forlorn-ra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052" y="33946418"/>
            <a:ext cx="3164538" cy="2935224"/>
          </a:xfrm>
          <a:prstGeom prst="rect">
            <a:avLst/>
          </a:prstGeom>
        </p:spPr>
      </p:pic>
      <p:pic>
        <p:nvPicPr>
          <p:cNvPr id="8" name="Picture 7" descr="forlorn-ra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452" y="34098818"/>
            <a:ext cx="3164538" cy="2935224"/>
          </a:xfrm>
          <a:prstGeom prst="rect">
            <a:avLst/>
          </a:prstGeom>
        </p:spPr>
      </p:pic>
      <p:pic>
        <p:nvPicPr>
          <p:cNvPr id="9" name="Picture 8" descr="080815140250-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6866" y="33641618"/>
            <a:ext cx="3574742" cy="2935224"/>
          </a:xfrm>
          <a:prstGeom prst="rect">
            <a:avLst/>
          </a:prstGeom>
        </p:spPr>
      </p:pic>
      <p:pic>
        <p:nvPicPr>
          <p:cNvPr id="13" name="Picture 12" descr="dragon_crs2_berth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5354777"/>
            <a:ext cx="2175792" cy="1447800"/>
          </a:xfrm>
          <a:prstGeom prst="rect">
            <a:avLst/>
          </a:prstGeom>
        </p:spPr>
      </p:pic>
      <p:pic>
        <p:nvPicPr>
          <p:cNvPr id="14" name="Picture 13" descr="407902main_landing2_fu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5486400"/>
            <a:ext cx="1981200" cy="1316177"/>
          </a:xfrm>
          <a:prstGeom prst="rect">
            <a:avLst/>
          </a:prstGeom>
        </p:spPr>
      </p:pic>
      <p:pic>
        <p:nvPicPr>
          <p:cNvPr id="15" name="Picture 14" descr="Screen Shot 2016-01-13 at 1.57.2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8622" y="5537683"/>
            <a:ext cx="1780155" cy="1264894"/>
          </a:xfrm>
          <a:prstGeom prst="rect">
            <a:avLst/>
          </a:prstGeom>
        </p:spPr>
      </p:pic>
      <p:sp>
        <p:nvSpPr>
          <p:cNvPr id="18" name="Rectangle 17"/>
          <p:cNvSpPr/>
          <p:nvPr/>
        </p:nvSpPr>
        <p:spPr>
          <a:xfrm>
            <a:off x="304800" y="1524000"/>
            <a:ext cx="5486400" cy="707886"/>
          </a:xfrm>
          <a:prstGeom prst="rect">
            <a:avLst/>
          </a:prstGeom>
        </p:spPr>
        <p:txBody>
          <a:bodyPr wrap="square">
            <a:spAutoFit/>
          </a:bodyPr>
          <a:lstStyle/>
          <a:p>
            <a:r>
              <a:rPr lang="en-US" sz="1600" b="1" dirty="0" smtClean="0"/>
              <a:t>Early Collaborations</a:t>
            </a:r>
          </a:p>
          <a:p>
            <a:pPr lvl="1"/>
            <a:r>
              <a:rPr lang="en-US" sz="1200" dirty="0"/>
              <a:t>1960’s US Biosatellite I/II and III: </a:t>
            </a:r>
            <a:r>
              <a:rPr lang="en-US" sz="1200"/>
              <a:t>21 </a:t>
            </a:r>
            <a:r>
              <a:rPr lang="en-US" sz="1200" smtClean="0"/>
              <a:t>BSP</a:t>
            </a:r>
          </a:p>
          <a:p>
            <a:pPr lvl="1"/>
            <a:r>
              <a:rPr lang="en-US" sz="1200" smtClean="0"/>
              <a:t>1975</a:t>
            </a:r>
            <a:r>
              <a:rPr lang="en-US" sz="1200" dirty="0"/>
              <a:t>-1996 Cosmos/</a:t>
            </a:r>
            <a:r>
              <a:rPr lang="en-US" sz="1200" dirty="0" err="1"/>
              <a:t>Bion</a:t>
            </a:r>
            <a:r>
              <a:rPr lang="en-US" sz="1200" dirty="0"/>
              <a:t> flights (9): approx. 200 collaborative </a:t>
            </a:r>
            <a:r>
              <a:rPr lang="en-US" sz="1200" dirty="0" err="1"/>
              <a:t>exps</a:t>
            </a:r>
            <a:r>
              <a:rPr lang="en-US" sz="1200" dirty="0"/>
              <a:t>.</a:t>
            </a:r>
          </a:p>
        </p:txBody>
      </p:sp>
    </p:spTree>
    <p:extLst>
      <p:ext uri="{BB962C8B-B14F-4D97-AF65-F5344CB8AC3E}">
        <p14:creationId xmlns:p14="http://schemas.microsoft.com/office/powerpoint/2010/main" val="278894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0" y="1143000"/>
            <a:ext cx="9123119" cy="533400"/>
          </a:xfrm>
        </p:spPr>
        <p:txBody>
          <a:bodyPr/>
          <a:lstStyle/>
          <a:p>
            <a:pPr algn="ctr"/>
            <a:r>
              <a:rPr lang="en-US" b="1" dirty="0" smtClean="0"/>
              <a:t>Available BSP Tissues</a:t>
            </a:r>
            <a:endParaRPr lang="en-US" b="1" dirty="0"/>
          </a:p>
        </p:txBody>
      </p:sp>
      <p:pic>
        <p:nvPicPr>
          <p:cNvPr id="7" name="Picture 6" descr="Screen Shot 2016-01-12 at 1.44.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81200"/>
            <a:ext cx="9144000" cy="3730277"/>
          </a:xfrm>
          <a:prstGeom prst="rect">
            <a:avLst/>
          </a:prstGeom>
        </p:spPr>
      </p:pic>
    </p:spTree>
    <p:extLst>
      <p:ext uri="{BB962C8B-B14F-4D97-AF65-F5344CB8AC3E}">
        <p14:creationId xmlns:p14="http://schemas.microsoft.com/office/powerpoint/2010/main" val="1969228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067800" cy="533400"/>
          </a:xfrm>
        </p:spPr>
        <p:txBody>
          <a:bodyPr/>
          <a:lstStyle/>
          <a:p>
            <a:pPr algn="ctr"/>
            <a:r>
              <a:rPr lang="en-US" sz="2400" b="1" dirty="0" smtClean="0"/>
              <a:t>Requesting </a:t>
            </a:r>
            <a:r>
              <a:rPr lang="en-US" sz="2400" b="1" dirty="0" err="1" smtClean="0"/>
              <a:t>Biospecimens</a:t>
            </a:r>
            <a:endParaRPr lang="en-US" sz="2400" b="1" dirty="0"/>
          </a:p>
        </p:txBody>
      </p:sp>
      <p:sp>
        <p:nvSpPr>
          <p:cNvPr id="3" name="Content Placeholder 2"/>
          <p:cNvSpPr>
            <a:spLocks noGrp="1"/>
          </p:cNvSpPr>
          <p:nvPr>
            <p:ph idx="1"/>
          </p:nvPr>
        </p:nvSpPr>
        <p:spPr>
          <a:xfrm>
            <a:off x="609600" y="1600200"/>
            <a:ext cx="7924800" cy="838200"/>
          </a:xfrm>
        </p:spPr>
        <p:txBody>
          <a:bodyPr/>
          <a:lstStyle/>
          <a:p>
            <a:pPr marL="0" lvl="1" indent="0">
              <a:buClr>
                <a:schemeClr val="accent2"/>
              </a:buClr>
            </a:pPr>
            <a:r>
              <a:rPr lang="en-US" sz="1600" dirty="0" smtClean="0">
                <a:solidFill>
                  <a:srgbClr val="000000"/>
                </a:solidFill>
                <a:latin typeface="Arial"/>
                <a:cs typeface="Arial"/>
              </a:rPr>
              <a:t>To request </a:t>
            </a:r>
            <a:r>
              <a:rPr lang="en-US" sz="1600" dirty="0" err="1" smtClean="0">
                <a:solidFill>
                  <a:srgbClr val="000000"/>
                </a:solidFill>
                <a:latin typeface="Arial"/>
                <a:cs typeface="Arial"/>
              </a:rPr>
              <a:t>biospecimens</a:t>
            </a:r>
            <a:r>
              <a:rPr lang="en-US" sz="1600" dirty="0" smtClean="0">
                <a:solidFill>
                  <a:srgbClr val="000000"/>
                </a:solidFill>
                <a:latin typeface="Arial"/>
                <a:cs typeface="Arial"/>
              </a:rPr>
              <a:t> visit the LSDA website at: </a:t>
            </a:r>
            <a:r>
              <a:rPr lang="en-US" sz="1600" dirty="0" smtClean="0">
                <a:solidFill>
                  <a:srgbClr val="3366FF"/>
                </a:solidFill>
                <a:latin typeface="Arial"/>
                <a:cs typeface="Arial"/>
              </a:rPr>
              <a:t>https://</a:t>
            </a:r>
            <a:r>
              <a:rPr lang="en-US" sz="1600" dirty="0" err="1" smtClean="0">
                <a:solidFill>
                  <a:srgbClr val="3366FF"/>
                </a:solidFill>
                <a:latin typeface="Arial"/>
                <a:cs typeface="Arial"/>
              </a:rPr>
              <a:t>lsda.jsc.nasa.gov</a:t>
            </a:r>
            <a:endParaRPr lang="en-US" sz="1600" dirty="0" smtClean="0">
              <a:solidFill>
                <a:srgbClr val="3366FF"/>
              </a:solidFill>
              <a:latin typeface="Arial"/>
              <a:cs typeface="Arial"/>
            </a:endParaRPr>
          </a:p>
          <a:p>
            <a:pPr marL="0" lvl="1" indent="0">
              <a:spcBef>
                <a:spcPts val="0"/>
              </a:spcBef>
              <a:buClr>
                <a:schemeClr val="accent2"/>
              </a:buClr>
            </a:pPr>
            <a:r>
              <a:rPr lang="en-US" sz="1600" dirty="0" smtClean="0">
                <a:solidFill>
                  <a:srgbClr val="000000"/>
                </a:solidFill>
                <a:latin typeface="Arial"/>
                <a:cs typeface="Arial"/>
              </a:rPr>
              <a:t> and submit a Data Request</a:t>
            </a:r>
          </a:p>
          <a:p>
            <a:pPr marL="365760" lvl="1" indent="0">
              <a:buClr>
                <a:schemeClr val="accent2"/>
              </a:buClr>
            </a:pPr>
            <a:endParaRPr lang="en-US" sz="1400" dirty="0">
              <a:solidFill>
                <a:srgbClr val="000000"/>
              </a:solidFill>
              <a:latin typeface="Arial"/>
              <a:cs typeface="Arial"/>
            </a:endParaRPr>
          </a:p>
          <a:p>
            <a:pPr marL="365760" lvl="1" indent="0">
              <a:buClr>
                <a:schemeClr val="accent2"/>
              </a:buClr>
            </a:pPr>
            <a:endParaRPr lang="en-US" sz="1400" dirty="0">
              <a:solidFill>
                <a:srgbClr val="000000"/>
              </a:solidFill>
              <a:latin typeface="Arial"/>
              <a:cs typeface="Arial"/>
            </a:endParaRPr>
          </a:p>
        </p:txBody>
      </p:sp>
      <p:pic>
        <p:nvPicPr>
          <p:cNvPr id="4" name="Picture 3" descr="Screen Shot 2016-01-13 at 2.17.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667000"/>
            <a:ext cx="3796496" cy="3352800"/>
          </a:xfrm>
          <a:prstGeom prst="rect">
            <a:avLst/>
          </a:prstGeom>
        </p:spPr>
      </p:pic>
      <p:pic>
        <p:nvPicPr>
          <p:cNvPr id="6" name="Picture 5" descr="Screen Shot 2016-01-13 at 2.20.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667000"/>
            <a:ext cx="3626523" cy="3429000"/>
          </a:xfrm>
          <a:prstGeom prst="rect">
            <a:avLst/>
          </a:prstGeom>
        </p:spPr>
      </p:pic>
      <p:cxnSp>
        <p:nvCxnSpPr>
          <p:cNvPr id="8" name="Straight Arrow Connector 7"/>
          <p:cNvCxnSpPr/>
          <p:nvPr/>
        </p:nvCxnSpPr>
        <p:spPr bwMode="auto">
          <a:xfrm flipH="1">
            <a:off x="3962400" y="2362200"/>
            <a:ext cx="990600" cy="990600"/>
          </a:xfrm>
          <a:prstGeom prst="straightConnector1">
            <a:avLst/>
          </a:prstGeom>
          <a:solidFill>
            <a:schemeClr val="accent1"/>
          </a:solidFill>
          <a:ln w="762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924982522"/>
      </p:ext>
    </p:extLst>
  </p:cSld>
  <p:clrMapOvr>
    <a:masterClrMapping/>
  </p:clrMapOvr>
</p:sld>
</file>

<file path=ppt/theme/theme1.xml><?xml version="1.0" encoding="utf-8"?>
<a:theme xmlns:a="http://schemas.openxmlformats.org/drawingml/2006/main" name="RPMA1.pp">
  <a:themeElements>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RPMA1.p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RPMA1.p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PMA1.p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PMA1.p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PMA1.p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PMA1.p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PMA1.p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PMA1.p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22405</TotalTime>
  <Words>1111</Words>
  <Application>Microsoft Macintosh PowerPoint</Application>
  <PresentationFormat>On-screen Show (4:3)</PresentationFormat>
  <Paragraphs>94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RPMA1.pp</vt:lpstr>
      <vt:lpstr>Curation of Institutional Scientific Collections Biospecimen Sharing Program (BSP)  Biospecimen Support Facility(BSF) Ames Space Biosciences Division   Helen Stewart &amp; Alison French January 15, 2015</vt:lpstr>
      <vt:lpstr>Contents</vt:lpstr>
      <vt:lpstr>NASA Policy Directive (NPD 7100.xxx) &amp; Standards</vt:lpstr>
      <vt:lpstr>Institutional vs. Project Collection</vt:lpstr>
      <vt:lpstr>Biospecimen Support Facility Activities Managed by Helen Stewart - Ames SpaceBiosciences Division </vt:lpstr>
      <vt:lpstr>Biospecimen Sharing Program (BSP) History</vt:lpstr>
      <vt:lpstr>Missions Participating in BSP or Collaborations</vt:lpstr>
      <vt:lpstr>Available BSP Tissues</vt:lpstr>
      <vt:lpstr>Requesting Biospecimens</vt:lpstr>
      <vt:lpstr>Locating Biospecimens</vt:lpstr>
      <vt:lpstr>Biospecimen Detail Information</vt:lpstr>
      <vt:lpstr>Biospecimen Support Facility (BSF)</vt:lpstr>
      <vt:lpstr>PowerPoint Presentation</vt:lpstr>
      <vt:lpstr>BSF Challenges, Gaps and Next Steps</vt:lpstr>
      <vt:lpstr>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Twitchell</dc:creator>
  <cp:lastModifiedBy>NASA DAP</cp:lastModifiedBy>
  <cp:revision>250</cp:revision>
  <cp:lastPrinted>2013-05-06T15:51:25Z</cp:lastPrinted>
  <dcterms:created xsi:type="dcterms:W3CDTF">2015-12-18T22:47:32Z</dcterms:created>
  <dcterms:modified xsi:type="dcterms:W3CDTF">2016-01-15T16:38:54Z</dcterms:modified>
</cp:coreProperties>
</file>