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80" r:id="rId5"/>
    <p:sldId id="278" r:id="rId6"/>
    <p:sldId id="314" r:id="rId7"/>
    <p:sldId id="319" r:id="rId8"/>
    <p:sldId id="318" r:id="rId9"/>
    <p:sldId id="316" r:id="rId10"/>
    <p:sldId id="325" r:id="rId11"/>
    <p:sldId id="323" r:id="rId12"/>
    <p:sldId id="301" r:id="rId13"/>
    <p:sldId id="320" r:id="rId14"/>
    <p:sldId id="329" r:id="rId15"/>
    <p:sldId id="326" r:id="rId16"/>
    <p:sldId id="321" r:id="rId17"/>
    <p:sldId id="303" r:id="rId18"/>
    <p:sldId id="328" r:id="rId19"/>
    <p:sldId id="299" r:id="rId20"/>
    <p:sldId id="288" r:id="rId21"/>
    <p:sldId id="322" r:id="rId22"/>
    <p:sldId id="327" r:id="rId2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7"/>
  </p:normalViewPr>
  <p:slideViewPr>
    <p:cSldViewPr>
      <p:cViewPr>
        <p:scale>
          <a:sx n="150" d="100"/>
          <a:sy n="150" d="100"/>
        </p:scale>
        <p:origin x="1064" y="-9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E4578-D855-F149-8A69-B32FD2A1437B}" type="datetimeFigureOut">
              <a:rPr lang="en-US" smtClean="0"/>
              <a:t>1/13/16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E7558-3325-CB4B-8F5B-9D7D5058B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8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3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5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30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828800"/>
            <a:ext cx="8458200" cy="4648200"/>
          </a:xfrm>
          <a:prstGeom prst="rect">
            <a:avLst/>
          </a:prstGeom>
        </p:spPr>
        <p:txBody>
          <a:bodyPr vert="horz"/>
          <a:lstStyle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10600" cy="609600"/>
          </a:xfrm>
          <a:prstGeom prst="rect">
            <a:avLst/>
          </a:prstGeom>
        </p:spPr>
        <p:txBody>
          <a:bodyPr vert="horz"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1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924800" cy="8382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924800" cy="4495800"/>
          </a:xfrm>
          <a:prstGeom prst="rect">
            <a:avLst/>
          </a:prstGeom>
        </p:spPr>
        <p:txBody>
          <a:bodyPr/>
          <a:lstStyle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2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7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3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3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4384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4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1524000"/>
            <a:ext cx="1943100" cy="5029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524000"/>
            <a:ext cx="56769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1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286000"/>
            <a:ext cx="4495800" cy="2362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254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" y="457199"/>
            <a:ext cx="8991600" cy="597855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029200" y="6858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Collaborative Life</a:t>
            </a:r>
            <a:r>
              <a:rPr lang="en-US" b="1" baseline="0" dirty="0" smtClean="0">
                <a:solidFill>
                  <a:schemeClr val="bg1"/>
                </a:solidFill>
              </a:rPr>
              <a:t> Sciences Data </a:t>
            </a:r>
            <a:r>
              <a:rPr lang="en-US" b="1" baseline="0" smtClean="0">
                <a:solidFill>
                  <a:schemeClr val="bg1"/>
                </a:solidFill>
              </a:rPr>
              <a:t>Technical Exchange Meeting</a:t>
            </a:r>
            <a:endParaRPr lang="en-US" b="1" baseline="0" dirty="0" smtClean="0">
              <a:solidFill>
                <a:schemeClr val="bg1"/>
              </a:solidFill>
            </a:endParaRPr>
          </a:p>
          <a:p>
            <a:r>
              <a:rPr lang="en-US" baseline="0" dirty="0" smtClean="0">
                <a:solidFill>
                  <a:schemeClr val="bg1"/>
                </a:solidFill>
              </a:rPr>
              <a:t>NASA Ames Research Center</a:t>
            </a:r>
          </a:p>
          <a:p>
            <a:r>
              <a:rPr lang="en-US" baseline="0" dirty="0" smtClean="0">
                <a:solidFill>
                  <a:schemeClr val="bg1"/>
                </a:solidFill>
              </a:rPr>
              <a:t>January 14-15, 2016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38" descr="nasa_logo_smal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599" y="609600"/>
            <a:ext cx="9975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238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1300" b="1">
          <a:solidFill>
            <a:srgbClr val="333399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0"/>
            <a:ext cx="8686800" cy="1143000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ARC Life Sciences Data Archive (ALSDA)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International Space Station Operations Center (ISOC)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Collaborative Life Science Repository (CLSR)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Helen Stewart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January 14, 2015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97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ISOC </a:t>
            </a:r>
            <a:r>
              <a:rPr lang="en-US" dirty="0"/>
              <a:t>Challenges, Gaps and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1800" dirty="0" smtClean="0"/>
              <a:t>Reduce payload operator fatigue in ISOC e.g., for ARC ISOC SF Payload Operations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Move majority of Engineering and Science operations into the CLSR (enabling operators to work from anywhere during after-hour events)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Reduce ISOC IT Support after hours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System monitoring automation processes</a:t>
            </a:r>
            <a:endParaRPr lang="en-US" sz="1800" dirty="0"/>
          </a:p>
          <a:p>
            <a:pPr marL="342900" lvl="1" indent="-342900">
              <a:lnSpc>
                <a:spcPct val="110000"/>
              </a:lnSpc>
              <a:buFont typeface="Arial"/>
              <a:buChar char="•"/>
            </a:pPr>
            <a:r>
              <a:rPr lang="en-US" sz="1800" b="1" dirty="0"/>
              <a:t>Enhanced exception monitoring and automation of payload archiving for trending data for higher precision science </a:t>
            </a:r>
            <a:r>
              <a:rPr lang="en-US" sz="1800" b="1" dirty="0" smtClean="0"/>
              <a:t>return</a:t>
            </a:r>
          </a:p>
          <a:p>
            <a:pPr marL="742950" lvl="2" indent="-342900">
              <a:lnSpc>
                <a:spcPct val="110000"/>
              </a:lnSpc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Improve science return turnaround time and science PI fatigue</a:t>
            </a:r>
            <a:endParaRPr lang="en-US" sz="1800" b="0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86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Life Sciences Repository (CLSR)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CLSR is significant new (FY15) infrastructure to NASA space life sciences</a:t>
            </a:r>
          </a:p>
          <a:p>
            <a:r>
              <a:rPr lang="en-US" dirty="0" smtClean="0"/>
              <a:t>Provided by </a:t>
            </a:r>
            <a:r>
              <a:rPr lang="en-US" dirty="0" err="1" smtClean="0"/>
              <a:t>Westprime</a:t>
            </a:r>
            <a:r>
              <a:rPr lang="en-US" dirty="0" smtClean="0"/>
              <a:t>, and broker </a:t>
            </a:r>
            <a:r>
              <a:rPr lang="en-US" dirty="0" err="1" smtClean="0"/>
              <a:t>Infozen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ISOC team, working with the archive and science ops, implemented a file sharing cloud instance as a means for collecting large live data streams (terabytes per mission) and hosting those video and data files until operational needs are met.</a:t>
            </a:r>
          </a:p>
          <a:p>
            <a:r>
              <a:rPr lang="en-US" dirty="0" smtClean="0"/>
              <a:t>Deployed a 1 Terabyte EC2 Linux </a:t>
            </a:r>
            <a:r>
              <a:rPr lang="en-US" dirty="0"/>
              <a:t>instance </a:t>
            </a:r>
            <a:r>
              <a:rPr lang="en-US" dirty="0" smtClean="0"/>
              <a:t>type c3.xlarge with elastic S3 buckets for storage.</a:t>
            </a:r>
          </a:p>
          <a:p>
            <a:r>
              <a:rPr lang="en-US" dirty="0" smtClean="0"/>
              <a:t>Cloud is Amazon .</a:t>
            </a:r>
            <a:r>
              <a:rPr lang="en-US" dirty="0" err="1" smtClean="0"/>
              <a:t>gov</a:t>
            </a:r>
            <a:r>
              <a:rPr lang="en-US" dirty="0" smtClean="0"/>
              <a:t> service that provides ITAR/</a:t>
            </a:r>
            <a:r>
              <a:rPr lang="en-US" dirty="0" err="1" smtClean="0"/>
              <a:t>Pii</a:t>
            </a:r>
            <a:r>
              <a:rPr lang="en-US" dirty="0" smtClean="0"/>
              <a:t> level security.</a:t>
            </a:r>
          </a:p>
          <a:p>
            <a:r>
              <a:rPr lang="en-US" dirty="0" smtClean="0"/>
              <a:t>The ISOC implemented file management software </a:t>
            </a:r>
            <a:r>
              <a:rPr lang="en-US" dirty="0" err="1" smtClean="0"/>
              <a:t>FileCloud</a:t>
            </a:r>
            <a:r>
              <a:rPr lang="en-US" dirty="0" smtClean="0"/>
              <a:t> which provides: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IT Security Interconnection Agreements meeting FISMA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Registration of domain name, STRAW, …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Single </a:t>
            </a:r>
            <a:r>
              <a:rPr lang="en-US" dirty="0"/>
              <a:t>Sign-On (SSO) - SAML 2.0 solution which utilizes </a:t>
            </a:r>
            <a:r>
              <a:rPr lang="en-US" dirty="0" err="1"/>
              <a:t>LaunchPad</a:t>
            </a:r>
            <a:r>
              <a:rPr lang="en-US" dirty="0"/>
              <a:t> </a:t>
            </a:r>
            <a:r>
              <a:rPr lang="en-US" dirty="0" smtClean="0"/>
              <a:t>authentication.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Near </a:t>
            </a:r>
            <a:r>
              <a:rPr lang="en-US" dirty="0"/>
              <a:t>Real time video collection (onboard and GC) and distribution to Science for daily review via a web interface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59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4223" y="152400"/>
            <a:ext cx="3507377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Cloud Benefits Specific to Rodent Research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681"/>
            <a:ext cx="8543109" cy="5503719"/>
          </a:xfrm>
        </p:spPr>
        <p:txBody>
          <a:bodyPr>
            <a:noAutofit/>
          </a:bodyPr>
          <a:lstStyle/>
          <a:p>
            <a:pPr marL="68580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T</a:t>
            </a:r>
            <a:r>
              <a:rPr lang="en-US" sz="1400" dirty="0" smtClean="0"/>
              <a:t>he cloud enabled the Science team to perform daily health </a:t>
            </a:r>
            <a:r>
              <a:rPr lang="en-US" sz="1400" smtClean="0"/>
              <a:t>checks </a:t>
            </a:r>
            <a:r>
              <a:rPr lang="en-US" sz="1400" smtClean="0"/>
              <a:t>with-out </a:t>
            </a:r>
            <a:r>
              <a:rPr lang="en-US" sz="1400" dirty="0" smtClean="0"/>
              <a:t>requiring the ops team to support the RODENT console 2X </a:t>
            </a:r>
            <a:r>
              <a:rPr lang="en-US" sz="1400" dirty="0"/>
              <a:t>a </a:t>
            </a:r>
            <a:r>
              <a:rPr lang="en-US" sz="1400" dirty="0" smtClean="0"/>
              <a:t>day, as for RR1.</a:t>
            </a:r>
          </a:p>
          <a:p>
            <a:pPr marL="68580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Collection and publication of daily Health Check videos from the Habitats to the Cloud allowed the following:</a:t>
            </a:r>
          </a:p>
          <a:p>
            <a:pPr marL="685800" lvl="2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114300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Ops </a:t>
            </a:r>
            <a:r>
              <a:rPr lang="en-US" dirty="0"/>
              <a:t>and Science personnel </a:t>
            </a:r>
            <a:r>
              <a:rPr lang="en-US" dirty="0" smtClean="0"/>
              <a:t>able to support real-time RR2 ops and meet the RR3 </a:t>
            </a:r>
            <a:r>
              <a:rPr lang="en-US" dirty="0"/>
              <a:t>product </a:t>
            </a:r>
            <a:r>
              <a:rPr lang="en-US" dirty="0" smtClean="0"/>
              <a:t>development schedules during same time frame.</a:t>
            </a:r>
          </a:p>
          <a:p>
            <a:pPr marL="114300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Allowed use of a surge team of scientists from many different NASA sites availability to aid in the daily review of the animal heath check videos and contribute to RR3 </a:t>
            </a:r>
            <a:r>
              <a:rPr lang="en-US" dirty="0"/>
              <a:t>development</a:t>
            </a:r>
            <a:r>
              <a:rPr lang="en-US" dirty="0" smtClean="0"/>
              <a:t>. </a:t>
            </a:r>
          </a:p>
          <a:p>
            <a:pPr marL="114300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Able to convey </a:t>
            </a:r>
            <a:r>
              <a:rPr lang="en-US" dirty="0"/>
              <a:t>sensitive animal </a:t>
            </a:r>
            <a:r>
              <a:rPr lang="en-US" dirty="0" smtClean="0"/>
              <a:t>imagery and large video files </a:t>
            </a:r>
            <a:r>
              <a:rPr lang="en-US" dirty="0"/>
              <a:t>between RR team members and CASIS PIs </a:t>
            </a:r>
            <a:r>
              <a:rPr lang="en-US" dirty="0" smtClean="0"/>
              <a:t>conveniently </a:t>
            </a:r>
            <a:r>
              <a:rPr lang="en-US" dirty="0"/>
              <a:t>and securely. </a:t>
            </a:r>
            <a:endParaRPr lang="en-US" dirty="0" smtClean="0"/>
          </a:p>
          <a:p>
            <a:pPr marL="114300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Enabled near real-time access to RR habitat health checks video, habitat environmental data,  dissection video, and ISS and </a:t>
            </a:r>
            <a:r>
              <a:rPr lang="en-US" dirty="0" err="1" smtClean="0"/>
              <a:t>SpaceX</a:t>
            </a:r>
            <a:r>
              <a:rPr lang="en-US" dirty="0" smtClean="0"/>
              <a:t> environmental telemetry. (one stop shop for all forms of data collected during the investigation)</a:t>
            </a:r>
          </a:p>
          <a:p>
            <a:pPr marL="114300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Enhanced science research project turnaround time significantly by enabling real-time access from anywhere (earlier it used to take PIs 30 days to access TLM &amp; Video for investigation).</a:t>
            </a:r>
            <a:endParaRPr lang="en-US" dirty="0"/>
          </a:p>
          <a:p>
            <a:pPr marL="114300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Crew </a:t>
            </a:r>
            <a:r>
              <a:rPr lang="en-US" dirty="0"/>
              <a:t>Training personnel at multiple centers using cloud to access videos and develop crew training </a:t>
            </a:r>
            <a:r>
              <a:rPr lang="en-US" dirty="0" smtClean="0"/>
              <a:t>materials</a:t>
            </a:r>
          </a:p>
          <a:p>
            <a:pPr marL="1143000" lvl="3" indent="-285750">
              <a:buFont typeface="Wingdings" charset="2"/>
              <a:buChar char="u"/>
            </a:pPr>
            <a:r>
              <a:rPr lang="en-US" dirty="0" smtClean="0">
                <a:solidFill>
                  <a:srgbClr val="FF0000"/>
                </a:solidFill>
              </a:rPr>
              <a:t>Savings:</a:t>
            </a:r>
          </a:p>
          <a:p>
            <a:pPr marL="1600200" lvl="4" indent="-285750">
              <a:buFont typeface="Wingdings" charset="2"/>
              <a:buChar char="u"/>
            </a:pPr>
            <a:r>
              <a:rPr lang="en-US" dirty="0" smtClean="0">
                <a:solidFill>
                  <a:srgbClr val="FF0000"/>
                </a:solidFill>
              </a:rPr>
              <a:t>Operations resource savings: went from 8-16 hours to 2-4 hours a day (mitigating travel)</a:t>
            </a:r>
          </a:p>
          <a:p>
            <a:pPr marL="1600200" lvl="4" indent="-285750">
              <a:buFont typeface="Wingdings" charset="2"/>
              <a:buChar char="u"/>
            </a:pPr>
            <a:r>
              <a:rPr lang="en-US" dirty="0" smtClean="0">
                <a:solidFill>
                  <a:srgbClr val="FF0000"/>
                </a:solidFill>
              </a:rPr>
              <a:t>Science turnaround gave science </a:t>
            </a:r>
            <a:r>
              <a:rPr lang="en-US" u="sng" dirty="0" smtClean="0">
                <a:solidFill>
                  <a:srgbClr val="FF0000"/>
                </a:solidFill>
              </a:rPr>
              <a:t>a month </a:t>
            </a:r>
            <a:r>
              <a:rPr lang="en-US" dirty="0" smtClean="0">
                <a:solidFill>
                  <a:srgbClr val="FF0000"/>
                </a:solidFill>
              </a:rPr>
              <a:t>head start on investigation</a:t>
            </a:r>
          </a:p>
          <a:p>
            <a:pPr marL="1600200" lvl="4" indent="-285750">
              <a:buFont typeface="Wingdings" charset="2"/>
              <a:buChar char="u"/>
            </a:pPr>
            <a:r>
              <a:rPr lang="en-US" dirty="0" smtClean="0">
                <a:solidFill>
                  <a:srgbClr val="FF0000"/>
                </a:solidFill>
              </a:rPr>
              <a:t>Veterinary animal health checks from a day to real-time (mitigating travel)</a:t>
            </a:r>
          </a:p>
          <a:p>
            <a:pPr marL="1771650" lvl="5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902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CLSR Challenges</a:t>
            </a:r>
            <a:r>
              <a:rPr lang="en-US" dirty="0"/>
              <a:t>, Gaps and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924800" cy="4495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Will continue build-out of this relatively new service</a:t>
            </a:r>
          </a:p>
          <a:p>
            <a:pPr>
              <a:buFont typeface="Arial"/>
              <a:buChar char="•"/>
            </a:pPr>
            <a:r>
              <a:rPr lang="en-US" dirty="0" smtClean="0"/>
              <a:t>Explore bio-informatics and decision tools to incorporate contingent on science and payload project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2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39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15" y="127816"/>
            <a:ext cx="715819" cy="4874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77830" y="527194"/>
            <a:ext cx="915939" cy="4333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White Sands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635800" y="1222667"/>
            <a:ext cx="0" cy="5623896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18976" y="1392416"/>
            <a:ext cx="823576" cy="5618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Payload Data Service System (PDSS)</a:t>
            </a:r>
          </a:p>
        </p:txBody>
      </p:sp>
      <p:cxnSp>
        <p:nvCxnSpPr>
          <p:cNvPr id="8" name="Elbow Connector 7"/>
          <p:cNvCxnSpPr>
            <a:stCxn id="5" idx="3"/>
            <a:endCxn id="10" idx="1"/>
          </p:cNvCxnSpPr>
          <p:nvPr/>
        </p:nvCxnSpPr>
        <p:spPr>
          <a:xfrm>
            <a:off x="5093769" y="743883"/>
            <a:ext cx="1475629" cy="60224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63227" y="207376"/>
            <a:ext cx="775705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Ku-Band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9398" y="653680"/>
            <a:ext cx="915939" cy="30085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i="1" dirty="0" smtClean="0">
                <a:latin typeface="Calibri"/>
                <a:cs typeface="Calibri"/>
              </a:rPr>
              <a:t>Video filtered by UDP Port address</a:t>
            </a:r>
            <a:endParaRPr lang="en-US" sz="800" i="1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159" y="1524974"/>
            <a:ext cx="806124" cy="5618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MCC-H</a:t>
            </a:r>
          </a:p>
          <a:p>
            <a:pPr algn="ctr"/>
            <a:r>
              <a:rPr lang="en-US" sz="800" dirty="0" smtClean="0">
                <a:latin typeface="Calibri"/>
                <a:cs typeface="Calibri"/>
              </a:rPr>
              <a:t>Command  &amp; Data Processor (CDP)</a:t>
            </a:r>
            <a:endParaRPr lang="en-US" sz="800" dirty="0">
              <a:latin typeface="Calibri"/>
              <a:cs typeface="Calibri"/>
            </a:endParaRPr>
          </a:p>
        </p:txBody>
      </p:sp>
      <p:cxnSp>
        <p:nvCxnSpPr>
          <p:cNvPr id="12" name="Elbow Connector 11"/>
          <p:cNvCxnSpPr>
            <a:stCxn id="5" idx="1"/>
            <a:endCxn id="72" idx="3"/>
          </p:cNvCxnSpPr>
          <p:nvPr/>
        </p:nvCxnSpPr>
        <p:spPr>
          <a:xfrm rot="10800000" flipV="1">
            <a:off x="1488864" y="743882"/>
            <a:ext cx="2688966" cy="69749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86622" y="579474"/>
            <a:ext cx="1129335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000" dirty="0" smtClean="0">
                <a:latin typeface="Calibri"/>
                <a:cs typeface="Calibri"/>
              </a:rPr>
              <a:t>All Video Data to JSC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1383" y="1524974"/>
            <a:ext cx="752890" cy="5618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/>
                <a:cs typeface="Calibri"/>
              </a:rPr>
              <a:t>MCC-H</a:t>
            </a:r>
          </a:p>
          <a:p>
            <a:pPr algn="ctr"/>
            <a:r>
              <a:rPr lang="en-US" sz="1000" dirty="0" smtClean="0">
                <a:latin typeface="Calibri"/>
                <a:cs typeface="Calibri"/>
              </a:rPr>
              <a:t>Video Switch</a:t>
            </a:r>
            <a:endParaRPr lang="en-US" sz="1000" dirty="0">
              <a:latin typeface="Calibri"/>
              <a:cs typeface="Calibri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>
            <a:off x="1435283" y="1805914"/>
            <a:ext cx="446100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73387" y="1099028"/>
            <a:ext cx="904443" cy="2809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MCC-H Internal Distribution</a:t>
            </a: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3388" y="1467201"/>
            <a:ext cx="805825" cy="1942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ESA Gateway</a:t>
            </a: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041" y="1759853"/>
            <a:ext cx="805825" cy="20396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ASI Gateway</a:t>
            </a: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0735" y="2057440"/>
            <a:ext cx="805825" cy="2070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JAXA Gateway</a:t>
            </a: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9159" y="3253977"/>
            <a:ext cx="806124" cy="5790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JSC Building 8</a:t>
            </a:r>
          </a:p>
          <a:p>
            <a:pPr algn="ctr"/>
            <a:r>
              <a:rPr lang="en-US" sz="800" dirty="0" smtClean="0">
                <a:latin typeface="Calibri"/>
                <a:cs typeface="Calibri"/>
              </a:rPr>
              <a:t>Video Control Center</a:t>
            </a:r>
            <a:endParaRPr lang="en-US" sz="800" dirty="0">
              <a:latin typeface="Calibri"/>
              <a:cs typeface="Calibri"/>
            </a:endParaRPr>
          </a:p>
        </p:txBody>
      </p:sp>
      <p:cxnSp>
        <p:nvCxnSpPr>
          <p:cNvPr id="21" name="Straight Arrow Connector 20"/>
          <p:cNvCxnSpPr>
            <a:stCxn id="11" idx="2"/>
            <a:endCxn id="20" idx="0"/>
          </p:cNvCxnSpPr>
          <p:nvPr/>
        </p:nvCxnSpPr>
        <p:spPr>
          <a:xfrm>
            <a:off x="1032221" y="2086853"/>
            <a:ext cx="0" cy="1167124"/>
          </a:xfrm>
          <a:prstGeom prst="straightConnector1">
            <a:avLst/>
          </a:prstGeom>
          <a:ln w="12700" cmpd="sng">
            <a:solidFill>
              <a:srgbClr val="7030A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 rot="16200000">
            <a:off x="6408408" y="2931464"/>
            <a:ext cx="932066" cy="2433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Live Stream HD (Science)</a:t>
            </a: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6755617" y="2931463"/>
            <a:ext cx="932066" cy="2433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Live Stream SD (Habitat)</a:t>
            </a: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8027997" y="3905476"/>
            <a:ext cx="932066" cy="2433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latin typeface="Calibri"/>
                <a:cs typeface="Calibri"/>
              </a:rPr>
              <a:t>Recorded Video (Health Check)</a:t>
            </a: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38847" y="1425067"/>
            <a:ext cx="710807" cy="5011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POIC Video Decoders &amp; Matrix</a:t>
            </a:r>
            <a:endParaRPr lang="en-US" sz="800" dirty="0">
              <a:latin typeface="Calibri"/>
              <a:cs typeface="Calibri"/>
            </a:endParaRPr>
          </a:p>
        </p:txBody>
      </p:sp>
      <p:cxnSp>
        <p:nvCxnSpPr>
          <p:cNvPr id="32" name="Elbow Connector 31"/>
          <p:cNvCxnSpPr>
            <a:stCxn id="7" idx="1"/>
            <a:endCxn id="31" idx="3"/>
          </p:cNvCxnSpPr>
          <p:nvPr/>
        </p:nvCxnSpPr>
        <p:spPr>
          <a:xfrm rot="10800000" flipV="1">
            <a:off x="6449654" y="1673355"/>
            <a:ext cx="169322" cy="2269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755334" y="1416706"/>
            <a:ext cx="737680" cy="5171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POIF Viewing</a:t>
            </a:r>
            <a:endParaRPr lang="en-US" sz="800" dirty="0">
              <a:latin typeface="Calibri"/>
              <a:cs typeface="Calibri"/>
            </a:endParaRPr>
          </a:p>
        </p:txBody>
      </p:sp>
      <p:cxnSp>
        <p:nvCxnSpPr>
          <p:cNvPr id="36" name="Straight Arrow Connector 35"/>
          <p:cNvCxnSpPr>
            <a:stCxn id="31" idx="1"/>
            <a:endCxn id="35" idx="3"/>
          </p:cNvCxnSpPr>
          <p:nvPr/>
        </p:nvCxnSpPr>
        <p:spPr>
          <a:xfrm flipH="1" flipV="1">
            <a:off x="5493014" y="1675283"/>
            <a:ext cx="245833" cy="342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n 36"/>
          <p:cNvSpPr/>
          <p:nvPr/>
        </p:nvSpPr>
        <p:spPr>
          <a:xfrm>
            <a:off x="8118277" y="2512021"/>
            <a:ext cx="749800" cy="851784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/>
                <a:cs typeface="Calibri"/>
              </a:rPr>
              <a:t>DMF</a:t>
            </a:r>
          </a:p>
          <a:p>
            <a:pPr algn="ctr"/>
            <a:r>
              <a:rPr lang="en-US" sz="1000" dirty="0" smtClean="0">
                <a:latin typeface="Calibri"/>
                <a:cs typeface="Calibri"/>
              </a:rPr>
              <a:t>(2 Year Retention)</a:t>
            </a:r>
            <a:endParaRPr lang="en-US" sz="1000" dirty="0">
              <a:latin typeface="Calibri"/>
              <a:cs typeface="Calibri"/>
            </a:endParaRPr>
          </a:p>
        </p:txBody>
      </p:sp>
      <p:cxnSp>
        <p:nvCxnSpPr>
          <p:cNvPr id="38" name="Elbow Connector 37"/>
          <p:cNvCxnSpPr>
            <a:endCxn id="37" idx="1"/>
          </p:cNvCxnSpPr>
          <p:nvPr/>
        </p:nvCxnSpPr>
        <p:spPr>
          <a:xfrm>
            <a:off x="7439156" y="1492613"/>
            <a:ext cx="1054021" cy="1019408"/>
          </a:xfrm>
          <a:prstGeom prst="bentConnector2">
            <a:avLst/>
          </a:prstGeom>
          <a:ln w="12700" cmpd="sng">
            <a:solidFill>
              <a:srgbClr val="7030A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8106340" y="1667656"/>
            <a:ext cx="130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alibri"/>
                <a:cs typeface="Calibri"/>
              </a:rPr>
              <a:t>Unprocessed real-time and dump payload video (real-time &amp; playback requests)</a:t>
            </a: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44516" y="1322311"/>
            <a:ext cx="775705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MPEG-2 Video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9159" y="4022576"/>
            <a:ext cx="803471" cy="55428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NISN Gateway</a:t>
            </a:r>
          </a:p>
          <a:p>
            <a:pPr algn="ctr"/>
            <a:r>
              <a:rPr lang="en-US" sz="800" dirty="0" smtClean="0">
                <a:latin typeface="Calibri"/>
                <a:cs typeface="Calibri"/>
              </a:rPr>
              <a:t>(JSC Building 17)</a:t>
            </a: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796775" y="5708236"/>
            <a:ext cx="866663" cy="2765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Legacy Payload Developers</a:t>
            </a: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44" name="Rectangle 43"/>
          <p:cNvSpPr/>
          <p:nvPr/>
        </p:nvSpPr>
        <p:spPr>
          <a:xfrm rot="16200000">
            <a:off x="396367" y="5700456"/>
            <a:ext cx="866663" cy="27658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MSFC</a:t>
            </a: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45" name="Rectangle 44"/>
          <p:cNvSpPr/>
          <p:nvPr/>
        </p:nvSpPr>
        <p:spPr>
          <a:xfrm rot="16200000">
            <a:off x="-6696" y="5700456"/>
            <a:ext cx="866663" cy="27658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CSA</a:t>
            </a:r>
            <a:endParaRPr lang="en-US" sz="800" dirty="0">
              <a:latin typeface="Calibri"/>
              <a:cs typeface="Calibri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26636" y="5131456"/>
            <a:ext cx="1215543" cy="0"/>
          </a:xfrm>
          <a:prstGeom prst="line">
            <a:avLst/>
          </a:prstGeom>
          <a:ln w="1270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3"/>
          </p:cNvCxnSpPr>
          <p:nvPr/>
        </p:nvCxnSpPr>
        <p:spPr>
          <a:xfrm flipH="1">
            <a:off x="1230107" y="5131456"/>
            <a:ext cx="2653" cy="281743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5" idx="3"/>
          </p:cNvCxnSpPr>
          <p:nvPr/>
        </p:nvCxnSpPr>
        <p:spPr>
          <a:xfrm>
            <a:off x="426636" y="5131456"/>
            <a:ext cx="0" cy="273963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an 48"/>
          <p:cNvSpPr/>
          <p:nvPr/>
        </p:nvSpPr>
        <p:spPr>
          <a:xfrm>
            <a:off x="3527916" y="4841103"/>
            <a:ext cx="752890" cy="533265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Permanent Archive</a:t>
            </a:r>
            <a:endParaRPr lang="en-US" sz="800" dirty="0">
              <a:latin typeface="Calibri"/>
              <a:cs typeface="Calibri"/>
            </a:endParaRPr>
          </a:p>
        </p:txBody>
      </p:sp>
      <p:cxnSp>
        <p:nvCxnSpPr>
          <p:cNvPr id="50" name="Elbow Connector 49"/>
          <p:cNvCxnSpPr>
            <a:endCxn id="16" idx="1"/>
          </p:cNvCxnSpPr>
          <p:nvPr/>
        </p:nvCxnSpPr>
        <p:spPr>
          <a:xfrm flipV="1">
            <a:off x="2636926" y="1239497"/>
            <a:ext cx="636461" cy="331108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endCxn id="76" idx="1"/>
          </p:cNvCxnSpPr>
          <p:nvPr/>
        </p:nvCxnSpPr>
        <p:spPr>
          <a:xfrm>
            <a:off x="2636926" y="2038570"/>
            <a:ext cx="639115" cy="452972"/>
          </a:xfrm>
          <a:prstGeom prst="bentConnector3">
            <a:avLst>
              <a:gd name="adj1" fmla="val 34531"/>
            </a:avLst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4" idx="3"/>
            <a:endCxn id="18" idx="1"/>
          </p:cNvCxnSpPr>
          <p:nvPr/>
        </p:nvCxnSpPr>
        <p:spPr>
          <a:xfrm>
            <a:off x="2634273" y="1805914"/>
            <a:ext cx="641768" cy="55923"/>
          </a:xfrm>
          <a:prstGeom prst="bentConnector3">
            <a:avLst>
              <a:gd name="adj1" fmla="val 32225"/>
            </a:avLst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endCxn id="19" idx="1"/>
          </p:cNvCxnSpPr>
          <p:nvPr/>
        </p:nvCxnSpPr>
        <p:spPr>
          <a:xfrm>
            <a:off x="2636926" y="1928587"/>
            <a:ext cx="633809" cy="232388"/>
          </a:xfrm>
          <a:prstGeom prst="bentConnector3">
            <a:avLst>
              <a:gd name="adj1" fmla="val 58399"/>
            </a:avLst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64" idx="0"/>
            <a:endCxn id="14" idx="2"/>
          </p:cNvCxnSpPr>
          <p:nvPr/>
        </p:nvCxnSpPr>
        <p:spPr>
          <a:xfrm rot="5400000" flipH="1" flipV="1">
            <a:off x="1472275" y="2528955"/>
            <a:ext cx="1227655" cy="343452"/>
          </a:xfrm>
          <a:prstGeom prst="bentConnector3">
            <a:avLst>
              <a:gd name="adj1" fmla="val 22742"/>
            </a:avLst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3" idx="3"/>
            <a:endCxn id="49" idx="2"/>
          </p:cNvCxnSpPr>
          <p:nvPr/>
        </p:nvCxnSpPr>
        <p:spPr>
          <a:xfrm flipV="1">
            <a:off x="3238866" y="5107736"/>
            <a:ext cx="289050" cy="1880"/>
          </a:xfrm>
          <a:prstGeom prst="straightConnector1">
            <a:avLst/>
          </a:prstGeom>
          <a:ln w="12700" cmpd="sng">
            <a:solidFill>
              <a:srgbClr val="7030A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endCxn id="63" idx="1"/>
          </p:cNvCxnSpPr>
          <p:nvPr/>
        </p:nvCxnSpPr>
        <p:spPr>
          <a:xfrm rot="16200000" flipH="1">
            <a:off x="1489103" y="4340891"/>
            <a:ext cx="1337128" cy="200322"/>
          </a:xfrm>
          <a:prstGeom prst="bentConnector2">
            <a:avLst/>
          </a:prstGeom>
          <a:ln w="12700" cmpd="sng">
            <a:solidFill>
              <a:srgbClr val="7030A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273388" y="2849063"/>
            <a:ext cx="745222" cy="2643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Public Affairs</a:t>
            </a: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70735" y="3178135"/>
            <a:ext cx="745222" cy="45248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JSC Institutional </a:t>
            </a:r>
            <a:r>
              <a:rPr lang="en-US" sz="800" dirty="0">
                <a:latin typeface="Calibri"/>
                <a:cs typeface="Calibri"/>
              </a:rPr>
              <a:t>D</a:t>
            </a:r>
            <a:r>
              <a:rPr lang="en-US" sz="800" dirty="0" smtClean="0">
                <a:latin typeface="Calibri"/>
                <a:cs typeface="Calibri"/>
              </a:rPr>
              <a:t>istribution</a:t>
            </a:r>
            <a:endParaRPr lang="en-US" sz="800" dirty="0">
              <a:latin typeface="Calibri"/>
              <a:cs typeface="Calibri"/>
            </a:endParaRPr>
          </a:p>
        </p:txBody>
      </p:sp>
      <p:cxnSp>
        <p:nvCxnSpPr>
          <p:cNvPr id="59" name="Elbow Connector 58"/>
          <p:cNvCxnSpPr>
            <a:endCxn id="58" idx="1"/>
          </p:cNvCxnSpPr>
          <p:nvPr/>
        </p:nvCxnSpPr>
        <p:spPr>
          <a:xfrm flipV="1">
            <a:off x="2257828" y="3404380"/>
            <a:ext cx="1012907" cy="31809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068997" y="4594606"/>
            <a:ext cx="775705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SDI/MPEG Multicast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273388" y="3715053"/>
            <a:ext cx="742569" cy="2463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Outside JSC</a:t>
            </a:r>
            <a:endParaRPr lang="en-US" sz="800" dirty="0">
              <a:latin typeface="Calibri"/>
              <a:cs typeface="Calibri"/>
            </a:endParaRPr>
          </a:p>
        </p:txBody>
      </p:sp>
      <p:cxnSp>
        <p:nvCxnSpPr>
          <p:cNvPr id="62" name="Elbow Connector 61"/>
          <p:cNvCxnSpPr>
            <a:endCxn id="61" idx="1"/>
          </p:cNvCxnSpPr>
          <p:nvPr/>
        </p:nvCxnSpPr>
        <p:spPr>
          <a:xfrm>
            <a:off x="2257829" y="3650808"/>
            <a:ext cx="1015559" cy="187416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2257828" y="4760646"/>
            <a:ext cx="981038" cy="6979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Video Review, Video Reduction, Cataloging</a:t>
            </a: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570924" y="3314508"/>
            <a:ext cx="686904" cy="4579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Building 8 Video Switch</a:t>
            </a:r>
            <a:endParaRPr lang="en-US" sz="800" dirty="0">
              <a:latin typeface="Calibri"/>
              <a:cs typeface="Calibri"/>
            </a:endParaRPr>
          </a:p>
        </p:txBody>
      </p:sp>
      <p:cxnSp>
        <p:nvCxnSpPr>
          <p:cNvPr id="65" name="Elbow Connector 64"/>
          <p:cNvCxnSpPr>
            <a:endCxn id="57" idx="1"/>
          </p:cNvCxnSpPr>
          <p:nvPr/>
        </p:nvCxnSpPr>
        <p:spPr>
          <a:xfrm flipV="1">
            <a:off x="2257829" y="2981215"/>
            <a:ext cx="1015559" cy="378924"/>
          </a:xfrm>
          <a:prstGeom prst="bentConnector3">
            <a:avLst>
              <a:gd name="adj1" fmla="val 24539"/>
            </a:avLst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0" idx="3"/>
            <a:endCxn id="64" idx="1"/>
          </p:cNvCxnSpPr>
          <p:nvPr/>
        </p:nvCxnSpPr>
        <p:spPr>
          <a:xfrm>
            <a:off x="1435283" y="3543498"/>
            <a:ext cx="135641" cy="0"/>
          </a:xfrm>
          <a:prstGeom prst="straightConnector1">
            <a:avLst/>
          </a:prstGeom>
          <a:ln w="12700" cmpd="sng">
            <a:solidFill>
              <a:srgbClr val="7030A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3273387" y="4090442"/>
            <a:ext cx="745223" cy="4316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Russian Gateway</a:t>
            </a:r>
            <a:endParaRPr lang="en-US" sz="800" dirty="0">
              <a:latin typeface="Calibri"/>
              <a:cs typeface="Calibri"/>
            </a:endParaRPr>
          </a:p>
        </p:txBody>
      </p:sp>
      <p:cxnSp>
        <p:nvCxnSpPr>
          <p:cNvPr id="68" name="Elbow Connector 67"/>
          <p:cNvCxnSpPr>
            <a:endCxn id="67" idx="1"/>
          </p:cNvCxnSpPr>
          <p:nvPr/>
        </p:nvCxnSpPr>
        <p:spPr>
          <a:xfrm>
            <a:off x="2257828" y="3726858"/>
            <a:ext cx="1015559" cy="579419"/>
          </a:xfrm>
          <a:prstGeom prst="bentConnector3">
            <a:avLst>
              <a:gd name="adj1" fmla="val 26037"/>
            </a:avLst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26" idx="3"/>
            <a:endCxn id="37" idx="3"/>
          </p:cNvCxnSpPr>
          <p:nvPr/>
        </p:nvCxnSpPr>
        <p:spPr>
          <a:xfrm rot="16200000" flipV="1">
            <a:off x="8394943" y="3462039"/>
            <a:ext cx="197322" cy="854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7030A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72925" y="663205"/>
            <a:ext cx="915939" cy="30085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i="1" dirty="0" smtClean="0">
                <a:latin typeface="Calibri"/>
                <a:cs typeface="Calibri"/>
              </a:rPr>
              <a:t>Video filtered by UDP Port address</a:t>
            </a:r>
            <a:endParaRPr lang="en-US" sz="800" i="1" dirty="0">
              <a:latin typeface="Calibri"/>
              <a:cs typeface="Calibri"/>
            </a:endParaRPr>
          </a:p>
        </p:txBody>
      </p:sp>
      <p:cxnSp>
        <p:nvCxnSpPr>
          <p:cNvPr id="73" name="Straight Arrow Connector 72"/>
          <p:cNvCxnSpPr>
            <a:stCxn id="72" idx="2"/>
            <a:endCxn id="11" idx="0"/>
          </p:cNvCxnSpPr>
          <p:nvPr/>
        </p:nvCxnSpPr>
        <p:spPr>
          <a:xfrm>
            <a:off x="1030895" y="964058"/>
            <a:ext cx="1326" cy="56091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0" idx="2"/>
            <a:endCxn id="7" idx="0"/>
          </p:cNvCxnSpPr>
          <p:nvPr/>
        </p:nvCxnSpPr>
        <p:spPr>
          <a:xfrm>
            <a:off x="7027368" y="954533"/>
            <a:ext cx="3396" cy="437883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93769" y="589993"/>
            <a:ext cx="1264687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000" dirty="0" smtClean="0">
                <a:latin typeface="Calibri"/>
                <a:cs typeface="Calibri"/>
              </a:rPr>
              <a:t>All Video Data to MSFC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276041" y="2388007"/>
            <a:ext cx="805825" cy="2070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Other?</a:t>
            </a:r>
            <a:endParaRPr lang="en-US" sz="800" dirty="0">
              <a:latin typeface="Calibri"/>
              <a:cs typeface="Calibri"/>
            </a:endParaRPr>
          </a:p>
        </p:txBody>
      </p:sp>
      <p:cxnSp>
        <p:nvCxnSpPr>
          <p:cNvPr id="77" name="Elbow Connector 76"/>
          <p:cNvCxnSpPr>
            <a:endCxn id="17" idx="1"/>
          </p:cNvCxnSpPr>
          <p:nvPr/>
        </p:nvCxnSpPr>
        <p:spPr>
          <a:xfrm flipV="1">
            <a:off x="2634273" y="1564311"/>
            <a:ext cx="639115" cy="121486"/>
          </a:xfrm>
          <a:prstGeom prst="bentConnector3">
            <a:avLst>
              <a:gd name="adj1" fmla="val 60709"/>
            </a:avLst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4" idx="3"/>
            <a:endCxn id="5" idx="0"/>
          </p:cNvCxnSpPr>
          <p:nvPr/>
        </p:nvCxnSpPr>
        <p:spPr>
          <a:xfrm>
            <a:off x="2569134" y="371555"/>
            <a:ext cx="2066666" cy="155639"/>
          </a:xfrm>
          <a:prstGeom prst="bentConnector2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027368" y="1012559"/>
            <a:ext cx="1026611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000" dirty="0" smtClean="0">
                <a:latin typeface="Calibri"/>
                <a:cs typeface="Calibri"/>
              </a:rPr>
              <a:t>“HOSC Distributed Video”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30895" y="1072189"/>
            <a:ext cx="1026611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000" dirty="0" smtClean="0">
                <a:latin typeface="Calibri"/>
                <a:cs typeface="Calibri"/>
              </a:rPr>
              <a:t>All Video (Payloads and Ops video)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81" name="Rectangle 80"/>
          <p:cNvSpPr/>
          <p:nvPr/>
        </p:nvSpPr>
        <p:spPr>
          <a:xfrm rot="16200000">
            <a:off x="1208847" y="5708236"/>
            <a:ext cx="866663" cy="27658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Other NASA Centers</a:t>
            </a:r>
            <a:endParaRPr lang="en-US" sz="800" dirty="0">
              <a:latin typeface="Calibri"/>
              <a:cs typeface="Calibri"/>
            </a:endParaRPr>
          </a:p>
        </p:txBody>
      </p:sp>
      <p:cxnSp>
        <p:nvCxnSpPr>
          <p:cNvPr id="82" name="Straight Arrow Connector 81"/>
          <p:cNvCxnSpPr>
            <a:endCxn id="81" idx="3"/>
          </p:cNvCxnSpPr>
          <p:nvPr/>
        </p:nvCxnSpPr>
        <p:spPr>
          <a:xfrm flipH="1">
            <a:off x="1642179" y="5142984"/>
            <a:ext cx="1" cy="270215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2" idx="2"/>
          </p:cNvCxnSpPr>
          <p:nvPr/>
        </p:nvCxnSpPr>
        <p:spPr>
          <a:xfrm>
            <a:off x="1030895" y="4576857"/>
            <a:ext cx="0" cy="554599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4" idx="3"/>
          </p:cNvCxnSpPr>
          <p:nvPr/>
        </p:nvCxnSpPr>
        <p:spPr>
          <a:xfrm flipV="1">
            <a:off x="829699" y="5131456"/>
            <a:ext cx="0" cy="273963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215015" y="5019119"/>
            <a:ext cx="1629687" cy="1341938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0675" y="4892846"/>
            <a:ext cx="67683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FF0000"/>
                </a:solidFill>
                <a:latin typeface="Calibri"/>
                <a:cs typeface="Calibri"/>
              </a:rPr>
              <a:t>“Peering Point</a:t>
            </a:r>
            <a:r>
              <a:rPr lang="en-US" sz="800" dirty="0" smtClean="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endParaRPr lang="en-US" sz="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844701" y="5676588"/>
            <a:ext cx="18086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alibri"/>
                <a:cs typeface="Calibri"/>
              </a:rPr>
              <a:t>Peering Point:</a:t>
            </a:r>
          </a:p>
          <a:p>
            <a:r>
              <a:rPr lang="en-US" sz="800" dirty="0" smtClean="0">
                <a:solidFill>
                  <a:srgbClr val="FF0000"/>
                </a:solidFill>
                <a:latin typeface="Calibri"/>
                <a:cs typeface="Calibri"/>
              </a:rPr>
              <a:t>1. No privacy (multicast to all users)</a:t>
            </a:r>
          </a:p>
          <a:p>
            <a:r>
              <a:rPr lang="en-US" sz="800" dirty="0" smtClean="0">
                <a:solidFill>
                  <a:srgbClr val="FF0000"/>
                </a:solidFill>
                <a:latin typeface="Calibri"/>
                <a:cs typeface="Calibri"/>
              </a:rPr>
              <a:t>2. Low quality (multiple encode cycles)</a:t>
            </a:r>
          </a:p>
          <a:p>
            <a:r>
              <a:rPr lang="en-US" sz="800" dirty="0" smtClean="0">
                <a:solidFill>
                  <a:srgbClr val="FF0000"/>
                </a:solidFill>
                <a:latin typeface="Calibri"/>
                <a:cs typeface="Calibri"/>
              </a:rPr>
              <a:t>3. To be phased out</a:t>
            </a:r>
            <a:endParaRPr lang="en-US" sz="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677136" y="2572763"/>
            <a:ext cx="2046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alibri"/>
                <a:cs typeface="Calibri"/>
              </a:rPr>
              <a:t>HOSC Distributed Video to Payload Developers:</a:t>
            </a:r>
          </a:p>
          <a:p>
            <a:r>
              <a:rPr lang="en-US" sz="800" dirty="0" smtClean="0">
                <a:solidFill>
                  <a:srgbClr val="FF0000"/>
                </a:solidFill>
                <a:latin typeface="Calibri"/>
                <a:cs typeface="Calibri"/>
              </a:rPr>
              <a:t>1. Privacy (user access controlled)</a:t>
            </a:r>
          </a:p>
          <a:p>
            <a:r>
              <a:rPr lang="en-US" sz="800" dirty="0" smtClean="0">
                <a:solidFill>
                  <a:srgbClr val="FF0000"/>
                </a:solidFill>
                <a:latin typeface="Calibri"/>
                <a:cs typeface="Calibri"/>
              </a:rPr>
              <a:t>2. No quality loss (user access to ‘raw’ video)</a:t>
            </a:r>
          </a:p>
          <a:p>
            <a:r>
              <a:rPr lang="en-US" sz="800" dirty="0" smtClean="0">
                <a:solidFill>
                  <a:srgbClr val="FF0000"/>
                </a:solidFill>
                <a:latin typeface="Calibri"/>
                <a:cs typeface="Calibri"/>
              </a:rPr>
              <a:t>3. Future distribution</a:t>
            </a:r>
          </a:p>
        </p:txBody>
      </p:sp>
      <p:sp>
        <p:nvSpPr>
          <p:cNvPr id="89" name="Left Brace 88"/>
          <p:cNvSpPr/>
          <p:nvPr/>
        </p:nvSpPr>
        <p:spPr>
          <a:xfrm>
            <a:off x="6522763" y="2392177"/>
            <a:ext cx="267231" cy="1168949"/>
          </a:xfrm>
          <a:prstGeom prst="leftBrac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cxnSp>
        <p:nvCxnSpPr>
          <p:cNvPr id="90" name="Elbow Connector 89"/>
          <p:cNvCxnSpPr>
            <a:endCxn id="42" idx="3"/>
          </p:cNvCxnSpPr>
          <p:nvPr/>
        </p:nvCxnSpPr>
        <p:spPr>
          <a:xfrm rot="5400000">
            <a:off x="1305936" y="3899182"/>
            <a:ext cx="527229" cy="273840"/>
          </a:xfrm>
          <a:prstGeom prst="bentConnector2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80736" y="2702949"/>
            <a:ext cx="4193934" cy="0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15015" y="2549061"/>
            <a:ext cx="775705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MCC-H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5015" y="2702949"/>
            <a:ext cx="775705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JSC Building 8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4777474" y="3880300"/>
            <a:ext cx="4193934" cy="0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711753" y="3726412"/>
            <a:ext cx="775705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HOSC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683178" y="3911619"/>
            <a:ext cx="1677154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Payload Developer (RR Team)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6849137" y="1949482"/>
            <a:ext cx="10049" cy="645595"/>
          </a:xfrm>
          <a:prstGeom prst="straightConnector1">
            <a:avLst/>
          </a:prstGeom>
          <a:ln w="12700" cmpd="sng">
            <a:solidFill>
              <a:srgbClr val="0070C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183273" y="1941712"/>
            <a:ext cx="10049" cy="645595"/>
          </a:xfrm>
          <a:prstGeom prst="straightConnector1">
            <a:avLst/>
          </a:prstGeom>
          <a:ln w="12700" cmpd="sng"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 bwMode="auto">
          <a:xfrm>
            <a:off x="7442552" y="1844013"/>
            <a:ext cx="796573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Arrow Connector 123"/>
          <p:cNvCxnSpPr/>
          <p:nvPr/>
        </p:nvCxnSpPr>
        <p:spPr bwMode="auto">
          <a:xfrm>
            <a:off x="8239125" y="1844013"/>
            <a:ext cx="0" cy="68188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7445656" y="1694333"/>
            <a:ext cx="92049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Arrow Connector 129"/>
          <p:cNvCxnSpPr/>
          <p:nvPr/>
        </p:nvCxnSpPr>
        <p:spPr bwMode="auto">
          <a:xfrm>
            <a:off x="8366150" y="1694333"/>
            <a:ext cx="0" cy="82337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0" name="Rounded Rectangle 139"/>
          <p:cNvSpPr/>
          <p:nvPr/>
        </p:nvSpPr>
        <p:spPr>
          <a:xfrm>
            <a:off x="8013950" y="4699874"/>
            <a:ext cx="973445" cy="58993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MMOC Submits DSRS (DSM) Request for LOS and Health Check Video Files</a:t>
            </a:r>
          </a:p>
        </p:txBody>
      </p:sp>
      <p:sp>
        <p:nvSpPr>
          <p:cNvPr id="144" name="Freeform 143"/>
          <p:cNvSpPr/>
          <p:nvPr/>
        </p:nvSpPr>
        <p:spPr>
          <a:xfrm rot="313876">
            <a:off x="7867510" y="6289698"/>
            <a:ext cx="1127082" cy="445328"/>
          </a:xfrm>
          <a:custGeom>
            <a:avLst/>
            <a:gdLst>
              <a:gd name="connsiteX0" fmla="*/ 535237 w 2335462"/>
              <a:gd name="connsiteY0" fmla="*/ 171450 h 895350"/>
              <a:gd name="connsiteX1" fmla="*/ 268537 w 2335462"/>
              <a:gd name="connsiteY1" fmla="*/ 190500 h 895350"/>
              <a:gd name="connsiteX2" fmla="*/ 239962 w 2335462"/>
              <a:gd name="connsiteY2" fmla="*/ 200025 h 895350"/>
              <a:gd name="connsiteX3" fmla="*/ 154237 w 2335462"/>
              <a:gd name="connsiteY3" fmla="*/ 228600 h 895350"/>
              <a:gd name="connsiteX4" fmla="*/ 125662 w 2335462"/>
              <a:gd name="connsiteY4" fmla="*/ 238125 h 895350"/>
              <a:gd name="connsiteX5" fmla="*/ 97087 w 2335462"/>
              <a:gd name="connsiteY5" fmla="*/ 257175 h 895350"/>
              <a:gd name="connsiteX6" fmla="*/ 30412 w 2335462"/>
              <a:gd name="connsiteY6" fmla="*/ 295275 h 895350"/>
              <a:gd name="connsiteX7" fmla="*/ 11362 w 2335462"/>
              <a:gd name="connsiteY7" fmla="*/ 323850 h 895350"/>
              <a:gd name="connsiteX8" fmla="*/ 11362 w 2335462"/>
              <a:gd name="connsiteY8" fmla="*/ 457200 h 895350"/>
              <a:gd name="connsiteX9" fmla="*/ 39937 w 2335462"/>
              <a:gd name="connsiteY9" fmla="*/ 514350 h 895350"/>
              <a:gd name="connsiteX10" fmla="*/ 125662 w 2335462"/>
              <a:gd name="connsiteY10" fmla="*/ 552450 h 895350"/>
              <a:gd name="connsiteX11" fmla="*/ 154237 w 2335462"/>
              <a:gd name="connsiteY11" fmla="*/ 561975 h 895350"/>
              <a:gd name="connsiteX12" fmla="*/ 182812 w 2335462"/>
              <a:gd name="connsiteY12" fmla="*/ 571500 h 895350"/>
              <a:gd name="connsiteX13" fmla="*/ 211387 w 2335462"/>
              <a:gd name="connsiteY13" fmla="*/ 581025 h 895350"/>
              <a:gd name="connsiteX14" fmla="*/ 163762 w 2335462"/>
              <a:gd name="connsiteY14" fmla="*/ 676275 h 895350"/>
              <a:gd name="connsiteX15" fmla="*/ 173287 w 2335462"/>
              <a:gd name="connsiteY15" fmla="*/ 733425 h 895350"/>
              <a:gd name="connsiteX16" fmla="*/ 192337 w 2335462"/>
              <a:gd name="connsiteY16" fmla="*/ 762000 h 895350"/>
              <a:gd name="connsiteX17" fmla="*/ 249487 w 2335462"/>
              <a:gd name="connsiteY17" fmla="*/ 800100 h 895350"/>
              <a:gd name="connsiteX18" fmla="*/ 354262 w 2335462"/>
              <a:gd name="connsiteY18" fmla="*/ 828675 h 895350"/>
              <a:gd name="connsiteX19" fmla="*/ 678112 w 2335462"/>
              <a:gd name="connsiteY19" fmla="*/ 819150 h 895350"/>
              <a:gd name="connsiteX20" fmla="*/ 792412 w 2335462"/>
              <a:gd name="connsiteY20" fmla="*/ 800100 h 895350"/>
              <a:gd name="connsiteX21" fmla="*/ 878137 w 2335462"/>
              <a:gd name="connsiteY21" fmla="*/ 790575 h 895350"/>
              <a:gd name="connsiteX22" fmla="*/ 944812 w 2335462"/>
              <a:gd name="connsiteY22" fmla="*/ 771525 h 895350"/>
              <a:gd name="connsiteX23" fmla="*/ 1001962 w 2335462"/>
              <a:gd name="connsiteY23" fmla="*/ 742950 h 895350"/>
              <a:gd name="connsiteX24" fmla="*/ 1059112 w 2335462"/>
              <a:gd name="connsiteY24" fmla="*/ 771525 h 895350"/>
              <a:gd name="connsiteX25" fmla="*/ 1068637 w 2335462"/>
              <a:gd name="connsiteY25" fmla="*/ 800100 h 895350"/>
              <a:gd name="connsiteX26" fmla="*/ 1097212 w 2335462"/>
              <a:gd name="connsiteY26" fmla="*/ 819150 h 895350"/>
              <a:gd name="connsiteX27" fmla="*/ 1125787 w 2335462"/>
              <a:gd name="connsiteY27" fmla="*/ 847725 h 895350"/>
              <a:gd name="connsiteX28" fmla="*/ 1182937 w 2335462"/>
              <a:gd name="connsiteY28" fmla="*/ 876300 h 895350"/>
              <a:gd name="connsiteX29" fmla="*/ 1211512 w 2335462"/>
              <a:gd name="connsiteY29" fmla="*/ 895350 h 895350"/>
              <a:gd name="connsiteX30" fmla="*/ 1525837 w 2335462"/>
              <a:gd name="connsiteY30" fmla="*/ 885825 h 895350"/>
              <a:gd name="connsiteX31" fmla="*/ 1554412 w 2335462"/>
              <a:gd name="connsiteY31" fmla="*/ 876300 h 895350"/>
              <a:gd name="connsiteX32" fmla="*/ 1630612 w 2335462"/>
              <a:gd name="connsiteY32" fmla="*/ 847725 h 895350"/>
              <a:gd name="connsiteX33" fmla="*/ 1659187 w 2335462"/>
              <a:gd name="connsiteY33" fmla="*/ 838200 h 895350"/>
              <a:gd name="connsiteX34" fmla="*/ 1687762 w 2335462"/>
              <a:gd name="connsiteY34" fmla="*/ 819150 h 895350"/>
              <a:gd name="connsiteX35" fmla="*/ 1744912 w 2335462"/>
              <a:gd name="connsiteY35" fmla="*/ 790575 h 895350"/>
              <a:gd name="connsiteX36" fmla="*/ 1783012 w 2335462"/>
              <a:gd name="connsiteY36" fmla="*/ 733425 h 895350"/>
              <a:gd name="connsiteX37" fmla="*/ 1763962 w 2335462"/>
              <a:gd name="connsiteY37" fmla="*/ 676275 h 895350"/>
              <a:gd name="connsiteX38" fmla="*/ 2040187 w 2335462"/>
              <a:gd name="connsiteY38" fmla="*/ 657225 h 895350"/>
              <a:gd name="connsiteX39" fmla="*/ 2135437 w 2335462"/>
              <a:gd name="connsiteY39" fmla="*/ 647700 h 895350"/>
              <a:gd name="connsiteX40" fmla="*/ 2164012 w 2335462"/>
              <a:gd name="connsiteY40" fmla="*/ 638175 h 895350"/>
              <a:gd name="connsiteX41" fmla="*/ 2221162 w 2335462"/>
              <a:gd name="connsiteY41" fmla="*/ 609600 h 895350"/>
              <a:gd name="connsiteX42" fmla="*/ 2268787 w 2335462"/>
              <a:gd name="connsiteY42" fmla="*/ 552450 h 895350"/>
              <a:gd name="connsiteX43" fmla="*/ 2278312 w 2335462"/>
              <a:gd name="connsiteY43" fmla="*/ 514350 h 895350"/>
              <a:gd name="connsiteX44" fmla="*/ 2268787 w 2335462"/>
              <a:gd name="connsiteY44" fmla="*/ 457200 h 895350"/>
              <a:gd name="connsiteX45" fmla="*/ 2211637 w 2335462"/>
              <a:gd name="connsiteY45" fmla="*/ 400050 h 895350"/>
              <a:gd name="connsiteX46" fmla="*/ 2192587 w 2335462"/>
              <a:gd name="connsiteY46" fmla="*/ 371475 h 895350"/>
              <a:gd name="connsiteX47" fmla="*/ 2249737 w 2335462"/>
              <a:gd name="connsiteY47" fmla="*/ 323850 h 895350"/>
              <a:gd name="connsiteX48" fmla="*/ 2278312 w 2335462"/>
              <a:gd name="connsiteY48" fmla="*/ 314325 h 895350"/>
              <a:gd name="connsiteX49" fmla="*/ 2297362 w 2335462"/>
              <a:gd name="connsiteY49" fmla="*/ 276225 h 895350"/>
              <a:gd name="connsiteX50" fmla="*/ 2335462 w 2335462"/>
              <a:gd name="connsiteY50" fmla="*/ 228600 h 895350"/>
              <a:gd name="connsiteX51" fmla="*/ 2325937 w 2335462"/>
              <a:gd name="connsiteY51" fmla="*/ 161925 h 895350"/>
              <a:gd name="connsiteX52" fmla="*/ 2259262 w 2335462"/>
              <a:gd name="connsiteY52" fmla="*/ 123825 h 895350"/>
              <a:gd name="connsiteX53" fmla="*/ 2202112 w 2335462"/>
              <a:gd name="connsiteY53" fmla="*/ 85725 h 895350"/>
              <a:gd name="connsiteX54" fmla="*/ 2173537 w 2335462"/>
              <a:gd name="connsiteY54" fmla="*/ 76200 h 895350"/>
              <a:gd name="connsiteX55" fmla="*/ 2087812 w 2335462"/>
              <a:gd name="connsiteY55" fmla="*/ 57150 h 895350"/>
              <a:gd name="connsiteX56" fmla="*/ 1649662 w 2335462"/>
              <a:gd name="connsiteY56" fmla="*/ 66675 h 895350"/>
              <a:gd name="connsiteX57" fmla="*/ 1497262 w 2335462"/>
              <a:gd name="connsiteY57" fmla="*/ 66675 h 895350"/>
              <a:gd name="connsiteX58" fmla="*/ 1459162 w 2335462"/>
              <a:gd name="connsiteY58" fmla="*/ 38100 h 895350"/>
              <a:gd name="connsiteX59" fmla="*/ 1344862 w 2335462"/>
              <a:gd name="connsiteY59" fmla="*/ 9525 h 895350"/>
              <a:gd name="connsiteX60" fmla="*/ 1297237 w 2335462"/>
              <a:gd name="connsiteY60" fmla="*/ 0 h 895350"/>
              <a:gd name="connsiteX61" fmla="*/ 982912 w 2335462"/>
              <a:gd name="connsiteY61" fmla="*/ 9525 h 895350"/>
              <a:gd name="connsiteX62" fmla="*/ 954337 w 2335462"/>
              <a:gd name="connsiteY62" fmla="*/ 19050 h 895350"/>
              <a:gd name="connsiteX63" fmla="*/ 859087 w 2335462"/>
              <a:gd name="connsiteY63" fmla="*/ 28575 h 895350"/>
              <a:gd name="connsiteX64" fmla="*/ 792412 w 2335462"/>
              <a:gd name="connsiteY64" fmla="*/ 38100 h 895350"/>
              <a:gd name="connsiteX65" fmla="*/ 687637 w 2335462"/>
              <a:gd name="connsiteY65" fmla="*/ 57150 h 895350"/>
              <a:gd name="connsiteX66" fmla="*/ 659062 w 2335462"/>
              <a:gd name="connsiteY66" fmla="*/ 66675 h 895350"/>
              <a:gd name="connsiteX67" fmla="*/ 611437 w 2335462"/>
              <a:gd name="connsiteY67" fmla="*/ 123825 h 895350"/>
              <a:gd name="connsiteX68" fmla="*/ 535237 w 2335462"/>
              <a:gd name="connsiteY68" fmla="*/ 1714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335462" h="895350">
                <a:moveTo>
                  <a:pt x="535237" y="171450"/>
                </a:moveTo>
                <a:cubicBezTo>
                  <a:pt x="478087" y="182563"/>
                  <a:pt x="347787" y="176091"/>
                  <a:pt x="268537" y="190500"/>
                </a:cubicBezTo>
                <a:cubicBezTo>
                  <a:pt x="258659" y="192296"/>
                  <a:pt x="249616" y="197267"/>
                  <a:pt x="239962" y="200025"/>
                </a:cubicBezTo>
                <a:cubicBezTo>
                  <a:pt x="150584" y="225562"/>
                  <a:pt x="259326" y="189192"/>
                  <a:pt x="154237" y="228600"/>
                </a:cubicBezTo>
                <a:cubicBezTo>
                  <a:pt x="144836" y="232125"/>
                  <a:pt x="134642" y="233635"/>
                  <a:pt x="125662" y="238125"/>
                </a:cubicBezTo>
                <a:cubicBezTo>
                  <a:pt x="115423" y="243245"/>
                  <a:pt x="107026" y="251495"/>
                  <a:pt x="97087" y="257175"/>
                </a:cubicBezTo>
                <a:cubicBezTo>
                  <a:pt x="12494" y="305514"/>
                  <a:pt x="100030" y="248863"/>
                  <a:pt x="30412" y="295275"/>
                </a:cubicBezTo>
                <a:cubicBezTo>
                  <a:pt x="24062" y="304800"/>
                  <a:pt x="16482" y="313611"/>
                  <a:pt x="11362" y="323850"/>
                </a:cubicBezTo>
                <a:cubicBezTo>
                  <a:pt x="-10216" y="367005"/>
                  <a:pt x="4291" y="407704"/>
                  <a:pt x="11362" y="457200"/>
                </a:cubicBezTo>
                <a:cubicBezTo>
                  <a:pt x="13944" y="475276"/>
                  <a:pt x="27361" y="501774"/>
                  <a:pt x="39937" y="514350"/>
                </a:cubicBezTo>
                <a:cubicBezTo>
                  <a:pt x="62578" y="536991"/>
                  <a:pt x="97368" y="543019"/>
                  <a:pt x="125662" y="552450"/>
                </a:cubicBezTo>
                <a:lnTo>
                  <a:pt x="154237" y="561975"/>
                </a:lnTo>
                <a:lnTo>
                  <a:pt x="182812" y="571500"/>
                </a:lnTo>
                <a:lnTo>
                  <a:pt x="211387" y="581025"/>
                </a:lnTo>
                <a:cubicBezTo>
                  <a:pt x="166025" y="649067"/>
                  <a:pt x="178840" y="615963"/>
                  <a:pt x="163762" y="676275"/>
                </a:cubicBezTo>
                <a:cubicBezTo>
                  <a:pt x="166937" y="695325"/>
                  <a:pt x="167180" y="715103"/>
                  <a:pt x="173287" y="733425"/>
                </a:cubicBezTo>
                <a:cubicBezTo>
                  <a:pt x="176907" y="744285"/>
                  <a:pt x="183722" y="754462"/>
                  <a:pt x="192337" y="762000"/>
                </a:cubicBezTo>
                <a:cubicBezTo>
                  <a:pt x="209567" y="777077"/>
                  <a:pt x="227275" y="794547"/>
                  <a:pt x="249487" y="800100"/>
                </a:cubicBezTo>
                <a:cubicBezTo>
                  <a:pt x="335427" y="821585"/>
                  <a:pt x="300849" y="810871"/>
                  <a:pt x="354262" y="828675"/>
                </a:cubicBezTo>
                <a:cubicBezTo>
                  <a:pt x="462212" y="825500"/>
                  <a:pt x="570344" y="826178"/>
                  <a:pt x="678112" y="819150"/>
                </a:cubicBezTo>
                <a:cubicBezTo>
                  <a:pt x="716656" y="816636"/>
                  <a:pt x="754023" y="804365"/>
                  <a:pt x="792412" y="800100"/>
                </a:cubicBezTo>
                <a:lnTo>
                  <a:pt x="878137" y="790575"/>
                </a:lnTo>
                <a:cubicBezTo>
                  <a:pt x="890344" y="787523"/>
                  <a:pt x="931147" y="778357"/>
                  <a:pt x="944812" y="771525"/>
                </a:cubicBezTo>
                <a:cubicBezTo>
                  <a:pt x="1018670" y="734596"/>
                  <a:pt x="930138" y="766891"/>
                  <a:pt x="1001962" y="742950"/>
                </a:cubicBezTo>
                <a:cubicBezTo>
                  <a:pt x="1020786" y="749225"/>
                  <a:pt x="1045683" y="754739"/>
                  <a:pt x="1059112" y="771525"/>
                </a:cubicBezTo>
                <a:cubicBezTo>
                  <a:pt x="1065384" y="779365"/>
                  <a:pt x="1062365" y="792260"/>
                  <a:pt x="1068637" y="800100"/>
                </a:cubicBezTo>
                <a:cubicBezTo>
                  <a:pt x="1075788" y="809039"/>
                  <a:pt x="1088418" y="811821"/>
                  <a:pt x="1097212" y="819150"/>
                </a:cubicBezTo>
                <a:cubicBezTo>
                  <a:pt x="1107560" y="827774"/>
                  <a:pt x="1115439" y="839101"/>
                  <a:pt x="1125787" y="847725"/>
                </a:cubicBezTo>
                <a:cubicBezTo>
                  <a:pt x="1166733" y="881847"/>
                  <a:pt x="1139979" y="854821"/>
                  <a:pt x="1182937" y="876300"/>
                </a:cubicBezTo>
                <a:cubicBezTo>
                  <a:pt x="1193176" y="881420"/>
                  <a:pt x="1201987" y="889000"/>
                  <a:pt x="1211512" y="895350"/>
                </a:cubicBezTo>
                <a:cubicBezTo>
                  <a:pt x="1316287" y="892175"/>
                  <a:pt x="1421175" y="891640"/>
                  <a:pt x="1525837" y="885825"/>
                </a:cubicBezTo>
                <a:cubicBezTo>
                  <a:pt x="1535862" y="885268"/>
                  <a:pt x="1544758" y="879058"/>
                  <a:pt x="1554412" y="876300"/>
                </a:cubicBezTo>
                <a:cubicBezTo>
                  <a:pt x="1642217" y="851213"/>
                  <a:pt x="1541832" y="885774"/>
                  <a:pt x="1630612" y="847725"/>
                </a:cubicBezTo>
                <a:cubicBezTo>
                  <a:pt x="1639840" y="843770"/>
                  <a:pt x="1650207" y="842690"/>
                  <a:pt x="1659187" y="838200"/>
                </a:cubicBezTo>
                <a:cubicBezTo>
                  <a:pt x="1669426" y="833080"/>
                  <a:pt x="1677523" y="824270"/>
                  <a:pt x="1687762" y="819150"/>
                </a:cubicBezTo>
                <a:cubicBezTo>
                  <a:pt x="1766632" y="779715"/>
                  <a:pt x="1663020" y="845170"/>
                  <a:pt x="1744912" y="790575"/>
                </a:cubicBezTo>
                <a:cubicBezTo>
                  <a:pt x="1757612" y="771525"/>
                  <a:pt x="1790252" y="755145"/>
                  <a:pt x="1783012" y="733425"/>
                </a:cubicBezTo>
                <a:lnTo>
                  <a:pt x="1763962" y="676275"/>
                </a:lnTo>
                <a:cubicBezTo>
                  <a:pt x="1872836" y="639984"/>
                  <a:pt x="1766647" y="672422"/>
                  <a:pt x="2040187" y="657225"/>
                </a:cubicBezTo>
                <a:cubicBezTo>
                  <a:pt x="2072046" y="655455"/>
                  <a:pt x="2103687" y="650875"/>
                  <a:pt x="2135437" y="647700"/>
                </a:cubicBezTo>
                <a:cubicBezTo>
                  <a:pt x="2144962" y="644525"/>
                  <a:pt x="2155032" y="642665"/>
                  <a:pt x="2164012" y="638175"/>
                </a:cubicBezTo>
                <a:cubicBezTo>
                  <a:pt x="2237870" y="601246"/>
                  <a:pt x="2149338" y="633541"/>
                  <a:pt x="2221162" y="609600"/>
                </a:cubicBezTo>
                <a:cubicBezTo>
                  <a:pt x="2238326" y="592436"/>
                  <a:pt x="2258841" y="575657"/>
                  <a:pt x="2268787" y="552450"/>
                </a:cubicBezTo>
                <a:cubicBezTo>
                  <a:pt x="2273944" y="540418"/>
                  <a:pt x="2275137" y="527050"/>
                  <a:pt x="2278312" y="514350"/>
                </a:cubicBezTo>
                <a:cubicBezTo>
                  <a:pt x="2275137" y="495300"/>
                  <a:pt x="2278518" y="473882"/>
                  <a:pt x="2268787" y="457200"/>
                </a:cubicBezTo>
                <a:cubicBezTo>
                  <a:pt x="2255212" y="433929"/>
                  <a:pt x="2226581" y="422466"/>
                  <a:pt x="2211637" y="400050"/>
                </a:cubicBezTo>
                <a:lnTo>
                  <a:pt x="2192587" y="371475"/>
                </a:lnTo>
                <a:cubicBezTo>
                  <a:pt x="2213653" y="350409"/>
                  <a:pt x="2223215" y="337111"/>
                  <a:pt x="2249737" y="323850"/>
                </a:cubicBezTo>
                <a:cubicBezTo>
                  <a:pt x="2258717" y="319360"/>
                  <a:pt x="2268787" y="317500"/>
                  <a:pt x="2278312" y="314325"/>
                </a:cubicBezTo>
                <a:cubicBezTo>
                  <a:pt x="2284662" y="301625"/>
                  <a:pt x="2288272" y="287133"/>
                  <a:pt x="2297362" y="276225"/>
                </a:cubicBezTo>
                <a:cubicBezTo>
                  <a:pt x="2345233" y="218780"/>
                  <a:pt x="2312720" y="296825"/>
                  <a:pt x="2335462" y="228600"/>
                </a:cubicBezTo>
                <a:cubicBezTo>
                  <a:pt x="2332287" y="206375"/>
                  <a:pt x="2335977" y="182005"/>
                  <a:pt x="2325937" y="161925"/>
                </a:cubicBezTo>
                <a:cubicBezTo>
                  <a:pt x="2309113" y="128276"/>
                  <a:pt x="2284362" y="137769"/>
                  <a:pt x="2259262" y="123825"/>
                </a:cubicBezTo>
                <a:cubicBezTo>
                  <a:pt x="2239248" y="112706"/>
                  <a:pt x="2223832" y="92965"/>
                  <a:pt x="2202112" y="85725"/>
                </a:cubicBezTo>
                <a:cubicBezTo>
                  <a:pt x="2192587" y="82550"/>
                  <a:pt x="2183191" y="78958"/>
                  <a:pt x="2173537" y="76200"/>
                </a:cubicBezTo>
                <a:cubicBezTo>
                  <a:pt x="2142150" y="67232"/>
                  <a:pt x="2120548" y="63697"/>
                  <a:pt x="2087812" y="57150"/>
                </a:cubicBezTo>
                <a:lnTo>
                  <a:pt x="1649662" y="66675"/>
                </a:lnTo>
                <a:cubicBezTo>
                  <a:pt x="1500449" y="71820"/>
                  <a:pt x="1579940" y="87345"/>
                  <a:pt x="1497262" y="66675"/>
                </a:cubicBezTo>
                <a:cubicBezTo>
                  <a:pt x="1484562" y="57150"/>
                  <a:pt x="1473361" y="45200"/>
                  <a:pt x="1459162" y="38100"/>
                </a:cubicBezTo>
                <a:cubicBezTo>
                  <a:pt x="1419413" y="18225"/>
                  <a:pt x="1387462" y="17271"/>
                  <a:pt x="1344862" y="9525"/>
                </a:cubicBezTo>
                <a:cubicBezTo>
                  <a:pt x="1328934" y="6629"/>
                  <a:pt x="1313112" y="3175"/>
                  <a:pt x="1297237" y="0"/>
                </a:cubicBezTo>
                <a:cubicBezTo>
                  <a:pt x="1192462" y="3175"/>
                  <a:pt x="1087574" y="3710"/>
                  <a:pt x="982912" y="9525"/>
                </a:cubicBezTo>
                <a:cubicBezTo>
                  <a:pt x="972887" y="10082"/>
                  <a:pt x="964260" y="17523"/>
                  <a:pt x="954337" y="19050"/>
                </a:cubicBezTo>
                <a:cubicBezTo>
                  <a:pt x="922800" y="23902"/>
                  <a:pt x="890777" y="24847"/>
                  <a:pt x="859087" y="28575"/>
                </a:cubicBezTo>
                <a:cubicBezTo>
                  <a:pt x="836790" y="31198"/>
                  <a:pt x="814602" y="34686"/>
                  <a:pt x="792412" y="38100"/>
                </a:cubicBezTo>
                <a:cubicBezTo>
                  <a:pt x="770332" y="41497"/>
                  <a:pt x="711415" y="51206"/>
                  <a:pt x="687637" y="57150"/>
                </a:cubicBezTo>
                <a:cubicBezTo>
                  <a:pt x="677897" y="59585"/>
                  <a:pt x="668587" y="63500"/>
                  <a:pt x="659062" y="66675"/>
                </a:cubicBezTo>
                <a:cubicBezTo>
                  <a:pt x="640331" y="94772"/>
                  <a:pt x="638939" y="100906"/>
                  <a:pt x="611437" y="123825"/>
                </a:cubicBezTo>
                <a:cubicBezTo>
                  <a:pt x="539343" y="183903"/>
                  <a:pt x="592387" y="160337"/>
                  <a:pt x="535237" y="171450"/>
                </a:cubicBezTo>
                <a:close/>
              </a:path>
            </a:pathLst>
          </a:custGeom>
          <a:solidFill>
            <a:srgbClr val="BAF5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7937304" y="631332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Life Science</a:t>
            </a:r>
          </a:p>
          <a:p>
            <a:r>
              <a:rPr lang="en-US" sz="900" dirty="0" smtClean="0"/>
              <a:t>Cloud (Ames)**</a:t>
            </a:r>
            <a:endParaRPr lang="en-US" sz="900" dirty="0"/>
          </a:p>
        </p:txBody>
      </p:sp>
      <p:sp>
        <p:nvSpPr>
          <p:cNvPr id="146" name="TextBox 145"/>
          <p:cNvSpPr txBox="1"/>
          <p:nvPr/>
        </p:nvSpPr>
        <p:spPr>
          <a:xfrm>
            <a:off x="4770085" y="4018318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KSC</a:t>
            </a:r>
            <a:endParaRPr lang="en-US" sz="800" dirty="0"/>
          </a:p>
        </p:txBody>
      </p:sp>
      <p:sp>
        <p:nvSpPr>
          <p:cNvPr id="147" name="Rectangle 146"/>
          <p:cNvSpPr/>
          <p:nvPr/>
        </p:nvSpPr>
        <p:spPr>
          <a:xfrm>
            <a:off x="4840645" y="4203103"/>
            <a:ext cx="979740" cy="38524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REMA/ RR </a:t>
            </a:r>
            <a:r>
              <a:rPr lang="en-US" sz="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Sci</a:t>
            </a: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PI personnel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782429" y="4599963"/>
            <a:ext cx="808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Greenville, IN</a:t>
            </a:r>
            <a:endParaRPr lang="en-US" sz="800" dirty="0"/>
          </a:p>
        </p:txBody>
      </p:sp>
      <p:sp>
        <p:nvSpPr>
          <p:cNvPr id="149" name="Rectangle 148"/>
          <p:cNvSpPr/>
          <p:nvPr/>
        </p:nvSpPr>
        <p:spPr>
          <a:xfrm>
            <a:off x="4870594" y="4767364"/>
            <a:ext cx="979740" cy="38524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Techshot</a:t>
            </a:r>
            <a:r>
              <a:rPr lang="en-US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(Densitometer Only)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791783" y="5158008"/>
            <a:ext cx="7521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Boulder, CO</a:t>
            </a:r>
            <a:endParaRPr lang="en-US" sz="800" dirty="0"/>
          </a:p>
        </p:txBody>
      </p:sp>
      <p:sp>
        <p:nvSpPr>
          <p:cNvPr id="151" name="Rectangle 150"/>
          <p:cNvSpPr/>
          <p:nvPr/>
        </p:nvSpPr>
        <p:spPr>
          <a:xfrm>
            <a:off x="4870594" y="5337639"/>
            <a:ext cx="979740" cy="38524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Univ. of Colorado Control Center (</a:t>
            </a:r>
            <a:r>
              <a:rPr lang="en-US" sz="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BioServe</a:t>
            </a:r>
            <a:r>
              <a:rPr lang="en-US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53" name="Straight Connector 152"/>
          <p:cNvCxnSpPr/>
          <p:nvPr/>
        </p:nvCxnSpPr>
        <p:spPr bwMode="auto">
          <a:xfrm>
            <a:off x="6226742" y="3717352"/>
            <a:ext cx="0" cy="181290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Elbow Connector 156"/>
          <p:cNvCxnSpPr>
            <a:stCxn id="24" idx="1"/>
          </p:cNvCxnSpPr>
          <p:nvPr/>
        </p:nvCxnSpPr>
        <p:spPr bwMode="auto">
          <a:xfrm rot="5400000">
            <a:off x="6452656" y="3293267"/>
            <a:ext cx="195872" cy="647700"/>
          </a:xfrm>
          <a:prstGeom prst="bentConnector2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Rectangle 157"/>
          <p:cNvSpPr/>
          <p:nvPr/>
        </p:nvSpPr>
        <p:spPr>
          <a:xfrm>
            <a:off x="6539101" y="5184741"/>
            <a:ext cx="1001094" cy="43537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MMOC/Web Stream Video on Secure internet site**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478736" y="3998771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Ames</a:t>
            </a:r>
            <a:endParaRPr lang="en-US" sz="800" dirty="0"/>
          </a:p>
        </p:txBody>
      </p:sp>
      <p:sp>
        <p:nvSpPr>
          <p:cNvPr id="160" name="Rectangle 159"/>
          <p:cNvSpPr/>
          <p:nvPr/>
        </p:nvSpPr>
        <p:spPr>
          <a:xfrm>
            <a:off x="6535299" y="4175316"/>
            <a:ext cx="1004895" cy="82200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MMOC/RR </a:t>
            </a: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Ops personnel direct Crew </a:t>
            </a:r>
            <a:r>
              <a:rPr lang="en-US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actions.   Use VLC to record live </a:t>
            </a: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downlink </a:t>
            </a:r>
            <a:r>
              <a:rPr lang="en-US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video and push to web.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62" name="Straight Arrow Connector 161"/>
          <p:cNvCxnSpPr>
            <a:endCxn id="151" idx="3"/>
          </p:cNvCxnSpPr>
          <p:nvPr/>
        </p:nvCxnSpPr>
        <p:spPr bwMode="auto">
          <a:xfrm flipH="1" flipV="1">
            <a:off x="5850334" y="5530261"/>
            <a:ext cx="376408" cy="520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9" name="Straight Arrow Connector 168"/>
          <p:cNvCxnSpPr/>
          <p:nvPr/>
        </p:nvCxnSpPr>
        <p:spPr bwMode="auto">
          <a:xfrm flipH="1" flipV="1">
            <a:off x="5850334" y="4970871"/>
            <a:ext cx="376408" cy="520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0" name="Straight Arrow Connector 169"/>
          <p:cNvCxnSpPr/>
          <p:nvPr/>
        </p:nvCxnSpPr>
        <p:spPr bwMode="auto">
          <a:xfrm flipH="1" flipV="1">
            <a:off x="5830683" y="4395724"/>
            <a:ext cx="396059" cy="1015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2" name="Straight Arrow Connector 171"/>
          <p:cNvCxnSpPr/>
          <p:nvPr/>
        </p:nvCxnSpPr>
        <p:spPr>
          <a:xfrm>
            <a:off x="7216625" y="3529722"/>
            <a:ext cx="10049" cy="645595"/>
          </a:xfrm>
          <a:prstGeom prst="straightConnector1">
            <a:avLst/>
          </a:prstGeom>
          <a:ln w="12700" cmpd="sng"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24" idx="1"/>
          </p:cNvCxnSpPr>
          <p:nvPr/>
        </p:nvCxnSpPr>
        <p:spPr bwMode="auto">
          <a:xfrm flipH="1">
            <a:off x="6874441" y="3519181"/>
            <a:ext cx="1" cy="68245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0" name="Straight Arrow Connector 179"/>
          <p:cNvCxnSpPr/>
          <p:nvPr/>
        </p:nvCxnSpPr>
        <p:spPr>
          <a:xfrm>
            <a:off x="7216625" y="5008561"/>
            <a:ext cx="0" cy="182939"/>
          </a:xfrm>
          <a:prstGeom prst="straightConnector1">
            <a:avLst/>
          </a:prstGeom>
          <a:ln w="12700" cmpd="sng"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 bwMode="auto">
          <a:xfrm flipH="1">
            <a:off x="6874443" y="5007545"/>
            <a:ext cx="1" cy="19348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7" name="Rectangle 186"/>
          <p:cNvSpPr/>
          <p:nvPr/>
        </p:nvSpPr>
        <p:spPr>
          <a:xfrm>
            <a:off x="6569398" y="5819870"/>
            <a:ext cx="970796" cy="2463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dirty="0">
                <a:latin typeface="Calibri" panose="020F0502020204030204" pitchFamily="34" charset="0"/>
              </a:rPr>
              <a:t>Veterinarians,</a:t>
            </a:r>
          </a:p>
          <a:p>
            <a:r>
              <a:rPr lang="en-US" sz="800" dirty="0">
                <a:latin typeface="Calibri" panose="020F0502020204030204" pitchFamily="34" charset="0"/>
              </a:rPr>
              <a:t> </a:t>
            </a:r>
            <a:r>
              <a:rPr lang="en-US" sz="800" dirty="0" smtClean="0">
                <a:latin typeface="Calibri" panose="020F0502020204030204" pitchFamily="34" charset="0"/>
              </a:rPr>
              <a:t>Remote </a:t>
            </a:r>
            <a:r>
              <a:rPr lang="en-US" sz="800" dirty="0" err="1" smtClean="0">
                <a:latin typeface="Calibri" panose="020F0502020204030204" pitchFamily="34" charset="0"/>
              </a:rPr>
              <a:t>Sci</a:t>
            </a:r>
            <a:r>
              <a:rPr lang="en-US" sz="800" dirty="0" smtClean="0">
                <a:latin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</a:rPr>
              <a:t>&amp; Ops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449655" y="5015957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Ames</a:t>
            </a:r>
            <a:endParaRPr lang="en-US" sz="800" dirty="0"/>
          </a:p>
        </p:txBody>
      </p:sp>
      <p:cxnSp>
        <p:nvCxnSpPr>
          <p:cNvPr id="189" name="Straight Arrow Connector 188"/>
          <p:cNvCxnSpPr/>
          <p:nvPr/>
        </p:nvCxnSpPr>
        <p:spPr>
          <a:xfrm>
            <a:off x="7226674" y="5627667"/>
            <a:ext cx="0" cy="182939"/>
          </a:xfrm>
          <a:prstGeom prst="straightConnector1">
            <a:avLst/>
          </a:prstGeom>
          <a:ln w="12700" cmpd="sng"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 bwMode="auto">
          <a:xfrm flipH="1">
            <a:off x="6884492" y="5617126"/>
            <a:ext cx="1" cy="19348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1" name="TextBox 190"/>
          <p:cNvSpPr txBox="1"/>
          <p:nvPr/>
        </p:nvSpPr>
        <p:spPr>
          <a:xfrm>
            <a:off x="4711753" y="6613537"/>
            <a:ext cx="15712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</a:rPr>
              <a:t>**Requires Pre- approved Access</a:t>
            </a:r>
            <a:endParaRPr lang="en-US" sz="800" dirty="0">
              <a:latin typeface="Calibri" panose="020F0502020204030204" pitchFamily="34" charset="0"/>
            </a:endParaRPr>
          </a:p>
        </p:txBody>
      </p:sp>
      <p:cxnSp>
        <p:nvCxnSpPr>
          <p:cNvPr id="199" name="Elbow Connector 198"/>
          <p:cNvCxnSpPr/>
          <p:nvPr/>
        </p:nvCxnSpPr>
        <p:spPr>
          <a:xfrm rot="16200000" flipV="1">
            <a:off x="8391173" y="4607014"/>
            <a:ext cx="197322" cy="854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7030A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7934739" y="4516084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Ames</a:t>
            </a:r>
            <a:endParaRPr lang="en-US" sz="800" dirty="0"/>
          </a:p>
        </p:txBody>
      </p:sp>
      <p:sp>
        <p:nvSpPr>
          <p:cNvPr id="201" name="Rectangle 200"/>
          <p:cNvSpPr/>
          <p:nvPr/>
        </p:nvSpPr>
        <p:spPr>
          <a:xfrm>
            <a:off x="7716087" y="5468716"/>
            <a:ext cx="873154" cy="62485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MMOC/RR Ops personnel collect files and upload to cloud once a day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07" name="Straight Arrow Connector 206"/>
          <p:cNvCxnSpPr/>
          <p:nvPr/>
        </p:nvCxnSpPr>
        <p:spPr>
          <a:xfrm>
            <a:off x="8366150" y="5289809"/>
            <a:ext cx="0" cy="182939"/>
          </a:xfrm>
          <a:prstGeom prst="straightConnector1">
            <a:avLst/>
          </a:prstGeom>
          <a:ln w="12700" cmpd="sng">
            <a:solidFill>
              <a:srgbClr val="7030A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8381087" y="6100060"/>
            <a:ext cx="0" cy="182939"/>
          </a:xfrm>
          <a:prstGeom prst="straightConnector1">
            <a:avLst/>
          </a:prstGeom>
          <a:ln w="12700" cmpd="sng">
            <a:solidFill>
              <a:srgbClr val="7030A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H="1">
            <a:off x="8770048" y="5289809"/>
            <a:ext cx="937" cy="1023516"/>
          </a:xfrm>
          <a:prstGeom prst="straightConnector1">
            <a:avLst/>
          </a:prstGeom>
          <a:ln w="12700" cmpd="sng">
            <a:solidFill>
              <a:srgbClr val="7030A0"/>
            </a:solidFill>
            <a:prstDash val="lg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 rot="16200000">
            <a:off x="8592371" y="5632290"/>
            <a:ext cx="635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</a:rPr>
              <a:t>Future FTP Capability</a:t>
            </a:r>
            <a:endParaRPr lang="en-US" sz="800" dirty="0">
              <a:latin typeface="Calibri" panose="020F0502020204030204" pitchFamily="34" charset="0"/>
            </a:endParaRPr>
          </a:p>
        </p:txBody>
      </p:sp>
      <p:cxnSp>
        <p:nvCxnSpPr>
          <p:cNvPr id="216" name="Elbow Connector 215"/>
          <p:cNvCxnSpPr>
            <a:endCxn id="160" idx="3"/>
          </p:cNvCxnSpPr>
          <p:nvPr/>
        </p:nvCxnSpPr>
        <p:spPr bwMode="auto">
          <a:xfrm rot="16200000" flipV="1">
            <a:off x="7266201" y="4860311"/>
            <a:ext cx="851618" cy="303631"/>
          </a:xfrm>
          <a:prstGeom prst="bentConnector2">
            <a:avLst/>
          </a:prstGeom>
          <a:solidFill>
            <a:schemeClr val="bg1"/>
          </a:solidFill>
          <a:ln w="9525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37" name="Multiply 236"/>
          <p:cNvSpPr/>
          <p:nvPr/>
        </p:nvSpPr>
        <p:spPr>
          <a:xfrm>
            <a:off x="1543023" y="1721298"/>
            <a:ext cx="155027" cy="177178"/>
          </a:xfrm>
          <a:prstGeom prst="mathMultiply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Multiply 237"/>
          <p:cNvSpPr/>
          <p:nvPr/>
        </p:nvSpPr>
        <p:spPr>
          <a:xfrm>
            <a:off x="3337566" y="6562048"/>
            <a:ext cx="155027" cy="177178"/>
          </a:xfrm>
          <a:prstGeom prst="mathMultiply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/>
          <p:cNvSpPr txBox="1"/>
          <p:nvPr/>
        </p:nvSpPr>
        <p:spPr>
          <a:xfrm>
            <a:off x="3404064" y="6499625"/>
            <a:ext cx="13665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 </a:t>
            </a:r>
            <a:r>
              <a:rPr lang="en-US" sz="800" dirty="0" smtClean="0">
                <a:latin typeface="Calibri" panose="020F0502020204030204" pitchFamily="34" charset="0"/>
              </a:rPr>
              <a:t>Live video restriction </a:t>
            </a:r>
          </a:p>
          <a:p>
            <a:r>
              <a:rPr lang="en-US" sz="800" dirty="0">
                <a:latin typeface="Calibri" panose="020F0502020204030204" pitchFamily="34" charset="0"/>
              </a:rPr>
              <a:t>a</a:t>
            </a:r>
            <a:r>
              <a:rPr lang="en-US" sz="800" dirty="0" smtClean="0">
                <a:latin typeface="Calibri" panose="020F0502020204030204" pitchFamily="34" charset="0"/>
              </a:rPr>
              <a:t>pplication point </a:t>
            </a:r>
          </a:p>
          <a:p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240" name="Multiply 239"/>
          <p:cNvSpPr/>
          <p:nvPr/>
        </p:nvSpPr>
        <p:spPr>
          <a:xfrm>
            <a:off x="1836862" y="3093852"/>
            <a:ext cx="155027" cy="177178"/>
          </a:xfrm>
          <a:prstGeom prst="mathMultiply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Multiply 240"/>
          <p:cNvSpPr/>
          <p:nvPr/>
        </p:nvSpPr>
        <p:spPr>
          <a:xfrm>
            <a:off x="2901046" y="2893100"/>
            <a:ext cx="155027" cy="177178"/>
          </a:xfrm>
          <a:prstGeom prst="mathMultiply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Multiply 241"/>
          <p:cNvSpPr/>
          <p:nvPr/>
        </p:nvSpPr>
        <p:spPr>
          <a:xfrm>
            <a:off x="2898991" y="3322496"/>
            <a:ext cx="155027" cy="177178"/>
          </a:xfrm>
          <a:prstGeom prst="mathMultiply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Multiply 242"/>
          <p:cNvSpPr/>
          <p:nvPr/>
        </p:nvSpPr>
        <p:spPr>
          <a:xfrm>
            <a:off x="2930157" y="3750130"/>
            <a:ext cx="155027" cy="177178"/>
          </a:xfrm>
          <a:prstGeom prst="mathMultiply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Multiply 243"/>
          <p:cNvSpPr/>
          <p:nvPr/>
        </p:nvSpPr>
        <p:spPr>
          <a:xfrm>
            <a:off x="2937473" y="4218464"/>
            <a:ext cx="155027" cy="177178"/>
          </a:xfrm>
          <a:prstGeom prst="mathMultiply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Multiply 244"/>
          <p:cNvSpPr/>
          <p:nvPr/>
        </p:nvSpPr>
        <p:spPr>
          <a:xfrm>
            <a:off x="1632597" y="3913264"/>
            <a:ext cx="155027" cy="177178"/>
          </a:xfrm>
          <a:prstGeom prst="mathMultiply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ounded Rectangle 245"/>
          <p:cNvSpPr/>
          <p:nvPr/>
        </p:nvSpPr>
        <p:spPr>
          <a:xfrm>
            <a:off x="4870594" y="5965107"/>
            <a:ext cx="973445" cy="58993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MMOC Submits Imagery Dub Request** (if ever needed)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4791383" y="5781317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Ames</a:t>
            </a:r>
            <a:endParaRPr lang="en-US" sz="800" dirty="0"/>
          </a:p>
        </p:txBody>
      </p:sp>
      <p:cxnSp>
        <p:nvCxnSpPr>
          <p:cNvPr id="250" name="Elbow Connector 249"/>
          <p:cNvCxnSpPr>
            <a:stCxn id="246" idx="1"/>
            <a:endCxn id="49" idx="4"/>
          </p:cNvCxnSpPr>
          <p:nvPr/>
        </p:nvCxnSpPr>
        <p:spPr bwMode="auto">
          <a:xfrm rot="10800000">
            <a:off x="4280806" y="5107737"/>
            <a:ext cx="589788" cy="1152339"/>
          </a:xfrm>
          <a:prstGeom prst="bentConnector3">
            <a:avLst>
              <a:gd name="adj1" fmla="val 67765"/>
            </a:avLst>
          </a:prstGeom>
          <a:solidFill>
            <a:schemeClr val="bg1"/>
          </a:solidFill>
          <a:ln w="9525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55" name="Straight Arrow Connector 254"/>
          <p:cNvCxnSpPr/>
          <p:nvPr/>
        </p:nvCxnSpPr>
        <p:spPr>
          <a:xfrm>
            <a:off x="3824779" y="5392524"/>
            <a:ext cx="0" cy="208884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8" name="Rectangle 257"/>
          <p:cNvSpPr/>
          <p:nvPr/>
        </p:nvSpPr>
        <p:spPr>
          <a:xfrm>
            <a:off x="3296424" y="5617923"/>
            <a:ext cx="805825" cy="2070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libri"/>
                <a:cs typeface="Calibri"/>
              </a:rPr>
              <a:t>DIMS</a:t>
            </a: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259" name="Multiply 258"/>
          <p:cNvSpPr/>
          <p:nvPr/>
        </p:nvSpPr>
        <p:spPr>
          <a:xfrm>
            <a:off x="3747265" y="5380127"/>
            <a:ext cx="155027" cy="177178"/>
          </a:xfrm>
          <a:prstGeom prst="mathMultiply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TextBox 261"/>
          <p:cNvSpPr txBox="1"/>
          <p:nvPr/>
        </p:nvSpPr>
        <p:spPr>
          <a:xfrm>
            <a:off x="6511363" y="6128540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KSC</a:t>
            </a:r>
            <a:endParaRPr lang="en-US" sz="800" dirty="0"/>
          </a:p>
        </p:txBody>
      </p:sp>
      <p:sp>
        <p:nvSpPr>
          <p:cNvPr id="263" name="Rectangle 262"/>
          <p:cNvSpPr/>
          <p:nvPr/>
        </p:nvSpPr>
        <p:spPr>
          <a:xfrm>
            <a:off x="6581923" y="6313325"/>
            <a:ext cx="979740" cy="38524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Recorded Ground Control Health Check Video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64" name="Elbow Connector 263"/>
          <p:cNvCxnSpPr>
            <a:endCxn id="263" idx="3"/>
          </p:cNvCxnSpPr>
          <p:nvPr/>
        </p:nvCxnSpPr>
        <p:spPr bwMode="auto">
          <a:xfrm rot="5400000">
            <a:off x="7471269" y="6183966"/>
            <a:ext cx="412375" cy="231586"/>
          </a:xfrm>
          <a:prstGeom prst="bentConnector2">
            <a:avLst/>
          </a:prstGeom>
          <a:solidFill>
            <a:schemeClr val="bg1"/>
          </a:solidFill>
          <a:ln w="9525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74" name="TextBox 273"/>
          <p:cNvSpPr txBox="1"/>
          <p:nvPr/>
        </p:nvSpPr>
        <p:spPr>
          <a:xfrm>
            <a:off x="4791383" y="43720"/>
            <a:ext cx="435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Rodent Research TLM Video Distribution </a:t>
            </a:r>
            <a:r>
              <a:rPr lang="en-US" dirty="0" smtClean="0">
                <a:solidFill>
                  <a:srgbClr val="0000FF"/>
                </a:solidFill>
              </a:rPr>
              <a:t>Implemented</a:t>
            </a:r>
            <a:r>
              <a:rPr lang="en-US" dirty="0" smtClean="0"/>
              <a:t> RR3 </a:t>
            </a:r>
            <a:r>
              <a:rPr lang="en-US" dirty="0"/>
              <a:t>CASIS Configuration</a:t>
            </a:r>
          </a:p>
          <a:p>
            <a:endParaRPr lang="en-US" dirty="0" smtClean="0"/>
          </a:p>
        </p:txBody>
      </p:sp>
      <p:cxnSp>
        <p:nvCxnSpPr>
          <p:cNvPr id="275" name="Straight Connector 274"/>
          <p:cNvCxnSpPr/>
          <p:nvPr/>
        </p:nvCxnSpPr>
        <p:spPr bwMode="auto">
          <a:xfrm>
            <a:off x="6341042" y="3841177"/>
            <a:ext cx="0" cy="181290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6" name="Elbow Connector 275"/>
          <p:cNvCxnSpPr>
            <a:stCxn id="25" idx="1"/>
          </p:cNvCxnSpPr>
          <p:nvPr/>
        </p:nvCxnSpPr>
        <p:spPr bwMode="auto">
          <a:xfrm rot="5400000">
            <a:off x="6621498" y="3238725"/>
            <a:ext cx="319698" cy="880609"/>
          </a:xfrm>
          <a:prstGeom prst="bentConnector2">
            <a:avLst/>
          </a:prstGeom>
          <a:solidFill>
            <a:schemeClr val="bg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Arrow Connector 276"/>
          <p:cNvCxnSpPr/>
          <p:nvPr/>
        </p:nvCxnSpPr>
        <p:spPr bwMode="auto">
          <a:xfrm flipH="1" flipV="1">
            <a:off x="5853058" y="5656384"/>
            <a:ext cx="487984" cy="290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9" name="Straight Arrow Connector 278"/>
          <p:cNvCxnSpPr/>
          <p:nvPr/>
        </p:nvCxnSpPr>
        <p:spPr bwMode="auto">
          <a:xfrm flipH="1" flipV="1">
            <a:off x="5819628" y="4516336"/>
            <a:ext cx="521415" cy="1336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5" name="TextBox 284"/>
          <p:cNvSpPr txBox="1"/>
          <p:nvPr/>
        </p:nvSpPr>
        <p:spPr>
          <a:xfrm>
            <a:off x="7885680" y="5297939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Ames</a:t>
            </a:r>
            <a:endParaRPr lang="en-US" sz="800" dirty="0"/>
          </a:p>
        </p:txBody>
      </p:sp>
      <p:sp>
        <p:nvSpPr>
          <p:cNvPr id="290" name="TextBox 289"/>
          <p:cNvSpPr txBox="1"/>
          <p:nvPr/>
        </p:nvSpPr>
        <p:spPr>
          <a:xfrm>
            <a:off x="8085123" y="1474948"/>
            <a:ext cx="775705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Dump 2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3155740" y="1080263"/>
            <a:ext cx="1216458" cy="352129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 bwMode="auto">
          <a:xfrm flipH="1" flipV="1">
            <a:off x="5848180" y="5107523"/>
            <a:ext cx="521415" cy="1336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3" name="Rectangle 292"/>
          <p:cNvSpPr/>
          <p:nvPr/>
        </p:nvSpPr>
        <p:spPr bwMode="auto">
          <a:xfrm>
            <a:off x="2861599" y="1128610"/>
            <a:ext cx="294286" cy="26272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" charset="0"/>
            </a:endParaRPr>
          </a:p>
        </p:txBody>
      </p:sp>
      <p:sp>
        <p:nvSpPr>
          <p:cNvPr id="294" name="Rectangle 293"/>
          <p:cNvSpPr/>
          <p:nvPr/>
        </p:nvSpPr>
        <p:spPr bwMode="auto">
          <a:xfrm>
            <a:off x="156339" y="4211543"/>
            <a:ext cx="1786866" cy="221107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" charset="0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337596" y="3994471"/>
            <a:ext cx="1173317" cy="21390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" charset="0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1897236" y="5592371"/>
            <a:ext cx="2317656" cy="66770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>
          <a:xfrm rot="2536981">
            <a:off x="7132328" y="4237919"/>
            <a:ext cx="1722257" cy="3200988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8865952">
            <a:off x="7235675" y="4278390"/>
            <a:ext cx="1663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is </a:t>
            </a:r>
            <a:br>
              <a:rPr lang="en-US" dirty="0" smtClean="0"/>
            </a:br>
            <a:r>
              <a:rPr lang="en-US" dirty="0" smtClean="0"/>
              <a:t> AUTOMATED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909" y="0"/>
            <a:ext cx="2912091" cy="1143000"/>
          </a:xfrm>
        </p:spPr>
        <p:txBody>
          <a:bodyPr>
            <a:noAutofit/>
          </a:bodyPr>
          <a:lstStyle/>
          <a:p>
            <a:pPr>
              <a:tabLst>
                <a:tab pos="4292600" algn="l"/>
              </a:tabLst>
            </a:pPr>
            <a:r>
              <a:rPr lang="en-US" sz="1400" dirty="0" smtClean="0">
                <a:solidFill>
                  <a:srgbClr val="FFFFFF"/>
                </a:solidFill>
              </a:rPr>
              <a:t>Current ISOC/ALSDA Data Flow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ISS Program/HRP/SLPs</a:t>
            </a: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046202"/>
            <a:ext cx="8382000" cy="5232719"/>
            <a:chOff x="304800" y="1046202"/>
            <a:chExt cx="8382000" cy="5232719"/>
          </a:xfrm>
        </p:grpSpPr>
        <p:sp>
          <p:nvSpPr>
            <p:cNvPr id="61" name="Cloud 60"/>
            <p:cNvSpPr/>
            <p:nvPr/>
          </p:nvSpPr>
          <p:spPr>
            <a:xfrm>
              <a:off x="5862236" y="2131231"/>
              <a:ext cx="2459219" cy="2441708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mpd="sng"/>
            <a:effectLst>
              <a:outerShdw blurRad="63500" dist="25400" dir="5400000" sx="63000" sy="63000" rotWithShape="0">
                <a:schemeClr val="tx2">
                  <a:lumMod val="40000"/>
                  <a:lumOff val="60000"/>
                  <a:alpha val="43000"/>
                </a:scheme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81691" y="4084560"/>
              <a:ext cx="4424149" cy="2178793"/>
            </a:xfrm>
            <a:prstGeom prst="rect">
              <a:avLst/>
            </a:prstGeom>
            <a:solidFill>
              <a:srgbClr val="FEB80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8" name="Cloud 87"/>
            <p:cNvSpPr/>
            <p:nvPr/>
          </p:nvSpPr>
          <p:spPr>
            <a:xfrm>
              <a:off x="3694191" y="4134685"/>
              <a:ext cx="2447534" cy="880764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88188" y="1899836"/>
              <a:ext cx="4391498" cy="2184723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ARC ISOC/HOSC PDSS</a:t>
              </a:r>
              <a:endParaRPr lang="en-US" sz="2000" dirty="0">
                <a:solidFill>
                  <a:srgbClr val="FFFFFF"/>
                </a:solidFill>
              </a:endParaRPr>
            </a:p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7" name="Picture 3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628425" y="3505392"/>
              <a:ext cx="650378" cy="591614"/>
            </a:xfrm>
            <a:prstGeom prst="rect">
              <a:avLst/>
            </a:prstGeom>
            <a:noFill/>
          </p:spPr>
        </p:pic>
        <p:sp>
          <p:nvSpPr>
            <p:cNvPr id="69" name="TextBox 68"/>
            <p:cNvSpPr txBox="1"/>
            <p:nvPr/>
          </p:nvSpPr>
          <p:spPr>
            <a:xfrm>
              <a:off x="460066" y="4072268"/>
              <a:ext cx="192800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376092"/>
                  </a:solidFill>
                </a:rPr>
                <a:t>ALSDA/ ERC</a:t>
              </a:r>
            </a:p>
            <a:p>
              <a:endParaRPr lang="en-US" sz="1400" dirty="0"/>
            </a:p>
          </p:txBody>
        </p:sp>
        <p:sp>
          <p:nvSpPr>
            <p:cNvPr id="72" name="Can 71"/>
            <p:cNvSpPr/>
            <p:nvPr/>
          </p:nvSpPr>
          <p:spPr bwMode="auto">
            <a:xfrm>
              <a:off x="4738022" y="1567761"/>
              <a:ext cx="1194478" cy="1126942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latin typeface="Arial" charset="0"/>
                </a:rPr>
                <a:t>JSC LSDA</a:t>
              </a:r>
              <a:r>
                <a:rPr kumimoji="0" lang="en-US" sz="11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DB </a:t>
              </a:r>
              <a:r>
                <a:rPr lang="en-US" sz="1100" baseline="0" dirty="0" smtClean="0">
                  <a:latin typeface="Arial" charset="0"/>
                </a:rPr>
                <a:t>&amp; Archives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23198" y="2048813"/>
              <a:ext cx="1182454" cy="58245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Rodent Research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523198" y="3102465"/>
              <a:ext cx="889896" cy="37537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Seeds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88660" y="2667397"/>
              <a:ext cx="1064961" cy="398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Cell Science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427394" y="2938299"/>
              <a:ext cx="696582" cy="3769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Fruit Fly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691" y="5011195"/>
              <a:ext cx="482293" cy="647857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5235" y="4447724"/>
              <a:ext cx="833042" cy="636504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691" y="5637274"/>
              <a:ext cx="833079" cy="377081"/>
            </a:xfrm>
            <a:prstGeom prst="rect">
              <a:avLst/>
            </a:prstGeom>
          </p:spPr>
        </p:pic>
        <p:sp>
          <p:nvSpPr>
            <p:cNvPr id="83" name="Can 82"/>
            <p:cNvSpPr/>
            <p:nvPr/>
          </p:nvSpPr>
          <p:spPr bwMode="auto">
            <a:xfrm>
              <a:off x="6661288" y="2416743"/>
              <a:ext cx="1317694" cy="1267954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Arial" charset="0"/>
                </a:rPr>
                <a:t>ARC Gene Lab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Repository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aseline="0" dirty="0" smtClean="0"/>
                <a:t>ISS Program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983365" y="2268202"/>
              <a:ext cx="147989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Payload On Orbit &amp;</a:t>
              </a:r>
            </a:p>
            <a:p>
              <a:r>
                <a:rPr lang="en-US" sz="1100" b="1" dirty="0" smtClean="0">
                  <a:solidFill>
                    <a:schemeClr val="bg1"/>
                  </a:solidFill>
                </a:rPr>
                <a:t> Ground Data</a:t>
              </a:r>
            </a:p>
            <a:p>
              <a:r>
                <a:rPr lang="en-US" sz="1100" b="1" dirty="0" smtClean="0">
                  <a:solidFill>
                    <a:schemeClr val="bg1"/>
                  </a:solidFill>
                </a:rPr>
                <a:t>   ISS Program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89339" y="2340675"/>
              <a:ext cx="83279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Public Published</a:t>
              </a:r>
              <a:endParaRPr lang="en-US" sz="1000" dirty="0"/>
            </a:p>
          </p:txBody>
        </p:sp>
        <p:sp>
          <p:nvSpPr>
            <p:cNvPr id="87" name="Can 86"/>
            <p:cNvSpPr/>
            <p:nvPr/>
          </p:nvSpPr>
          <p:spPr bwMode="auto">
            <a:xfrm>
              <a:off x="6935699" y="5136410"/>
              <a:ext cx="1374068" cy="1129348"/>
            </a:xfrm>
            <a:prstGeom prst="can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</a:rPr>
                <a:t>National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1">
                      <a:lumMod val="95000"/>
                    </a:schemeClr>
                  </a:solidFill>
                </a:rPr>
                <a:t>Labs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</a:rPr>
                <a:t>CASIS commercial partners –DOD</a:t>
              </a:r>
            </a:p>
          </p:txBody>
        </p:sp>
        <p:cxnSp>
          <p:nvCxnSpPr>
            <p:cNvPr id="90" name="Curved Connector 89"/>
            <p:cNvCxnSpPr>
              <a:stCxn id="88" idx="0"/>
              <a:endCxn id="87" idx="1"/>
            </p:cNvCxnSpPr>
            <p:nvPr/>
          </p:nvCxnSpPr>
          <p:spPr>
            <a:xfrm>
              <a:off x="6139685" y="4575067"/>
              <a:ext cx="1483048" cy="561343"/>
            </a:xfrm>
            <a:prstGeom prst="curvedConnector2">
              <a:avLst/>
            </a:prstGeom>
            <a:ln w="38100" cmpd="sng">
              <a:solidFill>
                <a:srgbClr val="40FFCC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gular Pentagon 88"/>
            <p:cNvSpPr/>
            <p:nvPr/>
          </p:nvSpPr>
          <p:spPr>
            <a:xfrm>
              <a:off x="5410200" y="5081898"/>
              <a:ext cx="1036308" cy="1090302"/>
            </a:xfrm>
            <a:prstGeom prst="pentag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000000"/>
                  </a:solidFill>
                </a:rPr>
                <a:t>Human Health Counter Measures</a:t>
              </a:r>
            </a:p>
            <a:p>
              <a:pPr algn="ctr"/>
              <a:r>
                <a:rPr lang="en-US" sz="800" dirty="0" smtClean="0">
                  <a:solidFill>
                    <a:srgbClr val="000000"/>
                  </a:solidFill>
                </a:rPr>
                <a:t>Tissue Sharing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494607" y="3884252"/>
              <a:ext cx="83279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Public Published</a:t>
              </a:r>
              <a:endParaRPr lang="en-US" sz="10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283817" y="3696429"/>
              <a:ext cx="11926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Public Cloud</a:t>
              </a:r>
              <a:endParaRPr lang="en-US" sz="1400" dirty="0"/>
            </a:p>
          </p:txBody>
        </p:sp>
        <p:sp>
          <p:nvSpPr>
            <p:cNvPr id="95" name="Regular Pentagon 94"/>
            <p:cNvSpPr/>
            <p:nvPr/>
          </p:nvSpPr>
          <p:spPr>
            <a:xfrm>
              <a:off x="2362200" y="4950683"/>
              <a:ext cx="1611095" cy="1314766"/>
            </a:xfrm>
            <a:prstGeom prst="pentagon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ARC</a:t>
              </a:r>
            </a:p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SLPs/HRP</a:t>
              </a:r>
            </a:p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LSDA</a:t>
              </a:r>
            </a:p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Biospecimen</a:t>
              </a:r>
            </a:p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Storage</a:t>
              </a:r>
            </a:p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Facility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96" name="Straight Arrow Connector 95"/>
            <p:cNvCxnSpPr>
              <a:endCxn id="97" idx="2"/>
            </p:cNvCxnSpPr>
            <p:nvPr/>
          </p:nvCxnSpPr>
          <p:spPr>
            <a:xfrm flipV="1">
              <a:off x="3810000" y="5742866"/>
              <a:ext cx="457528" cy="48334"/>
            </a:xfrm>
            <a:prstGeom prst="straightConnector1">
              <a:avLst/>
            </a:prstGeom>
            <a:ln w="38100" cmpd="sng">
              <a:solidFill>
                <a:srgbClr val="40FFCC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Can 96"/>
            <p:cNvSpPr/>
            <p:nvPr/>
          </p:nvSpPr>
          <p:spPr bwMode="auto">
            <a:xfrm>
              <a:off x="4267528" y="5206810"/>
              <a:ext cx="1218872" cy="1072111"/>
            </a:xfrm>
            <a:prstGeom prst="can">
              <a:avLst/>
            </a:prstGeom>
            <a:solidFill>
              <a:srgbClr val="93C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229866" y="1567760"/>
              <a:ext cx="563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HRP</a:t>
              </a:r>
              <a:endParaRPr lang="en-US" sz="14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490455" y="5460703"/>
              <a:ext cx="114834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err="1" smtClean="0"/>
                <a:t>Genelab</a:t>
              </a:r>
              <a:r>
                <a:rPr lang="en-US" sz="1050" dirty="0" smtClean="0"/>
                <a:t> Sample Processing</a:t>
              </a:r>
              <a:endParaRPr lang="en-US" sz="1050" dirty="0"/>
            </a:p>
          </p:txBody>
        </p:sp>
        <p:sp>
          <p:nvSpPr>
            <p:cNvPr id="100" name="Can 99"/>
            <p:cNvSpPr/>
            <p:nvPr/>
          </p:nvSpPr>
          <p:spPr bwMode="auto">
            <a:xfrm>
              <a:off x="3379311" y="2971385"/>
              <a:ext cx="580952" cy="599950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TLM</a:t>
              </a:r>
              <a:r>
                <a:rPr kumimoji="0" lang="en-US" sz="105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&amp;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50" baseline="0" dirty="0" smtClean="0">
                  <a:latin typeface="Arial" charset="0"/>
                </a:rPr>
                <a:t>Video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197241" y="5136409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Proprietary</a:t>
              </a:r>
              <a:endParaRPr lang="en-US" sz="1100" dirty="0"/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flipV="1">
              <a:off x="1154589" y="4876800"/>
              <a:ext cx="1436211" cy="885689"/>
            </a:xfrm>
            <a:prstGeom prst="straightConnector1">
              <a:avLst/>
            </a:prstGeom>
            <a:ln w="38100" cmpd="sng">
              <a:solidFill>
                <a:srgbClr val="3CFFD4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803272" y="5073803"/>
              <a:ext cx="13464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Project Investigators</a:t>
              </a:r>
            </a:p>
            <a:p>
              <a:r>
                <a:rPr lang="en-US" sz="1000" dirty="0" smtClean="0"/>
                <a:t>Scientists</a:t>
              </a:r>
            </a:p>
            <a:p>
              <a:r>
                <a:rPr lang="en-US" sz="1000" dirty="0" smtClean="0"/>
                <a:t>Veterinary Services</a:t>
              </a:r>
            </a:p>
            <a:p>
              <a:endParaRPr lang="en-US" sz="10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04800" y="3508606"/>
              <a:ext cx="135978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Science Operations</a:t>
              </a:r>
              <a:endParaRPr lang="en-US" sz="1050" dirty="0"/>
            </a:p>
          </p:txBody>
        </p:sp>
        <p:sp>
          <p:nvSpPr>
            <p:cNvPr id="110" name="Can 109"/>
            <p:cNvSpPr/>
            <p:nvPr/>
          </p:nvSpPr>
          <p:spPr bwMode="auto">
            <a:xfrm>
              <a:off x="2286000" y="4276850"/>
              <a:ext cx="698215" cy="599950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Arial" charset="0"/>
                </a:rPr>
                <a:t>ALSDA</a:t>
              </a:r>
              <a:r>
                <a:rPr kumimoji="0" lang="en-US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lang="en-US" sz="1000" dirty="0" smtClean="0">
                  <a:latin typeface="Arial" charset="0"/>
                </a:rPr>
                <a:t>RDMS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3253250" y="5020222"/>
              <a:ext cx="2958738" cy="20583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 smtClean="0">
                  <a:solidFill>
                    <a:schemeClr val="tx1"/>
                  </a:solidFill>
                </a:rPr>
                <a:t>Cryotrack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113" name="Curved Connector 112"/>
            <p:cNvCxnSpPr>
              <a:stCxn id="111" idx="6"/>
              <a:endCxn id="91" idx="3"/>
            </p:cNvCxnSpPr>
            <p:nvPr/>
          </p:nvCxnSpPr>
          <p:spPr>
            <a:xfrm flipV="1">
              <a:off x="6211988" y="4092001"/>
              <a:ext cx="1115412" cy="1031141"/>
            </a:xfrm>
            <a:prstGeom prst="curvedConnector3">
              <a:avLst>
                <a:gd name="adj1" fmla="val 120495"/>
              </a:avLst>
            </a:prstGeom>
            <a:ln w="38100" cmpd="sng">
              <a:solidFill>
                <a:srgbClr val="922223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311428" y="5699882"/>
              <a:ext cx="1152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Publications</a:t>
              </a:r>
              <a:endParaRPr lang="en-US" sz="1400" dirty="0"/>
            </a:p>
          </p:txBody>
        </p:sp>
        <p:pic>
          <p:nvPicPr>
            <p:cNvPr id="119" name="Picture 118" descr="BarcodeScanner_Specimen-1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852" y="5731186"/>
              <a:ext cx="562107" cy="500863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1716696" y="5939031"/>
              <a:ext cx="10329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Returned SF payload</a:t>
              </a:r>
            </a:p>
            <a:p>
              <a:r>
                <a:rPr lang="en-US" sz="700" dirty="0" smtClean="0"/>
                <a:t>Specimens</a:t>
              </a:r>
              <a:endParaRPr lang="en-US" sz="700" dirty="0"/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flipV="1">
              <a:off x="1786959" y="5749243"/>
              <a:ext cx="974460" cy="201071"/>
            </a:xfrm>
            <a:prstGeom prst="straightConnector1">
              <a:avLst/>
            </a:prstGeom>
            <a:ln w="38100" cmpd="sng">
              <a:solidFill>
                <a:srgbClr val="3CFFD4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2971800" y="2694702"/>
              <a:ext cx="2258065" cy="1648698"/>
            </a:xfrm>
            <a:prstGeom prst="straightConnector1">
              <a:avLst/>
            </a:prstGeom>
            <a:ln w="38100" cmpd="sng">
              <a:solidFill>
                <a:srgbClr val="922223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7297440" y="1046202"/>
              <a:ext cx="138936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Secure Internal Links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External Links</a:t>
              </a:r>
              <a:endParaRPr lang="en-US" sz="1000" dirty="0"/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>
              <a:off x="6875860" y="1171418"/>
              <a:ext cx="421580" cy="0"/>
            </a:xfrm>
            <a:prstGeom prst="straightConnector1">
              <a:avLst/>
            </a:prstGeom>
            <a:ln>
              <a:solidFill>
                <a:srgbClr val="3CFFD4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urved Connector 134"/>
            <p:cNvCxnSpPr>
              <a:stCxn id="99" idx="0"/>
            </p:cNvCxnSpPr>
            <p:nvPr/>
          </p:nvCxnSpPr>
          <p:spPr>
            <a:xfrm rot="5400000" flipH="1" flipV="1">
              <a:off x="5041464" y="4077823"/>
              <a:ext cx="1406045" cy="1359716"/>
            </a:xfrm>
            <a:prstGeom prst="curvedConnector3">
              <a:avLst>
                <a:gd name="adj1" fmla="val 50000"/>
              </a:avLst>
            </a:prstGeom>
            <a:ln w="38100" cmpd="sng">
              <a:solidFill>
                <a:srgbClr val="922223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>
              <a:off x="6875860" y="1421849"/>
              <a:ext cx="421580" cy="0"/>
            </a:xfrm>
            <a:prstGeom prst="straightConnector1">
              <a:avLst/>
            </a:prstGeom>
            <a:ln>
              <a:solidFill>
                <a:srgbClr val="922223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Can 139"/>
            <p:cNvSpPr/>
            <p:nvPr/>
          </p:nvSpPr>
          <p:spPr bwMode="auto">
            <a:xfrm>
              <a:off x="5932500" y="1442544"/>
              <a:ext cx="843161" cy="939119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/>
                <a:t>JSC ISS Image </a:t>
              </a:r>
              <a:r>
                <a:rPr lang="en-US" sz="900" baseline="0" dirty="0" smtClean="0"/>
                <a:t>&amp; Video Lab &amp; Archives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Bldg. 8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42" name="Straight Arrow Connector 141"/>
            <p:cNvCxnSpPr/>
            <p:nvPr/>
          </p:nvCxnSpPr>
          <p:spPr>
            <a:xfrm flipV="1">
              <a:off x="4738022" y="2381663"/>
              <a:ext cx="1405268" cy="1815629"/>
            </a:xfrm>
            <a:prstGeom prst="straightConnector1">
              <a:avLst/>
            </a:prstGeom>
            <a:ln w="38100" cmpd="sng">
              <a:solidFill>
                <a:srgbClr val="922223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4013337" y="4191000"/>
              <a:ext cx="17778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Internal Cloud- Not Public</a:t>
              </a:r>
            </a:p>
            <a:p>
              <a:r>
                <a:rPr lang="en-US" sz="1050" dirty="0"/>
                <a:t>Collaborative Life Sciences </a:t>
              </a:r>
              <a:r>
                <a:rPr lang="en-US" sz="1050" dirty="0" smtClean="0"/>
                <a:t>Repository (CLSR)</a:t>
              </a:r>
              <a:endParaRPr lang="en-US" sz="1050" dirty="0"/>
            </a:p>
          </p:txBody>
        </p:sp>
        <p:sp>
          <p:nvSpPr>
            <p:cNvPr id="109" name="Can 108"/>
            <p:cNvSpPr/>
            <p:nvPr/>
          </p:nvSpPr>
          <p:spPr bwMode="auto">
            <a:xfrm>
              <a:off x="2895600" y="4415658"/>
              <a:ext cx="632371" cy="537342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Arial" charset="0"/>
                </a:rPr>
                <a:t>     ERC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 DB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3810000" y="3581400"/>
              <a:ext cx="304800" cy="685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CC99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201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52400"/>
            <a:ext cx="3200400" cy="1143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ISOC Distributed Real-time and Near Real-time Operations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sz="2000" i="1" dirty="0" smtClean="0"/>
              <a:t>Rodent Research-2 teams at ARC and MSFC are all smiles as the first on-orbit science operations for Rodent Research-2 (CASIS) were successfully completed ahead of schedule, Cloud for post processing completed</a:t>
            </a:r>
            <a:r>
              <a:rPr lang="en-US" i="1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11" y="1295400"/>
            <a:ext cx="5194534" cy="2435453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71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Questions?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50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924800" cy="4267200"/>
          </a:xfrm>
        </p:spPr>
        <p:txBody>
          <a:bodyPr anchor="ctr"/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75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143000"/>
          </a:xfrm>
        </p:spPr>
        <p:txBody>
          <a:bodyPr/>
          <a:lstStyle/>
          <a:p>
            <a:r>
              <a:rPr lang="en-US" sz="3200" dirty="0" smtClean="0"/>
              <a:t>Life Science Cloud Development Phases</a:t>
            </a:r>
            <a:endParaRPr lang="en-US" sz="32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277217"/>
              </p:ext>
            </p:extLst>
          </p:nvPr>
        </p:nvGraphicFramePr>
        <p:xfrm>
          <a:off x="144037" y="107270"/>
          <a:ext cx="8877415" cy="6600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836"/>
                <a:gridCol w="1921871"/>
                <a:gridCol w="2219354"/>
                <a:gridCol w="2219354"/>
              </a:tblGrid>
              <a:tr h="62061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RR1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(SpX4?)</a:t>
                      </a:r>
                    </a:p>
                    <a:p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Validation Investigation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(2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Flight /2 GC  Habitats)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RR2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(SpX6)</a:t>
                      </a:r>
                    </a:p>
                    <a:p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CASIS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(2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Flight /2 GC  Habitats)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RR3 (SpX8)</a:t>
                      </a: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Eli Lilly</a:t>
                      </a: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(2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Flight /2 GC  Habitats)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5976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CLOUD</a:t>
                      </a:r>
                      <a:r>
                        <a:rPr lang="en-US" sz="1000" b="1" baseline="0" dirty="0" smtClean="0"/>
                        <a:t> PHASE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 Cloud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  (Windows Server)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 (Linux</a:t>
                      </a:r>
                      <a:r>
                        <a:rPr lang="en-US" sz="1000" baseline="0" dirty="0" smtClean="0"/>
                        <a:t> Server)</a:t>
                      </a:r>
                      <a:endParaRPr lang="en-US" sz="1000" dirty="0"/>
                    </a:p>
                  </a:txBody>
                  <a:tcPr/>
                </a:tc>
              </a:tr>
              <a:tr h="265976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IMPLEMENTATION</a:t>
                      </a:r>
                      <a:r>
                        <a:rPr lang="en-US" sz="1000" b="1" baseline="0" dirty="0" smtClean="0"/>
                        <a:t> DATE</a:t>
                      </a:r>
                      <a:endParaRPr lang="en-US" sz="10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April 2015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December 2015</a:t>
                      </a:r>
                      <a:endParaRPr lang="en-US" sz="1000" dirty="0" smtClean="0"/>
                    </a:p>
                  </a:txBody>
                  <a:tcPr/>
                </a:tc>
              </a:tr>
              <a:tr h="408712">
                <a:tc>
                  <a:txBody>
                    <a:bodyPr/>
                    <a:lstStyle/>
                    <a:p>
                      <a:r>
                        <a:rPr lang="en-US" sz="1000" b="1" i="1" dirty="0" smtClean="0"/>
                        <a:t>Remote access capability</a:t>
                      </a:r>
                    </a:p>
                    <a:p>
                      <a:r>
                        <a:rPr lang="en-US" sz="1000" baseline="0" dirty="0" smtClean="0"/>
                        <a:t>(NASA network access required)</a:t>
                      </a:r>
                      <a:endParaRPr lang="en-US" sz="1000" b="1" i="1" baseline="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None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Access</a:t>
                      </a:r>
                      <a:r>
                        <a:rPr lang="en-US" sz="1000" baseline="0" dirty="0" smtClean="0"/>
                        <a:t> to cloud and HC videos from any computer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Access</a:t>
                      </a:r>
                      <a:r>
                        <a:rPr lang="en-US" sz="1000" baseline="0" dirty="0" smtClean="0"/>
                        <a:t> to cloud and HC videos from any computer</a:t>
                      </a:r>
                      <a:endParaRPr lang="en-US" sz="1000" dirty="0"/>
                    </a:p>
                  </a:txBody>
                  <a:tcPr/>
                </a:tc>
              </a:tr>
              <a:tr h="838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 smtClean="0"/>
                        <a:t>Secure user</a:t>
                      </a:r>
                      <a:r>
                        <a:rPr lang="en-US" sz="1000" b="1" i="1" baseline="0" dirty="0" smtClean="0"/>
                        <a:t> </a:t>
                      </a:r>
                      <a:r>
                        <a:rPr lang="en-US" sz="1000" b="1" i="1" dirty="0" smtClean="0"/>
                        <a:t>retrieval of large video files </a:t>
                      </a:r>
                      <a:endParaRPr lang="en-US" sz="1000" b="1" i="1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sz="1000" b="1" i="1" baseline="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Video</a:t>
                      </a:r>
                      <a:r>
                        <a:rPr lang="en-US" sz="1000" baseline="0" dirty="0" smtClean="0"/>
                        <a:t> files transferred user to user via LFT email on a as needed basis.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Users able</a:t>
                      </a:r>
                      <a:r>
                        <a:rPr lang="en-US" sz="1000" baseline="0" dirty="0" smtClean="0"/>
                        <a:t> to access and play video files on cloud.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Cloud File</a:t>
                      </a:r>
                      <a:r>
                        <a:rPr lang="en-US" sz="1000" baseline="0" dirty="0" smtClean="0"/>
                        <a:t> folder level access control only. </a:t>
                      </a:r>
                      <a:endParaRPr lang="en-US" sz="10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Users able</a:t>
                      </a:r>
                      <a:r>
                        <a:rPr lang="en-US" sz="1000" baseline="0" dirty="0" smtClean="0"/>
                        <a:t> to access and play video files on cloud.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Cloud graphical user interface. </a:t>
                      </a:r>
                      <a:r>
                        <a:rPr lang="en-US" sz="1000" dirty="0" smtClean="0"/>
                        <a:t>Stronger</a:t>
                      </a:r>
                      <a:r>
                        <a:rPr lang="en-US" sz="1000" baseline="0" dirty="0" smtClean="0"/>
                        <a:t> u</a:t>
                      </a:r>
                      <a:r>
                        <a:rPr lang="en-US" sz="1000" dirty="0" smtClean="0"/>
                        <a:t>ser access and privileges</a:t>
                      </a:r>
                      <a:r>
                        <a:rPr lang="en-US" sz="1000" baseline="0" dirty="0" smtClean="0"/>
                        <a:t> control.</a:t>
                      </a:r>
                      <a:endParaRPr lang="en-US" sz="1000" dirty="0" smtClean="0"/>
                    </a:p>
                  </a:txBody>
                  <a:tcPr/>
                </a:tc>
              </a:tr>
              <a:tr h="305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baseline="0" dirty="0" smtClean="0">
                          <a:solidFill>
                            <a:schemeClr val="tx1"/>
                          </a:solidFill>
                        </a:rPr>
                        <a:t>Health Check (HC) Video 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Live restricted ISS video (within</a:t>
                      </a:r>
                      <a:r>
                        <a:rPr lang="en-US" sz="1000" baseline="0" dirty="0" smtClean="0"/>
                        <a:t> the MMOC only)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5 to 7 hours after live recording ends. (Cloud)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</a:t>
                      </a:r>
                      <a:r>
                        <a:rPr lang="en-US" sz="1000" baseline="0" dirty="0" smtClean="0"/>
                        <a:t>vailable minutes after live recording ends. (Cloud)</a:t>
                      </a:r>
                      <a:endParaRPr lang="en-US" sz="1000" dirty="0" smtClean="0"/>
                    </a:p>
                  </a:txBody>
                  <a:tcPr/>
                </a:tc>
              </a:tr>
              <a:tr h="305195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 smtClean="0"/>
                        <a:t>Upload</a:t>
                      </a:r>
                      <a:r>
                        <a:rPr lang="en-US" sz="1000" b="1" i="1" baseline="0" dirty="0" smtClean="0"/>
                        <a:t> of Files to Cloud</a:t>
                      </a:r>
                      <a:endParaRPr lang="en-US" sz="10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Admins only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User and</a:t>
                      </a:r>
                      <a:r>
                        <a:rPr lang="en-US" sz="1000" baseline="0" dirty="0" smtClean="0"/>
                        <a:t> Admins</a:t>
                      </a:r>
                      <a:endParaRPr lang="en-US" sz="1000" dirty="0"/>
                    </a:p>
                  </a:txBody>
                  <a:tcPr/>
                </a:tc>
              </a:tr>
              <a:tr h="438580">
                <a:tc>
                  <a:txBody>
                    <a:bodyPr/>
                    <a:lstStyle/>
                    <a:p>
                      <a:r>
                        <a:rPr lang="en-US" sz="1000" b="1" i="1" baseline="0" dirty="0" smtClean="0">
                          <a:solidFill>
                            <a:schemeClr val="tx1"/>
                          </a:solidFill>
                        </a:rPr>
                        <a:t>Encryption and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N/A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No SFTP capability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Secure services and</a:t>
                      </a:r>
                      <a:r>
                        <a:rPr lang="en-US" sz="1000" baseline="0" dirty="0" smtClean="0"/>
                        <a:t> scans</a:t>
                      </a:r>
                      <a:r>
                        <a:rPr lang="en-US" sz="1000" dirty="0" smtClean="0"/>
                        <a:t>, SFTP capability</a:t>
                      </a:r>
                    </a:p>
                  </a:txBody>
                  <a:tcPr/>
                </a:tc>
              </a:tr>
              <a:tr h="525158">
                <a:tc>
                  <a:txBody>
                    <a:bodyPr/>
                    <a:lstStyle/>
                    <a:p>
                      <a:r>
                        <a:rPr lang="en-US" sz="1000" b="1" i="1" baseline="0" dirty="0" smtClean="0">
                          <a:solidFill>
                            <a:schemeClr val="tx1"/>
                          </a:solidFill>
                        </a:rPr>
                        <a:t>Science  Personnel 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Real-time (live) support r</a:t>
                      </a:r>
                      <a:r>
                        <a:rPr lang="en-US" sz="1000" dirty="0" smtClean="0"/>
                        <a:t>equired</a:t>
                      </a:r>
                      <a:r>
                        <a:rPr lang="en-US" sz="1000" baseline="0" dirty="0" smtClean="0"/>
                        <a:t> 2 X daily in MMOC at Ames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Remote</a:t>
                      </a:r>
                      <a:r>
                        <a:rPr lang="en-US" sz="1000" baseline="0" dirty="0" smtClean="0"/>
                        <a:t> access to HC video, allowed additional scientists to support from KSC, JSC and 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Remote</a:t>
                      </a:r>
                      <a:r>
                        <a:rPr lang="en-US" sz="1000" baseline="0" dirty="0" smtClean="0"/>
                        <a:t> access to HC video, allowed additional scientists to support from KSC, JSC and Ames </a:t>
                      </a:r>
                    </a:p>
                  </a:txBody>
                  <a:tcPr/>
                </a:tc>
              </a:tr>
              <a:tr h="525158">
                <a:tc>
                  <a:txBody>
                    <a:bodyPr/>
                    <a:lstStyle/>
                    <a:p>
                      <a:r>
                        <a:rPr lang="en-US" sz="1000" b="1" i="1" baseline="0" dirty="0" smtClean="0">
                          <a:solidFill>
                            <a:schemeClr val="tx1"/>
                          </a:solidFill>
                        </a:rPr>
                        <a:t>Ops </a:t>
                      </a:r>
                      <a:r>
                        <a:rPr lang="en-US" sz="1000" b="1" i="1" baseline="0" dirty="0" err="1" smtClean="0">
                          <a:solidFill>
                            <a:schemeClr val="tx1"/>
                          </a:solidFill>
                        </a:rPr>
                        <a:t>Eng</a:t>
                      </a:r>
                      <a:r>
                        <a:rPr lang="en-US" sz="1000" b="1" i="1" baseline="0" dirty="0" smtClean="0">
                          <a:solidFill>
                            <a:schemeClr val="tx1"/>
                          </a:solidFill>
                        </a:rPr>
                        <a:t> &amp; ISOC Personnel 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Real-time (live) support r</a:t>
                      </a:r>
                      <a:r>
                        <a:rPr lang="en-US" sz="1000" dirty="0" smtClean="0"/>
                        <a:t>equired</a:t>
                      </a:r>
                      <a:r>
                        <a:rPr lang="en-US" sz="1000" baseline="0" dirty="0" smtClean="0"/>
                        <a:t> 2 X daily in MMOC at Ames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No Ops team support required.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smtClean="0"/>
                        <a:t>ISOC </a:t>
                      </a:r>
                      <a:r>
                        <a:rPr lang="en-US" sz="1000" baseline="0" dirty="0" smtClean="0"/>
                        <a:t>team required to transfer &amp; compress HC video files daily.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No Ops or ISOC team support required.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FF"/>
                          </a:solidFill>
                        </a:rPr>
                        <a:t>Automated</a:t>
                      </a:r>
                      <a:r>
                        <a:rPr lang="en-US" sz="10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000" dirty="0" smtClean="0"/>
                        <a:t>HC video</a:t>
                      </a:r>
                      <a:r>
                        <a:rPr lang="en-US" sz="1000" baseline="0" dirty="0" smtClean="0"/>
                        <a:t> f</a:t>
                      </a:r>
                      <a:r>
                        <a:rPr lang="en-US" sz="1000" dirty="0" smtClean="0"/>
                        <a:t>ile transfer from ISS</a:t>
                      </a:r>
                      <a:r>
                        <a:rPr lang="en-US" sz="1000" baseline="0" dirty="0" smtClean="0"/>
                        <a:t> and GC Habitats to the Cloud</a:t>
                      </a:r>
                      <a:endParaRPr lang="en-US" sz="1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57438">
                <a:tc>
                  <a:txBody>
                    <a:bodyPr/>
                    <a:lstStyle/>
                    <a:p>
                      <a:r>
                        <a:rPr lang="en-US" sz="1000" b="1" i="1" baseline="0" dirty="0" smtClean="0">
                          <a:solidFill>
                            <a:schemeClr val="tx1"/>
                          </a:solidFill>
                        </a:rPr>
                        <a:t>Team fatigue and ability to support other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Fatigue:</a:t>
                      </a:r>
                      <a:r>
                        <a:rPr lang="en-US" sz="1000" baseline="0" dirty="0" smtClean="0"/>
                        <a:t> high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Task support: not possible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Fatigue:</a:t>
                      </a:r>
                      <a:r>
                        <a:rPr lang="en-US" sz="1000" baseline="0" dirty="0" smtClean="0"/>
                        <a:t> significantly reduced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Task support: ability to develop some products for next mission.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Fatigue:</a:t>
                      </a:r>
                      <a:r>
                        <a:rPr lang="en-US" sz="1000" baseline="0" dirty="0" smtClean="0"/>
                        <a:t> minimized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Task support: ability to develop products for next mission.</a:t>
                      </a:r>
                      <a:endParaRPr lang="en-US" sz="1000" dirty="0" smtClean="0"/>
                    </a:p>
                  </a:txBody>
                  <a:tcPr/>
                </a:tc>
              </a:tr>
              <a:tr h="952938">
                <a:tc>
                  <a:txBody>
                    <a:bodyPr/>
                    <a:lstStyle/>
                    <a:p>
                      <a:r>
                        <a:rPr lang="en-US" sz="1000" b="1" i="1" baseline="0" dirty="0" smtClean="0">
                          <a:solidFill>
                            <a:schemeClr val="tx1"/>
                          </a:solidFill>
                        </a:rPr>
                        <a:t>Estimated Man-hours (m-</a:t>
                      </a:r>
                      <a:r>
                        <a:rPr lang="en-US" sz="1000" b="1" i="1" baseline="0" dirty="0" err="1" smtClean="0">
                          <a:solidFill>
                            <a:schemeClr val="tx1"/>
                          </a:solidFill>
                        </a:rPr>
                        <a:t>hrs</a:t>
                      </a:r>
                      <a:r>
                        <a:rPr lang="en-US" sz="1000" b="1" i="1" baseline="0" dirty="0" smtClean="0">
                          <a:solidFill>
                            <a:schemeClr val="tx1"/>
                          </a:solidFill>
                        </a:rPr>
                        <a:t>) required to support daily Health Checks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1- 4 hour</a:t>
                      </a:r>
                      <a:r>
                        <a:rPr lang="en-US" sz="1000" baseline="0" dirty="0" smtClean="0"/>
                        <a:t> support X 2 HC a day X 2 people for ~  </a:t>
                      </a:r>
                      <a:r>
                        <a:rPr lang="en-US" sz="1000" b="0" baseline="0" dirty="0" smtClean="0"/>
                        <a:t>8 </a:t>
                      </a:r>
                      <a:r>
                        <a:rPr lang="en-US" sz="1000" b="0" baseline="0" dirty="0" err="1" smtClean="0"/>
                        <a:t>mhrs</a:t>
                      </a:r>
                      <a:r>
                        <a:rPr lang="en-US" sz="1000" b="0" baseline="0" dirty="0" smtClean="0"/>
                        <a:t> </a:t>
                      </a:r>
                      <a:r>
                        <a:rPr lang="en-US" sz="1000" baseline="0" dirty="0" smtClean="0"/>
                        <a:t>of real-time support on average every day. </a:t>
                      </a:r>
                    </a:p>
                    <a:p>
                      <a:endParaRPr lang="en-US" sz="1000" baseline="0" dirty="0" smtClean="0"/>
                    </a:p>
                    <a:p>
                      <a:r>
                        <a:rPr lang="en-US" sz="1000" b="1" baseline="0" dirty="0" smtClean="0"/>
                        <a:t>TOTAL: ~ 8 to 16 m-</a:t>
                      </a:r>
                      <a:r>
                        <a:rPr lang="en-US" sz="1000" b="1" baseline="0" dirty="0" err="1" smtClean="0"/>
                        <a:t>hrs</a:t>
                      </a:r>
                      <a:r>
                        <a:rPr lang="en-US" sz="1000" b="1" baseline="0" dirty="0" smtClean="0"/>
                        <a:t>/day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/>
                        <a:t>Science</a:t>
                      </a:r>
                      <a:r>
                        <a:rPr lang="en-US" sz="1000" baseline="0" dirty="0" smtClean="0"/>
                        <a:t>: 1 </a:t>
                      </a:r>
                      <a:r>
                        <a:rPr lang="en-US" sz="1000" baseline="0" dirty="0" err="1" smtClean="0"/>
                        <a:t>hr</a:t>
                      </a:r>
                      <a:r>
                        <a:rPr lang="en-US" sz="1000" baseline="0" dirty="0" smtClean="0"/>
                        <a:t>/day per Habitat to review HC video. (less time required if fast forwarding through video)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/>
                        <a:t>ISOC: </a:t>
                      </a:r>
                      <a:r>
                        <a:rPr lang="en-US" sz="1000" baseline="0" dirty="0" smtClean="0"/>
                        <a:t>1 </a:t>
                      </a:r>
                      <a:r>
                        <a:rPr lang="en-US" sz="1000" baseline="0" dirty="0" err="1" smtClean="0"/>
                        <a:t>hr</a:t>
                      </a:r>
                      <a:r>
                        <a:rPr lang="en-US" sz="1000" baseline="0" dirty="0" smtClean="0"/>
                        <a:t>/day per Habitat to transfer &amp; compress HC video files.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/>
                        <a:t>TOTAL: ~ 6 to 8  m-</a:t>
                      </a:r>
                      <a:r>
                        <a:rPr lang="en-US" sz="1000" b="1" baseline="0" dirty="0" err="1" smtClean="0"/>
                        <a:t>hrs</a:t>
                      </a:r>
                      <a:r>
                        <a:rPr lang="en-US" sz="1000" b="1" baseline="0" dirty="0" smtClean="0"/>
                        <a:t>/day</a:t>
                      </a:r>
                      <a:endParaRPr lang="en-US" sz="1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/>
                        <a:t>Science: </a:t>
                      </a:r>
                      <a:r>
                        <a:rPr lang="en-US" sz="1000" baseline="0" dirty="0" smtClean="0"/>
                        <a:t>1 </a:t>
                      </a:r>
                      <a:r>
                        <a:rPr lang="en-US" sz="1000" baseline="0" dirty="0" err="1" smtClean="0"/>
                        <a:t>hr</a:t>
                      </a:r>
                      <a:r>
                        <a:rPr lang="en-US" sz="1000" baseline="0" dirty="0" smtClean="0"/>
                        <a:t>/day per Habitat to review HC video. (less time required if fast forwarding through video)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/>
                        <a:t>TOTAL: ~2 to 4  m-</a:t>
                      </a:r>
                      <a:r>
                        <a:rPr lang="en-US" sz="1000" b="1" baseline="0" dirty="0" err="1" smtClean="0"/>
                        <a:t>hrs</a:t>
                      </a:r>
                      <a:r>
                        <a:rPr lang="en-US" sz="1000" b="1" baseline="0" dirty="0" smtClean="0"/>
                        <a:t>/day</a:t>
                      </a:r>
                      <a:endParaRPr lang="en-US" sz="10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7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endParaRPr lang="en-US" sz="6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ARC Life Sciences Data Archive (ALSDA</a:t>
            </a:r>
            <a:r>
              <a:rPr lang="en-US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International </a:t>
            </a:r>
            <a:r>
              <a:rPr lang="en-US" sz="2000" dirty="0"/>
              <a:t>Space Station Operations Center (ISOC</a:t>
            </a:r>
            <a:r>
              <a:rPr lang="en-US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Collaborative </a:t>
            </a:r>
            <a:r>
              <a:rPr lang="en-US" sz="2000" dirty="0"/>
              <a:t>Life Science Repository (CLSR)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915400" cy="609600"/>
          </a:xfrm>
        </p:spPr>
        <p:txBody>
          <a:bodyPr/>
          <a:lstStyle/>
          <a:p>
            <a:pPr lvl="1"/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543580"/>
            <a:ext cx="5105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LSDA, ALSDA, </a:t>
            </a:r>
            <a:r>
              <a:rPr lang="en-US" sz="1400" dirty="0" err="1">
                <a:solidFill>
                  <a:srgbClr val="FFFFFF"/>
                </a:solidFill>
              </a:rPr>
              <a:t>GeneLab</a:t>
            </a:r>
            <a:r>
              <a:rPr lang="en-US" sz="1400" dirty="0">
                <a:solidFill>
                  <a:srgbClr val="FFFFFF"/>
                </a:solidFill>
              </a:rPr>
              <a:t>, Human Research Program, Space Radiation </a:t>
            </a:r>
            <a:r>
              <a:rPr lang="en-US" sz="1400" dirty="0" smtClean="0">
                <a:solidFill>
                  <a:srgbClr val="FFFFFF"/>
                </a:solidFill>
              </a:rPr>
              <a:t>Lab, </a:t>
            </a:r>
            <a:r>
              <a:rPr lang="en-US" sz="1400" dirty="0" err="1" smtClean="0">
                <a:solidFill>
                  <a:srgbClr val="FFFFFF"/>
                </a:solidFill>
              </a:rPr>
              <a:t>BioSciences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>
                <a:solidFill>
                  <a:srgbClr val="FFFFFF"/>
                </a:solidFill>
              </a:rPr>
              <a:t>&amp; ISSP Space Flight Payload Projects</a:t>
            </a:r>
          </a:p>
        </p:txBody>
      </p:sp>
    </p:spTree>
    <p:extLst>
      <p:ext uri="{BB962C8B-B14F-4D97-AF65-F5344CB8AC3E}">
        <p14:creationId xmlns:p14="http://schemas.microsoft.com/office/powerpoint/2010/main" val="15032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Ames Life Sciences Data Archive (ALSDA)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ALSDA is a node of the NASA Space Life Sciences Data Archive and is responsible for capturing, curating and distributing Ames-managed life science research. </a:t>
            </a:r>
          </a:p>
          <a:p>
            <a:r>
              <a:rPr lang="en-US" dirty="0" smtClean="0"/>
              <a:t>Current holdings include: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Experiments dating back to the Gemini program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More than 700 experiments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Full experiment descriptions, plus </a:t>
            </a:r>
            <a:r>
              <a:rPr lang="en-US" dirty="0" smtClean="0"/>
              <a:t>some supporting </a:t>
            </a:r>
            <a:r>
              <a:rPr lang="en-US" dirty="0" smtClean="0"/>
              <a:t>data for </a:t>
            </a:r>
            <a:r>
              <a:rPr lang="en-US" dirty="0" smtClean="0"/>
              <a:t>those </a:t>
            </a:r>
            <a:r>
              <a:rPr lang="en-US" dirty="0" smtClean="0"/>
              <a:t>experiments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Searchable publications list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Images and Video (</a:t>
            </a:r>
            <a:r>
              <a:rPr lang="en-US" dirty="0" smtClean="0"/>
              <a:t>historic project) ~3000 each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Many documents including final reports, safety reports, </a:t>
            </a:r>
            <a:r>
              <a:rPr lang="en-US" dirty="0"/>
              <a:t>science requirements, project </a:t>
            </a:r>
            <a:r>
              <a:rPr lang="en-US" dirty="0" smtClean="0"/>
              <a:t>reports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Substantial engineering documents and hardware drawings (supported by the Ames Engineering Release Center (ERC))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 ~ 15,000 biospecimens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Some raw downlink and ground control data streams and much more coming in with research coming from ISS (vs Shuttle where most missions were unique)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Rodent Research 1 – Nearly curated and soon to be available via LSDA.JSC.NASA.GOV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Rodent Research 2 – Being curated but mostly private sector so not so much of it online</a:t>
            </a:r>
          </a:p>
        </p:txBody>
      </p:sp>
    </p:spTree>
    <p:extLst>
      <p:ext uri="{BB962C8B-B14F-4D97-AF65-F5344CB8AC3E}">
        <p14:creationId xmlns:p14="http://schemas.microsoft.com/office/powerpoint/2010/main" val="47862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ALSDA Challenges, Gaps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ALSDA is currently working on finding suitable housing for non-digital holdings and space is scarce at Ames.</a:t>
            </a:r>
          </a:p>
          <a:p>
            <a:r>
              <a:rPr lang="en-US" dirty="0" smtClean="0"/>
              <a:t>Will need to develop link(s) to support </a:t>
            </a:r>
            <a:r>
              <a:rPr lang="en-US" dirty="0" err="1" smtClean="0"/>
              <a:t>Genelab</a:t>
            </a:r>
            <a:r>
              <a:rPr lang="en-US" dirty="0" smtClean="0"/>
              <a:t>.</a:t>
            </a:r>
          </a:p>
          <a:p>
            <a:r>
              <a:rPr lang="en-US" dirty="0" smtClean="0"/>
              <a:t>Working on resolving long-term storage for commercial experiment data.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5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26040" y="3272744"/>
            <a:ext cx="3141432" cy="3285533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 w="12700" cmpd="sng">
            <a:solidFill>
              <a:srgbClr val="4F81BD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410934" y="5640736"/>
            <a:ext cx="716354" cy="6682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" name="Rounded Rectangle 42"/>
          <p:cNvSpPr/>
          <p:nvPr/>
        </p:nvSpPr>
        <p:spPr>
          <a:xfrm>
            <a:off x="1060707" y="5488236"/>
            <a:ext cx="716354" cy="6682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Rounded Rectangle 2"/>
          <p:cNvSpPr/>
          <p:nvPr/>
        </p:nvSpPr>
        <p:spPr>
          <a:xfrm>
            <a:off x="635037" y="4693641"/>
            <a:ext cx="716354" cy="6682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Ames Life Sciences Data Archive Structure (Top Level View)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2157160" y="4090568"/>
            <a:ext cx="1125691" cy="9007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5441354" y="4179476"/>
            <a:ext cx="1136737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Oval 5"/>
          <p:cNvSpPr/>
          <p:nvPr/>
        </p:nvSpPr>
        <p:spPr>
          <a:xfrm>
            <a:off x="3282851" y="1417638"/>
            <a:ext cx="2412611" cy="195274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TextBox 7"/>
          <p:cNvSpPr txBox="1"/>
          <p:nvPr/>
        </p:nvSpPr>
        <p:spPr>
          <a:xfrm>
            <a:off x="5504961" y="4484221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JSC Nodes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98361" y="1778947"/>
            <a:ext cx="200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Central Node at JSC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796324" y="2235255"/>
            <a:ext cx="1338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LSDA Website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41889" y="2979615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Devtool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19281" y="4553512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RDMS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079898" y="3353285"/>
            <a:ext cx="1007832" cy="8184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1"/>
          </p:cNvCxnSpPr>
          <p:nvPr/>
        </p:nvCxnSpPr>
        <p:spPr>
          <a:xfrm flipH="1" flipV="1">
            <a:off x="4633493" y="3458898"/>
            <a:ext cx="974332" cy="854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501661" y="2594816"/>
            <a:ext cx="0" cy="443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71094" y="5077419"/>
            <a:ext cx="0" cy="5001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14407" y="5712430"/>
            <a:ext cx="7088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ALSDA</a:t>
            </a:r>
          </a:p>
          <a:p>
            <a:pPr algn="ctr"/>
            <a:r>
              <a:rPr lang="en-US" sz="1050" dirty="0" smtClean="0"/>
              <a:t>Web site</a:t>
            </a:r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094538" y="5563637"/>
            <a:ext cx="6655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Science</a:t>
            </a:r>
          </a:p>
          <a:p>
            <a:pPr algn="ctr"/>
            <a:r>
              <a:rPr lang="en-US" sz="1050" dirty="0" smtClean="0"/>
              <a:t>Library</a:t>
            </a:r>
            <a:endParaRPr lang="en-US" sz="105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756899" y="4920343"/>
            <a:ext cx="504155" cy="567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384300" y="4751219"/>
            <a:ext cx="772861" cy="240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9525" y="4541319"/>
            <a:ext cx="10123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dirty="0" smtClean="0"/>
          </a:p>
          <a:p>
            <a:pPr algn="ctr"/>
            <a:r>
              <a:rPr lang="en-US" sz="1050" dirty="0" smtClean="0"/>
              <a:t>BSF</a:t>
            </a:r>
          </a:p>
          <a:p>
            <a:pPr algn="ctr"/>
            <a:r>
              <a:rPr lang="en-US" sz="700" dirty="0" smtClean="0"/>
              <a:t>Biospecimen inventory*</a:t>
            </a:r>
            <a:endParaRPr lang="en-US" sz="700" dirty="0"/>
          </a:p>
        </p:txBody>
      </p:sp>
      <p:sp>
        <p:nvSpPr>
          <p:cNvPr id="23" name="Rectangle 22"/>
          <p:cNvSpPr/>
          <p:nvPr/>
        </p:nvSpPr>
        <p:spPr>
          <a:xfrm>
            <a:off x="3909608" y="3052224"/>
            <a:ext cx="4706072" cy="2216051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 w="12700" cap="rnd" cmpd="sng">
            <a:prstDash val="dashDot"/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26040" y="2881125"/>
            <a:ext cx="190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ARC Firewall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69465" y="2644702"/>
            <a:ext cx="190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JSC Firewall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2" name="Cloud 41"/>
          <p:cNvSpPr/>
          <p:nvPr/>
        </p:nvSpPr>
        <p:spPr>
          <a:xfrm>
            <a:off x="7198360" y="3140421"/>
            <a:ext cx="1315720" cy="1190939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Various JSC databases and servers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6578091" y="4038409"/>
            <a:ext cx="643022" cy="3704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08617" y="3414208"/>
            <a:ext cx="820026" cy="79767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03593" y="3454504"/>
            <a:ext cx="101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Ames</a:t>
            </a:r>
          </a:p>
          <a:p>
            <a:pPr algn="ctr"/>
            <a:r>
              <a:rPr lang="en-US" sz="700" dirty="0" smtClean="0"/>
              <a:t>managed flight/ground experiments*</a:t>
            </a:r>
            <a:endParaRPr lang="en-US" sz="7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586309" y="4090568"/>
            <a:ext cx="502977" cy="4121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6327445"/>
            <a:ext cx="17363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*only these data get transferred to JSC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3909608" y="5438326"/>
            <a:ext cx="2110192" cy="1119952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 w="12700" cap="rnd" cmpd="sng">
            <a:prstDash val="dashDot"/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6" name="Oval 45"/>
          <p:cNvSpPr/>
          <p:nvPr/>
        </p:nvSpPr>
        <p:spPr>
          <a:xfrm>
            <a:off x="4201345" y="5547940"/>
            <a:ext cx="1125691" cy="9007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247862" y="5805197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KSC </a:t>
            </a:r>
            <a:r>
              <a:rPr lang="en-US" sz="1400" dirty="0" smtClean="0"/>
              <a:t>Node</a:t>
            </a:r>
            <a:endParaRPr lang="en-US" sz="1400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171565" y="3505686"/>
            <a:ext cx="68565" cy="2135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059165" y="6358222"/>
            <a:ext cx="8915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In </a:t>
            </a:r>
            <a:r>
              <a:rPr lang="en-US" sz="700" smtClean="0"/>
              <a:t>planning phase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2227063" y="4304189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ARC Node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44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Space Station Science Operations Center (ISOC)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ISOC is a subset of the MMOC and is located in Building 245</a:t>
            </a:r>
          </a:p>
          <a:p>
            <a:r>
              <a:rPr lang="en-US" sz="1800" dirty="0" smtClean="0"/>
              <a:t>Managed by Helen Stewart and staffed by:</a:t>
            </a:r>
          </a:p>
          <a:p>
            <a:r>
              <a:rPr lang="en-US" sz="1800" dirty="0" smtClean="0"/>
              <a:t>Anthony Chan, Sue </a:t>
            </a:r>
            <a:r>
              <a:rPr lang="en-US" sz="1800" dirty="0" err="1" smtClean="0"/>
              <a:t>Blumenberg</a:t>
            </a:r>
            <a:r>
              <a:rPr lang="en-US" sz="1800" dirty="0" smtClean="0"/>
              <a:t>, Brian Yu, Cameron Milne, and Cedric </a:t>
            </a:r>
            <a:r>
              <a:rPr lang="en-US" sz="1800" dirty="0" err="1" smtClean="0"/>
              <a:t>Priscal</a:t>
            </a:r>
            <a:r>
              <a:rPr lang="en-US" sz="1800" dirty="0" smtClean="0"/>
              <a:t>. Science Ops: Nancy </a:t>
            </a:r>
            <a:r>
              <a:rPr lang="en-US" sz="1800" dirty="0" err="1" smtClean="0"/>
              <a:t>Rustemeyer</a:t>
            </a:r>
            <a:endParaRPr lang="en-US" sz="1800" dirty="0"/>
          </a:p>
          <a:p>
            <a:r>
              <a:rPr lang="en-US" sz="1800" dirty="0" smtClean="0"/>
              <a:t>The ISOC has responsibility for:</a:t>
            </a:r>
          </a:p>
          <a:p>
            <a:pPr>
              <a:buFont typeface="Arial" charset="0"/>
              <a:buChar char="•"/>
            </a:pPr>
            <a:r>
              <a:rPr lang="en-US" sz="1800" dirty="0" smtClean="0"/>
              <a:t>Commanding the habitat &amp; Capturing ARC data from ISS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T</a:t>
            </a:r>
            <a:r>
              <a:rPr lang="en-US" sz="1800" dirty="0" smtClean="0"/>
              <a:t>ransforming the data for science and engineering use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H</a:t>
            </a:r>
            <a:r>
              <a:rPr lang="en-US" sz="1800" dirty="0" smtClean="0"/>
              <a:t>osting live data access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elivering raw and processed data sets to the archive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ISOC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</a:t>
            </a:r>
            <a:r>
              <a:rPr lang="en-US" dirty="0"/>
              <a:t>	(ISOC-MMOC)</a:t>
            </a:r>
          </a:p>
          <a:p>
            <a:r>
              <a:rPr lang="en-US" dirty="0"/>
              <a:t>MSFC 	(POIC/HOSC/DMC)</a:t>
            </a:r>
          </a:p>
          <a:p>
            <a:r>
              <a:rPr lang="en-US" dirty="0"/>
              <a:t>KSC 	(REMA)</a:t>
            </a:r>
          </a:p>
          <a:p>
            <a:r>
              <a:rPr lang="en-US" dirty="0"/>
              <a:t>CASIS	(Various) </a:t>
            </a:r>
            <a:r>
              <a:rPr lang="en-US" sz="800" dirty="0" err="1"/>
              <a:t>BioServe</a:t>
            </a:r>
            <a:r>
              <a:rPr lang="en-US" sz="800" dirty="0"/>
              <a:t> (</a:t>
            </a:r>
            <a:r>
              <a:rPr lang="en-US" sz="800" dirty="0" err="1"/>
              <a:t>Univ</a:t>
            </a:r>
            <a:r>
              <a:rPr lang="en-US" sz="800" dirty="0"/>
              <a:t> of Colorado)    </a:t>
            </a:r>
            <a:r>
              <a:rPr lang="en-US" sz="800" dirty="0" err="1"/>
              <a:t>Techshot</a:t>
            </a:r>
            <a:r>
              <a:rPr lang="en-US" sz="800" dirty="0"/>
              <a:t>(Greenville, IN)</a:t>
            </a:r>
          </a:p>
          <a:p>
            <a:r>
              <a:rPr lang="en-US" dirty="0"/>
              <a:t>PIs (NASA SLPS )	(Various)</a:t>
            </a:r>
          </a:p>
          <a:p>
            <a:r>
              <a:rPr lang="en-US" dirty="0" err="1"/>
              <a:t>Pis</a:t>
            </a:r>
            <a:r>
              <a:rPr lang="en-US" dirty="0"/>
              <a:t> (HRP)  (Various)</a:t>
            </a:r>
          </a:p>
          <a:p>
            <a:r>
              <a:rPr lang="en-US" dirty="0"/>
              <a:t>Veterinarians (Various)</a:t>
            </a:r>
          </a:p>
          <a:p>
            <a:r>
              <a:rPr lang="en-US" dirty="0"/>
              <a:t>Multimedia Mission and Operations, </a:t>
            </a:r>
            <a:r>
              <a:rPr lang="en-US" dirty="0" err="1"/>
              <a:t>Bldg</a:t>
            </a:r>
            <a:r>
              <a:rPr lang="en-US" dirty="0"/>
              <a:t> 8 &amp;  Water Refill Rep(JSC)</a:t>
            </a:r>
          </a:p>
          <a:p>
            <a:r>
              <a:rPr lang="en-US" dirty="0" err="1"/>
              <a:t>DoD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7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5183"/>
            <a:ext cx="8229600" cy="1143000"/>
          </a:xfrm>
        </p:spPr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65984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88056" y="1781534"/>
            <a:ext cx="315800" cy="323708"/>
            <a:chOff x="7288056" y="1781534"/>
            <a:chExt cx="315800" cy="323708"/>
          </a:xfrm>
        </p:grpSpPr>
        <p:sp>
          <p:nvSpPr>
            <p:cNvPr id="5" name="Rectangle 4"/>
            <p:cNvSpPr/>
            <p:nvPr/>
          </p:nvSpPr>
          <p:spPr>
            <a:xfrm rot="18900000">
              <a:off x="7372929" y="1913476"/>
              <a:ext cx="214425" cy="115468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06960" y="1781534"/>
              <a:ext cx="296896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 flipH="1" flipV="1">
              <a:off x="7162468" y="1933934"/>
              <a:ext cx="296896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18600000">
            <a:off x="7209540" y="2940129"/>
            <a:ext cx="315800" cy="323708"/>
            <a:chOff x="7288056" y="1781534"/>
            <a:chExt cx="315800" cy="323708"/>
          </a:xfrm>
        </p:grpSpPr>
        <p:sp>
          <p:nvSpPr>
            <p:cNvPr id="10" name="Rectangle 9"/>
            <p:cNvSpPr/>
            <p:nvPr/>
          </p:nvSpPr>
          <p:spPr>
            <a:xfrm rot="18900000">
              <a:off x="7372929" y="1913476"/>
              <a:ext cx="214425" cy="115468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06960" y="1781534"/>
              <a:ext cx="296896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 flipH="1" flipV="1">
              <a:off x="7162468" y="1933934"/>
              <a:ext cx="296896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 rot="18600000" flipH="1" flipV="1">
            <a:off x="8500026" y="3389439"/>
            <a:ext cx="315800" cy="323708"/>
            <a:chOff x="7288056" y="1781534"/>
            <a:chExt cx="315800" cy="323708"/>
          </a:xfrm>
        </p:grpSpPr>
        <p:sp>
          <p:nvSpPr>
            <p:cNvPr id="14" name="Rectangle 13"/>
            <p:cNvSpPr/>
            <p:nvPr/>
          </p:nvSpPr>
          <p:spPr>
            <a:xfrm rot="18900000">
              <a:off x="7372929" y="1913476"/>
              <a:ext cx="214425" cy="115468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06960" y="1781534"/>
              <a:ext cx="296896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 flipH="1" flipV="1">
              <a:off x="7162468" y="1933934"/>
              <a:ext cx="296896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18600000" flipH="1" flipV="1">
            <a:off x="8503980" y="2667604"/>
            <a:ext cx="315800" cy="323708"/>
            <a:chOff x="7288056" y="1781534"/>
            <a:chExt cx="315800" cy="323708"/>
          </a:xfrm>
        </p:grpSpPr>
        <p:sp>
          <p:nvSpPr>
            <p:cNvPr id="18" name="Rectangle 17"/>
            <p:cNvSpPr/>
            <p:nvPr/>
          </p:nvSpPr>
          <p:spPr>
            <a:xfrm rot="18900000">
              <a:off x="7372929" y="1913476"/>
              <a:ext cx="214425" cy="115468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06960" y="1781534"/>
              <a:ext cx="296896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 flipH="1" flipV="1">
              <a:off x="7162468" y="1933934"/>
              <a:ext cx="296896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4288505" y="1781534"/>
            <a:ext cx="0" cy="329907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85613" y="3596215"/>
            <a:ext cx="2250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ISOC reserved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For Cell Science (CS)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And Seedling Growth (SG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Microbial Labs)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3378" y="3836384"/>
            <a:ext cx="17651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ISOC reserved for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Rodent Research (RR)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And Fruit Fly (FF)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8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for Rodent Research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65921" y="15648"/>
            <a:ext cx="5334749" cy="8275254"/>
          </a:xfrm>
          <a:prstGeom prst="rect">
            <a:avLst/>
          </a:prstGeom>
        </p:spPr>
      </p:pic>
      <p:pic>
        <p:nvPicPr>
          <p:cNvPr id="5" name="Picture 224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03867">
            <a:off x="5514965" y="2319481"/>
            <a:ext cx="263222" cy="1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4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03867">
            <a:off x="3357766" y="5548631"/>
            <a:ext cx="263222" cy="1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4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03867">
            <a:off x="6288120" y="5518263"/>
            <a:ext cx="263222" cy="1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4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03867">
            <a:off x="7698623" y="3901663"/>
            <a:ext cx="263222" cy="1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ir1"/>
          <p:cNvSpPr>
            <a:spLocks noEditPoints="1" noChangeArrowheads="1"/>
          </p:cNvSpPr>
          <p:nvPr/>
        </p:nvSpPr>
        <p:spPr bwMode="auto">
          <a:xfrm flipH="1" flipV="1">
            <a:off x="5944069" y="3054242"/>
            <a:ext cx="473463" cy="545974"/>
          </a:xfrm>
          <a:custGeom>
            <a:avLst/>
            <a:gdLst>
              <a:gd name="T0" fmla="*/ 29333 w 21600"/>
              <a:gd name="T1" fmla="*/ 0 h 21600"/>
              <a:gd name="T2" fmla="*/ 58682 w 21600"/>
              <a:gd name="T3" fmla="*/ 19671 h 21600"/>
              <a:gd name="T4" fmla="*/ 29333 w 21600"/>
              <a:gd name="T5" fmla="*/ 39355 h 21600"/>
              <a:gd name="T6" fmla="*/ 0 w 21600"/>
              <a:gd name="T7" fmla="*/ 196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39 w 21600"/>
              <a:gd name="T13" fmla="*/ 7884 h 21600"/>
              <a:gd name="T14" fmla="*/ 20346 w 21600"/>
              <a:gd name="T15" fmla="*/ 176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 rot="10800000" vert="eaVert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chair1"/>
          <p:cNvSpPr>
            <a:spLocks noEditPoints="1" noChangeArrowheads="1"/>
          </p:cNvSpPr>
          <p:nvPr/>
        </p:nvSpPr>
        <p:spPr bwMode="auto">
          <a:xfrm flipH="1" flipV="1">
            <a:off x="4838772" y="3037887"/>
            <a:ext cx="419028" cy="550871"/>
          </a:xfrm>
          <a:custGeom>
            <a:avLst/>
            <a:gdLst>
              <a:gd name="T0" fmla="*/ 29333 w 21600"/>
              <a:gd name="T1" fmla="*/ 0 h 21600"/>
              <a:gd name="T2" fmla="*/ 58682 w 21600"/>
              <a:gd name="T3" fmla="*/ 19671 h 21600"/>
              <a:gd name="T4" fmla="*/ 29333 w 21600"/>
              <a:gd name="T5" fmla="*/ 39355 h 21600"/>
              <a:gd name="T6" fmla="*/ 0 w 21600"/>
              <a:gd name="T7" fmla="*/ 196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39 w 21600"/>
              <a:gd name="T13" fmla="*/ 7884 h 21600"/>
              <a:gd name="T14" fmla="*/ 20346 w 21600"/>
              <a:gd name="T15" fmla="*/ 176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 rot="10800000" vert="eaVert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hair1"/>
          <p:cNvSpPr>
            <a:spLocks noEditPoints="1" noChangeArrowheads="1"/>
          </p:cNvSpPr>
          <p:nvPr/>
        </p:nvSpPr>
        <p:spPr bwMode="auto">
          <a:xfrm rot="3061250" flipH="1" flipV="1">
            <a:off x="6869741" y="3106797"/>
            <a:ext cx="475846" cy="566390"/>
          </a:xfrm>
          <a:custGeom>
            <a:avLst/>
            <a:gdLst>
              <a:gd name="T0" fmla="*/ 29333 w 21600"/>
              <a:gd name="T1" fmla="*/ 0 h 21600"/>
              <a:gd name="T2" fmla="*/ 58682 w 21600"/>
              <a:gd name="T3" fmla="*/ 19671 h 21600"/>
              <a:gd name="T4" fmla="*/ 29333 w 21600"/>
              <a:gd name="T5" fmla="*/ 39355 h 21600"/>
              <a:gd name="T6" fmla="*/ 0 w 21600"/>
              <a:gd name="T7" fmla="*/ 196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39 w 21600"/>
              <a:gd name="T13" fmla="*/ 7884 h 21600"/>
              <a:gd name="T14" fmla="*/ 20346 w 21600"/>
              <a:gd name="T15" fmla="*/ 176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 rot="10800000" vert="eaVert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chair1"/>
          <p:cNvSpPr>
            <a:spLocks noEditPoints="1" noChangeArrowheads="1"/>
          </p:cNvSpPr>
          <p:nvPr/>
        </p:nvSpPr>
        <p:spPr bwMode="auto">
          <a:xfrm rot="10800000" flipH="1" flipV="1">
            <a:off x="5545864" y="4468002"/>
            <a:ext cx="398207" cy="541886"/>
          </a:xfrm>
          <a:custGeom>
            <a:avLst/>
            <a:gdLst>
              <a:gd name="T0" fmla="*/ 29333 w 21600"/>
              <a:gd name="T1" fmla="*/ 0 h 21600"/>
              <a:gd name="T2" fmla="*/ 58682 w 21600"/>
              <a:gd name="T3" fmla="*/ 19671 h 21600"/>
              <a:gd name="T4" fmla="*/ 29333 w 21600"/>
              <a:gd name="T5" fmla="*/ 39355 h 21600"/>
              <a:gd name="T6" fmla="*/ 0 w 21600"/>
              <a:gd name="T7" fmla="*/ 196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39 w 21600"/>
              <a:gd name="T13" fmla="*/ 7884 h 21600"/>
              <a:gd name="T14" fmla="*/ 20346 w 21600"/>
              <a:gd name="T15" fmla="*/ 176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 rot="10800000" vert="eaVert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chair1"/>
          <p:cNvSpPr>
            <a:spLocks noEditPoints="1" noChangeArrowheads="1"/>
          </p:cNvSpPr>
          <p:nvPr/>
        </p:nvSpPr>
        <p:spPr bwMode="auto">
          <a:xfrm rot="10800000" flipH="1" flipV="1">
            <a:off x="4710607" y="4584687"/>
            <a:ext cx="398207" cy="382251"/>
          </a:xfrm>
          <a:custGeom>
            <a:avLst/>
            <a:gdLst>
              <a:gd name="T0" fmla="*/ 29333 w 21600"/>
              <a:gd name="T1" fmla="*/ 0 h 21600"/>
              <a:gd name="T2" fmla="*/ 58682 w 21600"/>
              <a:gd name="T3" fmla="*/ 19671 h 21600"/>
              <a:gd name="T4" fmla="*/ 29333 w 21600"/>
              <a:gd name="T5" fmla="*/ 39355 h 21600"/>
              <a:gd name="T6" fmla="*/ 0 w 21600"/>
              <a:gd name="T7" fmla="*/ 196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39 w 21600"/>
              <a:gd name="T13" fmla="*/ 7884 h 21600"/>
              <a:gd name="T14" fmla="*/ 20346 w 21600"/>
              <a:gd name="T15" fmla="*/ 176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 rot="10800000" vert="eaVert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chair1"/>
          <p:cNvSpPr>
            <a:spLocks noEditPoints="1" noChangeArrowheads="1"/>
          </p:cNvSpPr>
          <p:nvPr/>
        </p:nvSpPr>
        <p:spPr bwMode="auto">
          <a:xfrm rot="10800000" flipH="1" flipV="1">
            <a:off x="3810001" y="4468002"/>
            <a:ext cx="455246" cy="495263"/>
          </a:xfrm>
          <a:custGeom>
            <a:avLst/>
            <a:gdLst>
              <a:gd name="T0" fmla="*/ 29333 w 21600"/>
              <a:gd name="T1" fmla="*/ 0 h 21600"/>
              <a:gd name="T2" fmla="*/ 58682 w 21600"/>
              <a:gd name="T3" fmla="*/ 19671 h 21600"/>
              <a:gd name="T4" fmla="*/ 29333 w 21600"/>
              <a:gd name="T5" fmla="*/ 39355 h 21600"/>
              <a:gd name="T6" fmla="*/ 0 w 21600"/>
              <a:gd name="T7" fmla="*/ 196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39 w 21600"/>
              <a:gd name="T13" fmla="*/ 7884 h 21600"/>
              <a:gd name="T14" fmla="*/ 20346 w 21600"/>
              <a:gd name="T15" fmla="*/ 176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 rot="10800000" vert="eaVert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chair1"/>
          <p:cNvSpPr>
            <a:spLocks noEditPoints="1" noChangeArrowheads="1"/>
          </p:cNvSpPr>
          <p:nvPr/>
        </p:nvSpPr>
        <p:spPr bwMode="auto">
          <a:xfrm flipH="1" flipV="1">
            <a:off x="1447800" y="3764607"/>
            <a:ext cx="495918" cy="502593"/>
          </a:xfrm>
          <a:custGeom>
            <a:avLst/>
            <a:gdLst>
              <a:gd name="T0" fmla="*/ 29333 w 21600"/>
              <a:gd name="T1" fmla="*/ 0 h 21600"/>
              <a:gd name="T2" fmla="*/ 58682 w 21600"/>
              <a:gd name="T3" fmla="*/ 19671 h 21600"/>
              <a:gd name="T4" fmla="*/ 29333 w 21600"/>
              <a:gd name="T5" fmla="*/ 39355 h 21600"/>
              <a:gd name="T6" fmla="*/ 0 w 21600"/>
              <a:gd name="T7" fmla="*/ 196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39 w 21600"/>
              <a:gd name="T13" fmla="*/ 7884 h 21600"/>
              <a:gd name="T14" fmla="*/ 20346 w 21600"/>
              <a:gd name="T15" fmla="*/ 176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 rot="10800000" vert="eaVert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hair1"/>
          <p:cNvSpPr>
            <a:spLocks noEditPoints="1" noChangeArrowheads="1"/>
          </p:cNvSpPr>
          <p:nvPr/>
        </p:nvSpPr>
        <p:spPr bwMode="auto">
          <a:xfrm rot="10800000" flipH="1" flipV="1">
            <a:off x="1447801" y="2362590"/>
            <a:ext cx="522210" cy="492744"/>
          </a:xfrm>
          <a:custGeom>
            <a:avLst/>
            <a:gdLst>
              <a:gd name="T0" fmla="*/ 29333 w 21600"/>
              <a:gd name="T1" fmla="*/ 0 h 21600"/>
              <a:gd name="T2" fmla="*/ 58682 w 21600"/>
              <a:gd name="T3" fmla="*/ 19671 h 21600"/>
              <a:gd name="T4" fmla="*/ 29333 w 21600"/>
              <a:gd name="T5" fmla="*/ 39355 h 21600"/>
              <a:gd name="T6" fmla="*/ 0 w 21600"/>
              <a:gd name="T7" fmla="*/ 196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39 w 21600"/>
              <a:gd name="T13" fmla="*/ 7884 h 21600"/>
              <a:gd name="T14" fmla="*/ 20346 w 21600"/>
              <a:gd name="T15" fmla="*/ 176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 rot="10800000" vert="eaVert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86465" y="2281208"/>
            <a:ext cx="524503" cy="436132"/>
            <a:chOff x="5886465" y="2601825"/>
            <a:chExt cx="524503" cy="436132"/>
          </a:xfrm>
        </p:grpSpPr>
        <p:sp>
          <p:nvSpPr>
            <p:cNvPr id="17" name="Rectangle 358"/>
            <p:cNvSpPr>
              <a:spLocks noChangeArrowheads="1"/>
            </p:cNvSpPr>
            <p:nvPr/>
          </p:nvSpPr>
          <p:spPr bwMode="auto">
            <a:xfrm>
              <a:off x="5886465" y="2601825"/>
              <a:ext cx="524503" cy="230832"/>
            </a:xfrm>
            <a:prstGeom prst="rect">
              <a:avLst/>
            </a:prstGeom>
            <a:solidFill>
              <a:srgbClr val="FB8D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900" dirty="0" smtClean="0">
                  <a:latin typeface="Helvetica" pitchFamily="-72" charset="0"/>
                </a:rPr>
                <a:t>MOVE</a:t>
              </a:r>
              <a:endParaRPr lang="en-US" dirty="0">
                <a:latin typeface="Helvetica" pitchFamily="-72" charset="0"/>
              </a:endParaRPr>
            </a:p>
          </p:txBody>
        </p:sp>
        <p:pic>
          <p:nvPicPr>
            <p:cNvPr id="18" name="Picture 5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36294" y="2821200"/>
              <a:ext cx="220636" cy="216757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</p:spPr>
        </p:pic>
      </p:grpSp>
      <p:sp>
        <p:nvSpPr>
          <p:cNvPr id="20" name="Rectangle 358"/>
          <p:cNvSpPr>
            <a:spLocks noChangeArrowheads="1"/>
          </p:cNvSpPr>
          <p:nvPr/>
        </p:nvSpPr>
        <p:spPr bwMode="auto">
          <a:xfrm>
            <a:off x="7567983" y="3369384"/>
            <a:ext cx="524503" cy="230832"/>
          </a:xfrm>
          <a:prstGeom prst="rect">
            <a:avLst/>
          </a:prstGeom>
          <a:solidFill>
            <a:srgbClr val="FB8D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900" dirty="0" smtClean="0">
                <a:latin typeface="Helvetica" pitchFamily="-72" charset="0"/>
              </a:rPr>
              <a:t>MOVE</a:t>
            </a:r>
            <a:endParaRPr lang="en-US" dirty="0">
              <a:latin typeface="Helvetica" pitchFamily="-72" charset="0"/>
            </a:endParaRPr>
          </a:p>
        </p:txBody>
      </p:sp>
      <p:pic>
        <p:nvPicPr>
          <p:cNvPr id="21" name="Picture 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3588759"/>
            <a:ext cx="220636" cy="216757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2" name="Rectangle 358"/>
          <p:cNvSpPr>
            <a:spLocks noChangeArrowheads="1"/>
          </p:cNvSpPr>
          <p:nvPr/>
        </p:nvSpPr>
        <p:spPr bwMode="auto">
          <a:xfrm>
            <a:off x="4859883" y="5091093"/>
            <a:ext cx="524503" cy="230832"/>
          </a:xfrm>
          <a:prstGeom prst="rect">
            <a:avLst/>
          </a:prstGeom>
          <a:solidFill>
            <a:srgbClr val="FB8D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900" dirty="0" smtClean="0">
                <a:latin typeface="Helvetica" pitchFamily="-72" charset="0"/>
              </a:rPr>
              <a:t>MOVE</a:t>
            </a:r>
            <a:endParaRPr lang="en-US" dirty="0">
              <a:latin typeface="Helvetica" pitchFamily="-72" charset="0"/>
            </a:endParaRPr>
          </a:p>
        </p:txBody>
      </p:sp>
      <p:pic>
        <p:nvPicPr>
          <p:cNvPr id="23" name="Picture 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909712" y="5310468"/>
            <a:ext cx="220636" cy="216757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4" name="Rectangle 358"/>
          <p:cNvSpPr>
            <a:spLocks noChangeArrowheads="1"/>
          </p:cNvSpPr>
          <p:nvPr/>
        </p:nvSpPr>
        <p:spPr bwMode="auto">
          <a:xfrm>
            <a:off x="3255250" y="5091093"/>
            <a:ext cx="611788" cy="230832"/>
          </a:xfrm>
          <a:prstGeom prst="rect">
            <a:avLst/>
          </a:prstGeom>
          <a:solidFill>
            <a:srgbClr val="FB8D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900" dirty="0" smtClean="0">
                <a:latin typeface="Helvetica" pitchFamily="-72" charset="0"/>
              </a:rPr>
              <a:t>MOVE</a:t>
            </a:r>
            <a:endParaRPr lang="en-US" dirty="0">
              <a:latin typeface="Helvetica" pitchFamily="-72" charset="0"/>
            </a:endParaRPr>
          </a:p>
        </p:txBody>
      </p:sp>
      <p:pic>
        <p:nvPicPr>
          <p:cNvPr id="25" name="Picture 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8741" y="5308121"/>
            <a:ext cx="220636" cy="216757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6" name="Rounded Rectangle 25"/>
          <p:cNvSpPr/>
          <p:nvPr/>
        </p:nvSpPr>
        <p:spPr>
          <a:xfrm rot="16200000">
            <a:off x="1315111" y="3084891"/>
            <a:ext cx="744935" cy="4795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275107" y="3667016"/>
            <a:ext cx="1148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Science Team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267200" y="4191000"/>
            <a:ext cx="135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Operations Team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433295" y="3600216"/>
            <a:ext cx="1613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Engineering Analysis</a:t>
            </a:r>
            <a:endParaRPr lang="en-US" sz="1200" dirty="0"/>
          </a:p>
        </p:txBody>
      </p:sp>
      <p:sp>
        <p:nvSpPr>
          <p:cNvPr id="33" name="chair1"/>
          <p:cNvSpPr>
            <a:spLocks noEditPoints="1" noChangeArrowheads="1"/>
          </p:cNvSpPr>
          <p:nvPr/>
        </p:nvSpPr>
        <p:spPr bwMode="auto">
          <a:xfrm rot="5400000" flipH="1" flipV="1">
            <a:off x="6992626" y="4011666"/>
            <a:ext cx="474105" cy="438557"/>
          </a:xfrm>
          <a:custGeom>
            <a:avLst/>
            <a:gdLst>
              <a:gd name="T0" fmla="*/ 29333 w 21600"/>
              <a:gd name="T1" fmla="*/ 0 h 21600"/>
              <a:gd name="T2" fmla="*/ 58682 w 21600"/>
              <a:gd name="T3" fmla="*/ 19671 h 21600"/>
              <a:gd name="T4" fmla="*/ 29333 w 21600"/>
              <a:gd name="T5" fmla="*/ 39355 h 21600"/>
              <a:gd name="T6" fmla="*/ 0 w 21600"/>
              <a:gd name="T7" fmla="*/ 196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39 w 21600"/>
              <a:gd name="T13" fmla="*/ 7884 h 21600"/>
              <a:gd name="T14" fmla="*/ 20346 w 21600"/>
              <a:gd name="T15" fmla="*/ 176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 rot="10800000" vert="eaVert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7915" y="3188729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Table?</a:t>
            </a:r>
            <a:endParaRPr lang="en-US" sz="12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76C4B5-9E64-4552-8AED-FC4EAF873E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34930"/>
      </p:ext>
    </p:extLst>
  </p:cSld>
  <p:clrMapOvr>
    <a:masterClrMapping/>
  </p:clrMapOvr>
</p:sld>
</file>

<file path=ppt/theme/theme1.xml><?xml version="1.0" encoding="utf-8"?>
<a:theme xmlns:a="http://schemas.openxmlformats.org/drawingml/2006/main" name="RPMA1.pp">
  <a:themeElements>
    <a:clrScheme name="RPMA1.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PMA1.pp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RPMA1.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PMA1.p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70F7EF83AC145AF7F0159986F0DA2" ma:contentTypeVersion="0" ma:contentTypeDescription="Create a new document." ma:contentTypeScope="" ma:versionID="e1e36953c172a71b2a0d4845058729c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113608-5050-4802-A1DA-240AD1BCB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7CF8A7-507F-4BEC-AC40-31EEDBC77C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BFCD8F7-75E4-426A-B2EB-7C320437C1D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24087</TotalTime>
  <Words>2013</Words>
  <Application>Microsoft Macintosh PowerPoint</Application>
  <PresentationFormat>On-screen Show (4:3)</PresentationFormat>
  <Paragraphs>337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Helvetica</vt:lpstr>
      <vt:lpstr>MS PGothic</vt:lpstr>
      <vt:lpstr>ＭＳ Ｐゴシック</vt:lpstr>
      <vt:lpstr>Times</vt:lpstr>
      <vt:lpstr>Wingdings</vt:lpstr>
      <vt:lpstr>Arial</vt:lpstr>
      <vt:lpstr>RPMA1.pp</vt:lpstr>
      <vt:lpstr>ARC Life Sciences Data Archive (ALSDA) International Space Station Operations Center (ISOC) Collaborative Life Science Repository (CLSR)  Helen Stewart January 14, 2015</vt:lpstr>
      <vt:lpstr>Contents</vt:lpstr>
      <vt:lpstr>Ames Life Sciences Data Archive (ALSDA)</vt:lpstr>
      <vt:lpstr>ALSDA Challenges, Gaps and Next Steps</vt:lpstr>
      <vt:lpstr>Ames Life Sciences Data Archive Structure (Top Level View)</vt:lpstr>
      <vt:lpstr>International Space Station Science Operations Center (ISOC)</vt:lpstr>
      <vt:lpstr>ISOC Stakeholders</vt:lpstr>
      <vt:lpstr>s</vt:lpstr>
      <vt:lpstr>Layout for Rodent Research</vt:lpstr>
      <vt:lpstr>ISOC Challenges, Gaps and Next Steps</vt:lpstr>
      <vt:lpstr>Collaborative Life Sciences Repository (CLSR)</vt:lpstr>
      <vt:lpstr>Cloud Benefits Specific to Rodent Research</vt:lpstr>
      <vt:lpstr>CLSR Challenges, Gaps and Next Steps</vt:lpstr>
      <vt:lpstr>PowerPoint Presentation</vt:lpstr>
      <vt:lpstr>Current ISOC/ALSDA Data Flow ISS Program/HRP/SLPs</vt:lpstr>
      <vt:lpstr>ISOC Distributed Real-time and Near Real-time Operations</vt:lpstr>
      <vt:lpstr>Questions?</vt:lpstr>
      <vt:lpstr>BACKUP SLIDES</vt:lpstr>
      <vt:lpstr>Life Science Cloud Development Phases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Twitchell</dc:creator>
  <cp:lastModifiedBy>Alan Wood</cp:lastModifiedBy>
  <cp:revision>141</cp:revision>
  <cp:lastPrinted>2013-05-06T15:51:25Z</cp:lastPrinted>
  <dcterms:created xsi:type="dcterms:W3CDTF">2015-12-18T22:47:32Z</dcterms:created>
  <dcterms:modified xsi:type="dcterms:W3CDTF">2016-01-14T00:03:03Z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0x01010061270F7EF83AC145AF7F0159986F0DA2</vt:lpwstr>
  </property>
</Properties>
</file>