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comment2.xml" ContentType="application/vnd.openxmlformats-officedocument.presentationml.comment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Lst>
  <p:notesMasterIdLst>
    <p:notesMasterId r:id="rId20"/>
  </p:notesMasterIdLst>
  <p:sldIdLst>
    <p:sldId id="280" r:id="rId3"/>
    <p:sldId id="278" r:id="rId4"/>
    <p:sldId id="297" r:id="rId5"/>
    <p:sldId id="295" r:id="rId6"/>
    <p:sldId id="289" r:id="rId7"/>
    <p:sldId id="291" r:id="rId8"/>
    <p:sldId id="305" r:id="rId9"/>
    <p:sldId id="306" r:id="rId10"/>
    <p:sldId id="307" r:id="rId11"/>
    <p:sldId id="301" r:id="rId12"/>
    <p:sldId id="302" r:id="rId13"/>
    <p:sldId id="303" r:id="rId14"/>
    <p:sldId id="304" r:id="rId15"/>
    <p:sldId id="298" r:id="rId16"/>
    <p:sldId id="292" r:id="rId17"/>
    <p:sldId id="288" r:id="rId18"/>
    <p:sldId id="310" r:id="rId19"/>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hodes, Bradley (JSC-SD111)" initials="RB(" lastIdx="12" clrIdx="0">
    <p:extLst>
      <p:ext uri="{19B8F6BF-5375-455C-9EA6-DF929625EA0E}">
        <p15:presenceInfo xmlns:p15="http://schemas.microsoft.com/office/powerpoint/2012/main" userId="S-1-5-21-330711430-3775241029-4075259233-29104" providerId="AD"/>
      </p:ext>
    </p:extLst>
  </p:cmAuthor>
  <p:cmAuthor id="2" name="Van Baalen, Mary (JSC-SD311)" initials="VBM(" lastIdx="5" clrIdx="1">
    <p:extLst>
      <p:ext uri="{19B8F6BF-5375-455C-9EA6-DF929625EA0E}">
        <p15:presenceInfo xmlns:p15="http://schemas.microsoft.com/office/powerpoint/2012/main" userId="S-1-5-21-330711430-3775241029-4075259233-30703" providerId="AD"/>
      </p:ext>
    </p:extLst>
  </p:cmAuthor>
  <p:cmAuthor id="3" name="Lee, Lesley R. (JSC-SD)[WYLE LABORATORIES, INC.]" initials="LLR(LI" lastIdx="3" clrIdx="2">
    <p:extLst>
      <p:ext uri="{19B8F6BF-5375-455C-9EA6-DF929625EA0E}">
        <p15:presenceInfo xmlns:p15="http://schemas.microsoft.com/office/powerpoint/2012/main" userId="S-1-5-21-330711430-3775241029-4075259233-1097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60"/>
  </p:normalViewPr>
  <p:slideViewPr>
    <p:cSldViewPr>
      <p:cViewPr varScale="1">
        <p:scale>
          <a:sx n="94" d="100"/>
          <a:sy n="94" d="100"/>
        </p:scale>
        <p:origin x="1206"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0-23T09:55:46.538" idx="11">
    <p:pos x="10" y="10"/>
    <p:text>probably need a lead in ...why do we care about differences between prosepctive and retrospective</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5-10-23T09:57:01.712" idx="12">
    <p:pos x="10" y="10"/>
    <p:text>I both like and hate this chart!</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19D527-0394-4D33-B446-3C72D7CD00A7}" type="doc">
      <dgm:prSet loTypeId="urn:microsoft.com/office/officeart/2005/8/layout/chevron1" loCatId="process" qsTypeId="urn:microsoft.com/office/officeart/2005/8/quickstyle/simple1" qsCatId="simple" csTypeId="urn:microsoft.com/office/officeart/2005/8/colors/colorful4" csCatId="colorful" phldr="1"/>
      <dgm:spPr/>
      <dgm:t>
        <a:bodyPr/>
        <a:lstStyle/>
        <a:p>
          <a:endParaRPr lang="en-US"/>
        </a:p>
      </dgm:t>
    </dgm:pt>
    <dgm:pt modelId="{2741DD7E-72EE-4845-9F06-F0D3E827D5F2}">
      <dgm:prSet phldrT="[Text]"/>
      <dgm:spPr/>
      <dgm:t>
        <a:bodyPr/>
        <a:lstStyle/>
        <a:p>
          <a:r>
            <a:rPr lang="en-US" dirty="0" smtClean="0"/>
            <a:t>Understand &amp; Verify Data Set</a:t>
          </a:r>
          <a:endParaRPr lang="en-US" dirty="0"/>
        </a:p>
      </dgm:t>
    </dgm:pt>
    <dgm:pt modelId="{92744C59-06D1-414A-B2E4-ACB0A31EA028}" type="parTrans" cxnId="{CF2591AA-0F41-4C97-AA99-486299E622E2}">
      <dgm:prSet/>
      <dgm:spPr/>
      <dgm:t>
        <a:bodyPr/>
        <a:lstStyle/>
        <a:p>
          <a:endParaRPr lang="en-US"/>
        </a:p>
      </dgm:t>
    </dgm:pt>
    <dgm:pt modelId="{C54F8923-AF7A-471F-A6E0-B13F0FE0241A}" type="sibTrans" cxnId="{CF2591AA-0F41-4C97-AA99-486299E622E2}">
      <dgm:prSet/>
      <dgm:spPr/>
      <dgm:t>
        <a:bodyPr/>
        <a:lstStyle/>
        <a:p>
          <a:endParaRPr lang="en-US"/>
        </a:p>
      </dgm:t>
    </dgm:pt>
    <dgm:pt modelId="{F6E6993D-2AF2-4944-B540-C73A496A32A3}">
      <dgm:prSet phldrT="[Text]"/>
      <dgm:spPr>
        <a:solidFill>
          <a:schemeClr val="accent1">
            <a:lumMod val="75000"/>
          </a:schemeClr>
        </a:solidFill>
      </dgm:spPr>
      <dgm:t>
        <a:bodyPr/>
        <a:lstStyle/>
        <a:p>
          <a:r>
            <a:rPr lang="en-US" dirty="0" smtClean="0"/>
            <a:t>NASA Approval Processes</a:t>
          </a:r>
          <a:endParaRPr lang="en-US" dirty="0"/>
        </a:p>
      </dgm:t>
    </dgm:pt>
    <dgm:pt modelId="{104375A2-3903-4AE0-8918-056FA489A27C}" type="parTrans" cxnId="{9511DF7D-97C7-496D-A2DA-8265DEBE0FD8}">
      <dgm:prSet/>
      <dgm:spPr/>
      <dgm:t>
        <a:bodyPr/>
        <a:lstStyle/>
        <a:p>
          <a:endParaRPr lang="en-US"/>
        </a:p>
      </dgm:t>
    </dgm:pt>
    <dgm:pt modelId="{1D52D4A6-D532-4D1F-B3BF-7087455CA9D9}" type="sibTrans" cxnId="{9511DF7D-97C7-496D-A2DA-8265DEBE0FD8}">
      <dgm:prSet/>
      <dgm:spPr/>
      <dgm:t>
        <a:bodyPr/>
        <a:lstStyle/>
        <a:p>
          <a:endParaRPr lang="en-US"/>
        </a:p>
      </dgm:t>
    </dgm:pt>
    <dgm:pt modelId="{B389C092-7E53-4F19-8158-A2A5AC76E922}">
      <dgm:prSet phldrT="[Text]"/>
      <dgm:spPr>
        <a:solidFill>
          <a:schemeClr val="accent5">
            <a:lumMod val="50000"/>
          </a:schemeClr>
        </a:solidFill>
      </dgm:spPr>
      <dgm:t>
        <a:bodyPr/>
        <a:lstStyle/>
        <a:p>
          <a:r>
            <a:rPr lang="en-US" dirty="0" smtClean="0"/>
            <a:t>Data Compilation &amp; Audit</a:t>
          </a:r>
          <a:endParaRPr lang="en-US" dirty="0"/>
        </a:p>
      </dgm:t>
    </dgm:pt>
    <dgm:pt modelId="{91F40AB4-4C97-4947-92AB-0BAAD0ADCE50}" type="parTrans" cxnId="{597F8A33-4C43-4097-90B7-4927CE698670}">
      <dgm:prSet/>
      <dgm:spPr/>
      <dgm:t>
        <a:bodyPr/>
        <a:lstStyle/>
        <a:p>
          <a:endParaRPr lang="en-US"/>
        </a:p>
      </dgm:t>
    </dgm:pt>
    <dgm:pt modelId="{BEFC296C-38B1-4E39-9794-8650CB8AF868}" type="sibTrans" cxnId="{597F8A33-4C43-4097-90B7-4927CE698670}">
      <dgm:prSet/>
      <dgm:spPr/>
      <dgm:t>
        <a:bodyPr/>
        <a:lstStyle/>
        <a:p>
          <a:endParaRPr lang="en-US"/>
        </a:p>
      </dgm:t>
    </dgm:pt>
    <dgm:pt modelId="{FEAC9C49-4A07-4F97-A44A-35F9B54CB3E3}">
      <dgm:prSet phldrT="[Text]"/>
      <dgm:spPr/>
      <dgm:t>
        <a:bodyPr/>
        <a:lstStyle/>
        <a:p>
          <a:r>
            <a:rPr lang="en-US" dirty="0" smtClean="0"/>
            <a:t>Can data be grouped, de-</a:t>
          </a:r>
          <a:r>
            <a:rPr lang="en-US" dirty="0" err="1" smtClean="0"/>
            <a:t>ID’ed</a:t>
          </a:r>
          <a:r>
            <a:rPr lang="en-US" dirty="0" smtClean="0"/>
            <a:t>?</a:t>
          </a:r>
          <a:endParaRPr lang="en-US" dirty="0"/>
        </a:p>
      </dgm:t>
    </dgm:pt>
    <dgm:pt modelId="{57CBB00D-2479-4057-9EC6-0FCE5D497C62}" type="parTrans" cxnId="{E97DEF79-9D54-430C-8381-9E9DF2D17F77}">
      <dgm:prSet/>
      <dgm:spPr/>
      <dgm:t>
        <a:bodyPr/>
        <a:lstStyle/>
        <a:p>
          <a:endParaRPr lang="en-US"/>
        </a:p>
      </dgm:t>
    </dgm:pt>
    <dgm:pt modelId="{F2C3D0AE-DF6A-41F1-89FE-028231D050A7}" type="sibTrans" cxnId="{E97DEF79-9D54-430C-8381-9E9DF2D17F77}">
      <dgm:prSet/>
      <dgm:spPr/>
      <dgm:t>
        <a:bodyPr/>
        <a:lstStyle/>
        <a:p>
          <a:endParaRPr lang="en-US"/>
        </a:p>
      </dgm:t>
    </dgm:pt>
    <dgm:pt modelId="{1BC251C1-80E0-480B-A3B2-B5CCFF763D06}">
      <dgm:prSet phldrT="[Text]"/>
      <dgm:spPr/>
      <dgm:t>
        <a:bodyPr/>
        <a:lstStyle/>
        <a:p>
          <a:r>
            <a:rPr lang="en-US" dirty="0" smtClean="0"/>
            <a:t>Iterative communication w/ requester on data available/needed</a:t>
          </a:r>
          <a:endParaRPr lang="en-US" dirty="0"/>
        </a:p>
      </dgm:t>
    </dgm:pt>
    <dgm:pt modelId="{87D62CB8-78FA-4261-9C20-B84D15B1475C}" type="parTrans" cxnId="{021511BC-60C4-4F75-BB1B-6DB47A197E7A}">
      <dgm:prSet/>
      <dgm:spPr/>
      <dgm:t>
        <a:bodyPr/>
        <a:lstStyle/>
        <a:p>
          <a:endParaRPr lang="en-US"/>
        </a:p>
      </dgm:t>
    </dgm:pt>
    <dgm:pt modelId="{A3E99F1A-546B-473B-AFB5-20113E325CE0}" type="sibTrans" cxnId="{021511BC-60C4-4F75-BB1B-6DB47A197E7A}">
      <dgm:prSet/>
      <dgm:spPr/>
      <dgm:t>
        <a:bodyPr/>
        <a:lstStyle/>
        <a:p>
          <a:endParaRPr lang="en-US"/>
        </a:p>
      </dgm:t>
    </dgm:pt>
    <dgm:pt modelId="{3F43E5F9-3BAA-44CF-95FC-8179CB0DA50D}">
      <dgm:prSet phldrT="[Text]"/>
      <dgm:spPr/>
      <dgm:t>
        <a:bodyPr/>
        <a:lstStyle/>
        <a:p>
          <a:r>
            <a:rPr lang="en-US" dirty="0" smtClean="0"/>
            <a:t>Products:  final, verified data set; feasibility/de-ID letter to the IRB to facilitate ‘exempt’ protocol review</a:t>
          </a:r>
          <a:endParaRPr lang="en-US" dirty="0"/>
        </a:p>
      </dgm:t>
    </dgm:pt>
    <dgm:pt modelId="{6C1DE5D8-3D8B-4B40-902F-37AD6C3D3310}" type="parTrans" cxnId="{930EC1E7-D6F5-474B-9582-41EE58BED1D5}">
      <dgm:prSet/>
      <dgm:spPr/>
      <dgm:t>
        <a:bodyPr/>
        <a:lstStyle/>
        <a:p>
          <a:endParaRPr lang="en-US"/>
        </a:p>
      </dgm:t>
    </dgm:pt>
    <dgm:pt modelId="{B7158513-BE5D-4363-8681-6595F7AF24FB}" type="sibTrans" cxnId="{930EC1E7-D6F5-474B-9582-41EE58BED1D5}">
      <dgm:prSet/>
      <dgm:spPr/>
      <dgm:t>
        <a:bodyPr/>
        <a:lstStyle/>
        <a:p>
          <a:endParaRPr lang="en-US"/>
        </a:p>
      </dgm:t>
    </dgm:pt>
    <dgm:pt modelId="{9E986980-BF49-45D5-B154-FC9C7337F8DF}">
      <dgm:prSet phldrT="[Text]"/>
      <dgm:spPr/>
      <dgm:t>
        <a:bodyPr/>
        <a:lstStyle/>
        <a:p>
          <a:r>
            <a:rPr lang="en-US" dirty="0" smtClean="0"/>
            <a:t>Vetting of requester, science merit, funding, resource priorities</a:t>
          </a:r>
          <a:endParaRPr lang="en-US" dirty="0"/>
        </a:p>
      </dgm:t>
    </dgm:pt>
    <dgm:pt modelId="{702CE6CD-2A10-47F5-8C3B-15903AB09667}" type="parTrans" cxnId="{99854282-579A-4DA6-8217-C0F092FA5187}">
      <dgm:prSet/>
      <dgm:spPr/>
      <dgm:t>
        <a:bodyPr/>
        <a:lstStyle/>
        <a:p>
          <a:endParaRPr lang="en-US"/>
        </a:p>
      </dgm:t>
    </dgm:pt>
    <dgm:pt modelId="{3C0FB5FF-66B3-4CD2-80E7-632DBBEF3281}" type="sibTrans" cxnId="{99854282-579A-4DA6-8217-C0F092FA5187}">
      <dgm:prSet/>
      <dgm:spPr/>
      <dgm:t>
        <a:bodyPr/>
        <a:lstStyle/>
        <a:p>
          <a:endParaRPr lang="en-US"/>
        </a:p>
      </dgm:t>
    </dgm:pt>
    <dgm:pt modelId="{189F8E29-0E19-49D6-98A6-2728BB6477EE}">
      <dgm:prSet phldrT="[Text]"/>
      <dgm:spPr/>
      <dgm:t>
        <a:bodyPr/>
        <a:lstStyle/>
        <a:p>
          <a:r>
            <a:rPr lang="en-US" dirty="0" smtClean="0"/>
            <a:t>Reconciliation of records</a:t>
          </a:r>
          <a:endParaRPr lang="en-US" dirty="0"/>
        </a:p>
      </dgm:t>
    </dgm:pt>
    <dgm:pt modelId="{233F4B6D-F04E-4802-8F5B-FEEBB5D20684}" type="parTrans" cxnId="{36993F69-761B-4BB8-BEFA-18C37891509E}">
      <dgm:prSet/>
      <dgm:spPr/>
      <dgm:t>
        <a:bodyPr/>
        <a:lstStyle/>
        <a:p>
          <a:endParaRPr lang="en-US"/>
        </a:p>
      </dgm:t>
    </dgm:pt>
    <dgm:pt modelId="{5433660B-007E-4FCA-A16D-85C7E47E38EC}" type="sibTrans" cxnId="{36993F69-761B-4BB8-BEFA-18C37891509E}">
      <dgm:prSet/>
      <dgm:spPr/>
      <dgm:t>
        <a:bodyPr/>
        <a:lstStyle/>
        <a:p>
          <a:endParaRPr lang="en-US"/>
        </a:p>
      </dgm:t>
    </dgm:pt>
    <dgm:pt modelId="{DC2DB0B5-4206-4C5E-A332-D57DE549C44D}">
      <dgm:prSet phldrT="[Text]"/>
      <dgm:spPr/>
      <dgm:t>
        <a:bodyPr/>
        <a:lstStyle/>
        <a:p>
          <a:r>
            <a:rPr lang="en-US" dirty="0" smtClean="0"/>
            <a:t>Approvals may be required by:</a:t>
          </a:r>
          <a:endParaRPr lang="en-US" dirty="0"/>
        </a:p>
      </dgm:t>
    </dgm:pt>
    <dgm:pt modelId="{69320A3A-1A2A-499D-81D3-7AB03A8954AD}" type="parTrans" cxnId="{F8D5200B-1536-4A84-B90A-AEEF730FB657}">
      <dgm:prSet/>
      <dgm:spPr/>
      <dgm:t>
        <a:bodyPr/>
        <a:lstStyle/>
        <a:p>
          <a:endParaRPr lang="en-US"/>
        </a:p>
      </dgm:t>
    </dgm:pt>
    <dgm:pt modelId="{F70A2083-952C-4F54-90DF-572CAEF2350E}" type="sibTrans" cxnId="{F8D5200B-1536-4A84-B90A-AEEF730FB657}">
      <dgm:prSet/>
      <dgm:spPr/>
      <dgm:t>
        <a:bodyPr/>
        <a:lstStyle/>
        <a:p>
          <a:endParaRPr lang="en-US"/>
        </a:p>
      </dgm:t>
    </dgm:pt>
    <dgm:pt modelId="{3C341E23-A422-4F78-962F-677FC73D3D48}">
      <dgm:prSet phldrT="[Text]"/>
      <dgm:spPr/>
      <dgm:t>
        <a:bodyPr/>
        <a:lstStyle/>
        <a:p>
          <a:r>
            <a:rPr lang="en-US" dirty="0" smtClean="0"/>
            <a:t>Evidence Base Working Group</a:t>
          </a:r>
          <a:endParaRPr lang="en-US" dirty="0"/>
        </a:p>
      </dgm:t>
    </dgm:pt>
    <dgm:pt modelId="{9335EEA1-4572-4164-8788-F5EB3BC06094}" type="parTrans" cxnId="{E8A1E746-F4C1-4FF1-A75E-22D9B44A0EA8}">
      <dgm:prSet/>
      <dgm:spPr/>
      <dgm:t>
        <a:bodyPr/>
        <a:lstStyle/>
        <a:p>
          <a:endParaRPr lang="en-US"/>
        </a:p>
      </dgm:t>
    </dgm:pt>
    <dgm:pt modelId="{EDDD7CE6-7A65-492C-AD24-9DD29970B928}" type="sibTrans" cxnId="{E8A1E746-F4C1-4FF1-A75E-22D9B44A0EA8}">
      <dgm:prSet/>
      <dgm:spPr/>
      <dgm:t>
        <a:bodyPr/>
        <a:lstStyle/>
        <a:p>
          <a:endParaRPr lang="en-US"/>
        </a:p>
      </dgm:t>
    </dgm:pt>
    <dgm:pt modelId="{FF536234-335D-4F3F-B1EF-47BD6680C173}">
      <dgm:prSet phldrT="[Text]"/>
      <dgm:spPr/>
      <dgm:t>
        <a:bodyPr/>
        <a:lstStyle/>
        <a:p>
          <a:r>
            <a:rPr lang="en-US" dirty="0" smtClean="0"/>
            <a:t>AOHMG</a:t>
          </a:r>
          <a:endParaRPr lang="en-US" dirty="0"/>
        </a:p>
      </dgm:t>
    </dgm:pt>
    <dgm:pt modelId="{619C84C3-BD02-460F-BA58-C232406FF293}" type="parTrans" cxnId="{F95491AC-613E-4842-9A27-ED5D104B0DFC}">
      <dgm:prSet/>
      <dgm:spPr/>
      <dgm:t>
        <a:bodyPr/>
        <a:lstStyle/>
        <a:p>
          <a:endParaRPr lang="en-US"/>
        </a:p>
      </dgm:t>
    </dgm:pt>
    <dgm:pt modelId="{FE266311-6970-4385-8094-7F98BD6450C0}" type="sibTrans" cxnId="{F95491AC-613E-4842-9A27-ED5D104B0DFC}">
      <dgm:prSet/>
      <dgm:spPr/>
      <dgm:t>
        <a:bodyPr/>
        <a:lstStyle/>
        <a:p>
          <a:endParaRPr lang="en-US"/>
        </a:p>
      </dgm:t>
    </dgm:pt>
    <dgm:pt modelId="{62DF3E3B-6D76-4C7D-A4BE-535ABB29A63A}">
      <dgm:prSet phldrT="[Text]"/>
      <dgm:spPr/>
      <dgm:t>
        <a:bodyPr/>
        <a:lstStyle/>
        <a:p>
          <a:r>
            <a:rPr lang="en-US" dirty="0" smtClean="0"/>
            <a:t>LSAH Advisory Board</a:t>
          </a:r>
          <a:endParaRPr lang="en-US" dirty="0"/>
        </a:p>
      </dgm:t>
    </dgm:pt>
    <dgm:pt modelId="{8BDCE6D8-C5CE-4606-A5BA-9830FB1D6AC7}" type="parTrans" cxnId="{DE5479EB-8CFC-4C5C-8489-A558075396CD}">
      <dgm:prSet/>
      <dgm:spPr/>
      <dgm:t>
        <a:bodyPr/>
        <a:lstStyle/>
        <a:p>
          <a:endParaRPr lang="en-US"/>
        </a:p>
      </dgm:t>
    </dgm:pt>
    <dgm:pt modelId="{83F166CA-A96C-460E-A90A-3E9D191A4D26}" type="sibTrans" cxnId="{DE5479EB-8CFC-4C5C-8489-A558075396CD}">
      <dgm:prSet/>
      <dgm:spPr/>
      <dgm:t>
        <a:bodyPr/>
        <a:lstStyle/>
        <a:p>
          <a:endParaRPr lang="en-US"/>
        </a:p>
      </dgm:t>
    </dgm:pt>
    <dgm:pt modelId="{D7DE00F2-CC9B-4D0F-A05C-C0AC25AA14D0}">
      <dgm:prSet phldrT="[Text]"/>
      <dgm:spPr/>
      <dgm:t>
        <a:bodyPr/>
        <a:lstStyle/>
        <a:p>
          <a:r>
            <a:rPr lang="en-US" dirty="0" smtClean="0"/>
            <a:t>JSC IRB</a:t>
          </a:r>
          <a:endParaRPr lang="en-US" dirty="0"/>
        </a:p>
      </dgm:t>
    </dgm:pt>
    <dgm:pt modelId="{2013A81C-5420-4723-96C9-CC58238C494C}" type="parTrans" cxnId="{6F655E1A-CFF1-4310-AA71-F76D3377FD9B}">
      <dgm:prSet/>
      <dgm:spPr/>
      <dgm:t>
        <a:bodyPr/>
        <a:lstStyle/>
        <a:p>
          <a:endParaRPr lang="en-US"/>
        </a:p>
      </dgm:t>
    </dgm:pt>
    <dgm:pt modelId="{94C3DE95-09DC-4A58-BF0C-6ECF3DA8810C}" type="sibTrans" cxnId="{6F655E1A-CFF1-4310-AA71-F76D3377FD9B}">
      <dgm:prSet/>
      <dgm:spPr/>
      <dgm:t>
        <a:bodyPr/>
        <a:lstStyle/>
        <a:p>
          <a:endParaRPr lang="en-US"/>
        </a:p>
      </dgm:t>
    </dgm:pt>
    <dgm:pt modelId="{27B2B42E-DBDC-408D-9989-BAF91A6ED95E}">
      <dgm:prSet phldrT="[Text]"/>
      <dgm:spPr/>
      <dgm:t>
        <a:bodyPr/>
        <a:lstStyle/>
        <a:p>
          <a:r>
            <a:rPr lang="en-US" dirty="0" smtClean="0"/>
            <a:t>Resolve hardware/ software incompatibilities</a:t>
          </a:r>
          <a:endParaRPr lang="en-US" dirty="0"/>
        </a:p>
      </dgm:t>
    </dgm:pt>
    <dgm:pt modelId="{E361983F-4E44-44EB-8E89-1FA9E19A0937}" type="parTrans" cxnId="{72E56B77-38C4-4377-85D2-E8695E1449CB}">
      <dgm:prSet/>
      <dgm:spPr/>
      <dgm:t>
        <a:bodyPr/>
        <a:lstStyle/>
        <a:p>
          <a:endParaRPr lang="en-US"/>
        </a:p>
      </dgm:t>
    </dgm:pt>
    <dgm:pt modelId="{55642722-D900-4F45-9678-541B283E350C}" type="sibTrans" cxnId="{72E56B77-38C4-4377-85D2-E8695E1449CB}">
      <dgm:prSet/>
      <dgm:spPr/>
      <dgm:t>
        <a:bodyPr/>
        <a:lstStyle/>
        <a:p>
          <a:endParaRPr lang="en-US"/>
        </a:p>
      </dgm:t>
    </dgm:pt>
    <dgm:pt modelId="{E6BA76D5-8B31-4D1B-8624-A5CB27E39763}">
      <dgm:prSet phldrT="[Text]"/>
      <dgm:spPr/>
      <dgm:t>
        <a:bodyPr/>
        <a:lstStyle/>
        <a:p>
          <a:r>
            <a:rPr lang="en-US" dirty="0" smtClean="0"/>
            <a:t>Retrieve missing data</a:t>
          </a:r>
          <a:endParaRPr lang="en-US" dirty="0"/>
        </a:p>
      </dgm:t>
    </dgm:pt>
    <dgm:pt modelId="{54FE5316-CDE2-4732-B17E-308E4128ADED}" type="parTrans" cxnId="{FD3BCB81-9502-44CF-840F-2C2A82F78EE1}">
      <dgm:prSet/>
      <dgm:spPr/>
      <dgm:t>
        <a:bodyPr/>
        <a:lstStyle/>
        <a:p>
          <a:endParaRPr lang="en-US"/>
        </a:p>
      </dgm:t>
    </dgm:pt>
    <dgm:pt modelId="{55F7532D-8196-4154-93E5-A5B6B5B057D0}" type="sibTrans" cxnId="{FD3BCB81-9502-44CF-840F-2C2A82F78EE1}">
      <dgm:prSet/>
      <dgm:spPr/>
      <dgm:t>
        <a:bodyPr/>
        <a:lstStyle/>
        <a:p>
          <a:endParaRPr lang="en-US"/>
        </a:p>
      </dgm:t>
    </dgm:pt>
    <dgm:pt modelId="{4F26A82C-5B23-4F36-AB0A-2B6D9C769C37}">
      <dgm:prSet phldrT="[Text]"/>
      <dgm:spPr/>
      <dgm:t>
        <a:bodyPr/>
        <a:lstStyle/>
        <a:p>
          <a:r>
            <a:rPr lang="en-US" dirty="0" smtClean="0"/>
            <a:t>Mask identifiers </a:t>
          </a:r>
          <a:endParaRPr lang="en-US" dirty="0"/>
        </a:p>
      </dgm:t>
    </dgm:pt>
    <dgm:pt modelId="{B9A3D965-4CF6-4E20-8008-CE2E24B01111}" type="parTrans" cxnId="{4F959167-2BBE-45D2-8155-ABE150474C3A}">
      <dgm:prSet/>
      <dgm:spPr/>
      <dgm:t>
        <a:bodyPr/>
        <a:lstStyle/>
        <a:p>
          <a:endParaRPr lang="en-US"/>
        </a:p>
      </dgm:t>
    </dgm:pt>
    <dgm:pt modelId="{77A4F2A5-CE82-4146-A3D1-435011D38C9E}" type="sibTrans" cxnId="{4F959167-2BBE-45D2-8155-ABE150474C3A}">
      <dgm:prSet/>
      <dgm:spPr/>
      <dgm:t>
        <a:bodyPr/>
        <a:lstStyle/>
        <a:p>
          <a:endParaRPr lang="en-US"/>
        </a:p>
      </dgm:t>
    </dgm:pt>
    <dgm:pt modelId="{9B7695D8-F676-4D55-B467-C3420B1FCDBC}" type="pres">
      <dgm:prSet presAssocID="{8419D527-0394-4D33-B446-3C72D7CD00A7}" presName="Name0" presStyleCnt="0">
        <dgm:presLayoutVars>
          <dgm:dir/>
          <dgm:animLvl val="lvl"/>
          <dgm:resizeHandles val="exact"/>
        </dgm:presLayoutVars>
      </dgm:prSet>
      <dgm:spPr/>
      <dgm:t>
        <a:bodyPr/>
        <a:lstStyle/>
        <a:p>
          <a:endParaRPr lang="en-US"/>
        </a:p>
      </dgm:t>
    </dgm:pt>
    <dgm:pt modelId="{F710A57B-60C9-433C-B19F-2FA2B37B2B9E}" type="pres">
      <dgm:prSet presAssocID="{2741DD7E-72EE-4845-9F06-F0D3E827D5F2}" presName="composite" presStyleCnt="0"/>
      <dgm:spPr/>
      <dgm:t>
        <a:bodyPr/>
        <a:lstStyle/>
        <a:p>
          <a:endParaRPr lang="en-US"/>
        </a:p>
      </dgm:t>
    </dgm:pt>
    <dgm:pt modelId="{D63B8A09-790E-4549-AAD2-FD43A922783C}" type="pres">
      <dgm:prSet presAssocID="{2741DD7E-72EE-4845-9F06-F0D3E827D5F2}" presName="parTx" presStyleLbl="node1" presStyleIdx="0" presStyleCnt="3">
        <dgm:presLayoutVars>
          <dgm:chMax val="0"/>
          <dgm:chPref val="0"/>
          <dgm:bulletEnabled val="1"/>
        </dgm:presLayoutVars>
      </dgm:prSet>
      <dgm:spPr/>
      <dgm:t>
        <a:bodyPr/>
        <a:lstStyle/>
        <a:p>
          <a:endParaRPr lang="en-US"/>
        </a:p>
      </dgm:t>
    </dgm:pt>
    <dgm:pt modelId="{3CEFF4F5-7034-4889-95D4-AE14CAE2155E}" type="pres">
      <dgm:prSet presAssocID="{2741DD7E-72EE-4845-9F06-F0D3E827D5F2}" presName="desTx" presStyleLbl="revTx" presStyleIdx="0" presStyleCnt="3">
        <dgm:presLayoutVars>
          <dgm:bulletEnabled val="1"/>
        </dgm:presLayoutVars>
      </dgm:prSet>
      <dgm:spPr/>
      <dgm:t>
        <a:bodyPr/>
        <a:lstStyle/>
        <a:p>
          <a:endParaRPr lang="en-US"/>
        </a:p>
      </dgm:t>
    </dgm:pt>
    <dgm:pt modelId="{C390D59B-AE92-418B-BC96-354E70CCFF8B}" type="pres">
      <dgm:prSet presAssocID="{C54F8923-AF7A-471F-A6E0-B13F0FE0241A}" presName="space" presStyleCnt="0"/>
      <dgm:spPr/>
      <dgm:t>
        <a:bodyPr/>
        <a:lstStyle/>
        <a:p>
          <a:endParaRPr lang="en-US"/>
        </a:p>
      </dgm:t>
    </dgm:pt>
    <dgm:pt modelId="{727CB0A5-E2D7-4A28-A0FA-EB03F1055763}" type="pres">
      <dgm:prSet presAssocID="{F6E6993D-2AF2-4944-B540-C73A496A32A3}" presName="composite" presStyleCnt="0"/>
      <dgm:spPr/>
      <dgm:t>
        <a:bodyPr/>
        <a:lstStyle/>
        <a:p>
          <a:endParaRPr lang="en-US"/>
        </a:p>
      </dgm:t>
    </dgm:pt>
    <dgm:pt modelId="{9D8FC8C0-E499-489E-BCF1-4298DC8A4CC5}" type="pres">
      <dgm:prSet presAssocID="{F6E6993D-2AF2-4944-B540-C73A496A32A3}" presName="parTx" presStyleLbl="node1" presStyleIdx="1" presStyleCnt="3">
        <dgm:presLayoutVars>
          <dgm:chMax val="0"/>
          <dgm:chPref val="0"/>
          <dgm:bulletEnabled val="1"/>
        </dgm:presLayoutVars>
      </dgm:prSet>
      <dgm:spPr/>
      <dgm:t>
        <a:bodyPr/>
        <a:lstStyle/>
        <a:p>
          <a:endParaRPr lang="en-US"/>
        </a:p>
      </dgm:t>
    </dgm:pt>
    <dgm:pt modelId="{2B46CAD5-3307-499F-854F-2B2BD49409BB}" type="pres">
      <dgm:prSet presAssocID="{F6E6993D-2AF2-4944-B540-C73A496A32A3}" presName="desTx" presStyleLbl="revTx" presStyleIdx="1" presStyleCnt="3">
        <dgm:presLayoutVars>
          <dgm:bulletEnabled val="1"/>
        </dgm:presLayoutVars>
      </dgm:prSet>
      <dgm:spPr/>
      <dgm:t>
        <a:bodyPr/>
        <a:lstStyle/>
        <a:p>
          <a:endParaRPr lang="en-US"/>
        </a:p>
      </dgm:t>
    </dgm:pt>
    <dgm:pt modelId="{2EB7BB68-8F18-4849-9822-C8470A129307}" type="pres">
      <dgm:prSet presAssocID="{1D52D4A6-D532-4D1F-B3BF-7087455CA9D9}" presName="space" presStyleCnt="0"/>
      <dgm:spPr/>
      <dgm:t>
        <a:bodyPr/>
        <a:lstStyle/>
        <a:p>
          <a:endParaRPr lang="en-US"/>
        </a:p>
      </dgm:t>
    </dgm:pt>
    <dgm:pt modelId="{C7095EA1-48A0-4AC0-A699-DE6BA6DC015E}" type="pres">
      <dgm:prSet presAssocID="{B389C092-7E53-4F19-8158-A2A5AC76E922}" presName="composite" presStyleCnt="0"/>
      <dgm:spPr/>
      <dgm:t>
        <a:bodyPr/>
        <a:lstStyle/>
        <a:p>
          <a:endParaRPr lang="en-US"/>
        </a:p>
      </dgm:t>
    </dgm:pt>
    <dgm:pt modelId="{B43CE7D6-1706-4536-83C1-F58702E44E6D}" type="pres">
      <dgm:prSet presAssocID="{B389C092-7E53-4F19-8158-A2A5AC76E922}" presName="parTx" presStyleLbl="node1" presStyleIdx="2" presStyleCnt="3">
        <dgm:presLayoutVars>
          <dgm:chMax val="0"/>
          <dgm:chPref val="0"/>
          <dgm:bulletEnabled val="1"/>
        </dgm:presLayoutVars>
      </dgm:prSet>
      <dgm:spPr/>
      <dgm:t>
        <a:bodyPr/>
        <a:lstStyle/>
        <a:p>
          <a:endParaRPr lang="en-US"/>
        </a:p>
      </dgm:t>
    </dgm:pt>
    <dgm:pt modelId="{BC89DB08-CE18-4970-99E8-BE4E3554FD12}" type="pres">
      <dgm:prSet presAssocID="{B389C092-7E53-4F19-8158-A2A5AC76E922}" presName="desTx" presStyleLbl="revTx" presStyleIdx="2" presStyleCnt="3" custScaleX="115310">
        <dgm:presLayoutVars>
          <dgm:bulletEnabled val="1"/>
        </dgm:presLayoutVars>
      </dgm:prSet>
      <dgm:spPr/>
      <dgm:t>
        <a:bodyPr/>
        <a:lstStyle/>
        <a:p>
          <a:endParaRPr lang="en-US"/>
        </a:p>
      </dgm:t>
    </dgm:pt>
  </dgm:ptLst>
  <dgm:cxnLst>
    <dgm:cxn modelId="{BD67F04B-4D25-40C5-A453-0E53495B343C}" type="presOf" srcId="{4F26A82C-5B23-4F36-AB0A-2B6D9C769C37}" destId="{BC89DB08-CE18-4970-99E8-BE4E3554FD12}" srcOrd="0" destOrd="3" presId="urn:microsoft.com/office/officeart/2005/8/layout/chevron1"/>
    <dgm:cxn modelId="{597F8A33-4C43-4097-90B7-4927CE698670}" srcId="{8419D527-0394-4D33-B446-3C72D7CD00A7}" destId="{B389C092-7E53-4F19-8158-A2A5AC76E922}" srcOrd="2" destOrd="0" parTransId="{91F40AB4-4C97-4947-92AB-0BAAD0ADCE50}" sibTransId="{BEFC296C-38B1-4E39-9794-8650CB8AF868}"/>
    <dgm:cxn modelId="{20ABC2DC-1DA5-4C2A-BBB6-BEF15E4DA2A7}" type="presOf" srcId="{DC2DB0B5-4206-4C5E-A332-D57DE549C44D}" destId="{2B46CAD5-3307-499F-854F-2B2BD49409BB}" srcOrd="0" destOrd="1" presId="urn:microsoft.com/office/officeart/2005/8/layout/chevron1"/>
    <dgm:cxn modelId="{0AF58C73-3B53-44C9-BA9A-7952DACA67AE}" type="presOf" srcId="{F6E6993D-2AF2-4944-B540-C73A496A32A3}" destId="{9D8FC8C0-E499-489E-BCF1-4298DC8A4CC5}" srcOrd="0" destOrd="0" presId="urn:microsoft.com/office/officeart/2005/8/layout/chevron1"/>
    <dgm:cxn modelId="{CF2591AA-0F41-4C97-AA99-486299E622E2}" srcId="{8419D527-0394-4D33-B446-3C72D7CD00A7}" destId="{2741DD7E-72EE-4845-9F06-F0D3E827D5F2}" srcOrd="0" destOrd="0" parTransId="{92744C59-06D1-414A-B2E4-ACB0A31EA028}" sibTransId="{C54F8923-AF7A-471F-A6E0-B13F0FE0241A}"/>
    <dgm:cxn modelId="{021511BC-60C4-4F75-BB1B-6DB47A197E7A}" srcId="{2741DD7E-72EE-4845-9F06-F0D3E827D5F2}" destId="{1BC251C1-80E0-480B-A3B2-B5CCFF763D06}" srcOrd="0" destOrd="0" parTransId="{87D62CB8-78FA-4261-9C20-B84D15B1475C}" sibTransId="{A3E99F1A-546B-473B-AFB5-20113E325CE0}"/>
    <dgm:cxn modelId="{0178AC34-768D-45AC-BA34-84D7B017ED44}" type="presOf" srcId="{8419D527-0394-4D33-B446-3C72D7CD00A7}" destId="{9B7695D8-F676-4D55-B467-C3420B1FCDBC}" srcOrd="0" destOrd="0" presId="urn:microsoft.com/office/officeart/2005/8/layout/chevron1"/>
    <dgm:cxn modelId="{69E731C2-6E8A-446B-904F-4ABDFEB06B9E}" type="presOf" srcId="{FEAC9C49-4A07-4F97-A44A-35F9B54CB3E3}" destId="{3CEFF4F5-7034-4889-95D4-AE14CAE2155E}" srcOrd="0" destOrd="1" presId="urn:microsoft.com/office/officeart/2005/8/layout/chevron1"/>
    <dgm:cxn modelId="{77627F87-2445-4559-BEE7-3C322837B0FF}" type="presOf" srcId="{1BC251C1-80E0-480B-A3B2-B5CCFF763D06}" destId="{3CEFF4F5-7034-4889-95D4-AE14CAE2155E}" srcOrd="0" destOrd="0" presId="urn:microsoft.com/office/officeart/2005/8/layout/chevron1"/>
    <dgm:cxn modelId="{930EC1E7-D6F5-474B-9582-41EE58BED1D5}" srcId="{2741DD7E-72EE-4845-9F06-F0D3E827D5F2}" destId="{3F43E5F9-3BAA-44CF-95FC-8179CB0DA50D}" srcOrd="2" destOrd="0" parTransId="{6C1DE5D8-3D8B-4B40-902F-37AD6C3D3310}" sibTransId="{B7158513-BE5D-4363-8681-6595F7AF24FB}"/>
    <dgm:cxn modelId="{DE5479EB-8CFC-4C5C-8489-A558075396CD}" srcId="{F6E6993D-2AF2-4944-B540-C73A496A32A3}" destId="{62DF3E3B-6D76-4C7D-A4BE-535ABB29A63A}" srcOrd="4" destOrd="0" parTransId="{8BDCE6D8-C5CE-4606-A5BA-9830FB1D6AC7}" sibTransId="{83F166CA-A96C-460E-A90A-3E9D191A4D26}"/>
    <dgm:cxn modelId="{D6105CAB-B582-4536-AE8E-89840186B67A}" type="presOf" srcId="{FF536234-335D-4F3F-B1EF-47BD6680C173}" destId="{2B46CAD5-3307-499F-854F-2B2BD49409BB}" srcOrd="0" destOrd="3" presId="urn:microsoft.com/office/officeart/2005/8/layout/chevron1"/>
    <dgm:cxn modelId="{9511DF7D-97C7-496D-A2DA-8265DEBE0FD8}" srcId="{8419D527-0394-4D33-B446-3C72D7CD00A7}" destId="{F6E6993D-2AF2-4944-B540-C73A496A32A3}" srcOrd="1" destOrd="0" parTransId="{104375A2-3903-4AE0-8918-056FA489A27C}" sibTransId="{1D52D4A6-D532-4D1F-B3BF-7087455CA9D9}"/>
    <dgm:cxn modelId="{F8D5200B-1536-4A84-B90A-AEEF730FB657}" srcId="{F6E6993D-2AF2-4944-B540-C73A496A32A3}" destId="{DC2DB0B5-4206-4C5E-A332-D57DE549C44D}" srcOrd="1" destOrd="0" parTransId="{69320A3A-1A2A-499D-81D3-7AB03A8954AD}" sibTransId="{F70A2083-952C-4F54-90DF-572CAEF2350E}"/>
    <dgm:cxn modelId="{729107C2-7679-4FCD-ADDA-06610E788F87}" type="presOf" srcId="{27B2B42E-DBDC-408D-9989-BAF91A6ED95E}" destId="{BC89DB08-CE18-4970-99E8-BE4E3554FD12}" srcOrd="0" destOrd="1" presId="urn:microsoft.com/office/officeart/2005/8/layout/chevron1"/>
    <dgm:cxn modelId="{7E65AD19-4A07-441E-B1EF-816FC4C3501E}" type="presOf" srcId="{3F43E5F9-3BAA-44CF-95FC-8179CB0DA50D}" destId="{3CEFF4F5-7034-4889-95D4-AE14CAE2155E}" srcOrd="0" destOrd="2" presId="urn:microsoft.com/office/officeart/2005/8/layout/chevron1"/>
    <dgm:cxn modelId="{369F9346-2916-4D10-8FDC-C190FD6FDDD0}" type="presOf" srcId="{3C341E23-A422-4F78-962F-677FC73D3D48}" destId="{2B46CAD5-3307-499F-854F-2B2BD49409BB}" srcOrd="0" destOrd="2" presId="urn:microsoft.com/office/officeart/2005/8/layout/chevron1"/>
    <dgm:cxn modelId="{CA3118CB-4903-48E9-8315-94F02BE5D568}" type="presOf" srcId="{189F8E29-0E19-49D6-98A6-2728BB6477EE}" destId="{BC89DB08-CE18-4970-99E8-BE4E3554FD12}" srcOrd="0" destOrd="0" presId="urn:microsoft.com/office/officeart/2005/8/layout/chevron1"/>
    <dgm:cxn modelId="{9F66961D-CC6F-42C0-BCEC-AD52A7AACD7A}" type="presOf" srcId="{2741DD7E-72EE-4845-9F06-F0D3E827D5F2}" destId="{D63B8A09-790E-4549-AAD2-FD43A922783C}" srcOrd="0" destOrd="0" presId="urn:microsoft.com/office/officeart/2005/8/layout/chevron1"/>
    <dgm:cxn modelId="{EE0B70B2-977B-45AB-A927-FA5201A89C28}" type="presOf" srcId="{B389C092-7E53-4F19-8158-A2A5AC76E922}" destId="{B43CE7D6-1706-4536-83C1-F58702E44E6D}" srcOrd="0" destOrd="0" presId="urn:microsoft.com/office/officeart/2005/8/layout/chevron1"/>
    <dgm:cxn modelId="{D0582883-3B90-4A59-9943-AA443AF4BEC7}" type="presOf" srcId="{D7DE00F2-CC9B-4D0F-A05C-C0AC25AA14D0}" destId="{2B46CAD5-3307-499F-854F-2B2BD49409BB}" srcOrd="0" destOrd="5" presId="urn:microsoft.com/office/officeart/2005/8/layout/chevron1"/>
    <dgm:cxn modelId="{E8A1E746-F4C1-4FF1-A75E-22D9B44A0EA8}" srcId="{F6E6993D-2AF2-4944-B540-C73A496A32A3}" destId="{3C341E23-A422-4F78-962F-677FC73D3D48}" srcOrd="2" destOrd="0" parTransId="{9335EEA1-4572-4164-8788-F5EB3BC06094}" sibTransId="{EDDD7CE6-7A65-492C-AD24-9DD29970B928}"/>
    <dgm:cxn modelId="{36993F69-761B-4BB8-BEFA-18C37891509E}" srcId="{B389C092-7E53-4F19-8158-A2A5AC76E922}" destId="{189F8E29-0E19-49D6-98A6-2728BB6477EE}" srcOrd="0" destOrd="0" parTransId="{233F4B6D-F04E-4802-8F5B-FEEBB5D20684}" sibTransId="{5433660B-007E-4FCA-A16D-85C7E47E38EC}"/>
    <dgm:cxn modelId="{F95491AC-613E-4842-9A27-ED5D104B0DFC}" srcId="{F6E6993D-2AF2-4944-B540-C73A496A32A3}" destId="{FF536234-335D-4F3F-B1EF-47BD6680C173}" srcOrd="3" destOrd="0" parTransId="{619C84C3-BD02-460F-BA58-C232406FF293}" sibTransId="{FE266311-6970-4385-8094-7F98BD6450C0}"/>
    <dgm:cxn modelId="{3517A154-C232-4423-BE91-401F694CE998}" type="presOf" srcId="{62DF3E3B-6D76-4C7D-A4BE-535ABB29A63A}" destId="{2B46CAD5-3307-499F-854F-2B2BD49409BB}" srcOrd="0" destOrd="4" presId="urn:microsoft.com/office/officeart/2005/8/layout/chevron1"/>
    <dgm:cxn modelId="{4F959167-2BBE-45D2-8155-ABE150474C3A}" srcId="{B389C092-7E53-4F19-8158-A2A5AC76E922}" destId="{4F26A82C-5B23-4F36-AB0A-2B6D9C769C37}" srcOrd="3" destOrd="0" parTransId="{B9A3D965-4CF6-4E20-8008-CE2E24B01111}" sibTransId="{77A4F2A5-CE82-4146-A3D1-435011D38C9E}"/>
    <dgm:cxn modelId="{4DC44485-8BF7-42F1-9303-C922C293923C}" type="presOf" srcId="{E6BA76D5-8B31-4D1B-8624-A5CB27E39763}" destId="{BC89DB08-CE18-4970-99E8-BE4E3554FD12}" srcOrd="0" destOrd="2" presId="urn:microsoft.com/office/officeart/2005/8/layout/chevron1"/>
    <dgm:cxn modelId="{99854282-579A-4DA6-8217-C0F092FA5187}" srcId="{F6E6993D-2AF2-4944-B540-C73A496A32A3}" destId="{9E986980-BF49-45D5-B154-FC9C7337F8DF}" srcOrd="0" destOrd="0" parTransId="{702CE6CD-2A10-47F5-8C3B-15903AB09667}" sibTransId="{3C0FB5FF-66B3-4CD2-80E7-632DBBEF3281}"/>
    <dgm:cxn modelId="{A461764F-BE14-4722-9052-6AFA147465CD}" type="presOf" srcId="{9E986980-BF49-45D5-B154-FC9C7337F8DF}" destId="{2B46CAD5-3307-499F-854F-2B2BD49409BB}" srcOrd="0" destOrd="0" presId="urn:microsoft.com/office/officeart/2005/8/layout/chevron1"/>
    <dgm:cxn modelId="{72E56B77-38C4-4377-85D2-E8695E1449CB}" srcId="{B389C092-7E53-4F19-8158-A2A5AC76E922}" destId="{27B2B42E-DBDC-408D-9989-BAF91A6ED95E}" srcOrd="1" destOrd="0" parTransId="{E361983F-4E44-44EB-8E89-1FA9E19A0937}" sibTransId="{55642722-D900-4F45-9678-541B283E350C}"/>
    <dgm:cxn modelId="{6F655E1A-CFF1-4310-AA71-F76D3377FD9B}" srcId="{F6E6993D-2AF2-4944-B540-C73A496A32A3}" destId="{D7DE00F2-CC9B-4D0F-A05C-C0AC25AA14D0}" srcOrd="5" destOrd="0" parTransId="{2013A81C-5420-4723-96C9-CC58238C494C}" sibTransId="{94C3DE95-09DC-4A58-BF0C-6ECF3DA8810C}"/>
    <dgm:cxn modelId="{FD3BCB81-9502-44CF-840F-2C2A82F78EE1}" srcId="{B389C092-7E53-4F19-8158-A2A5AC76E922}" destId="{E6BA76D5-8B31-4D1B-8624-A5CB27E39763}" srcOrd="2" destOrd="0" parTransId="{54FE5316-CDE2-4732-B17E-308E4128ADED}" sibTransId="{55F7532D-8196-4154-93E5-A5B6B5B057D0}"/>
    <dgm:cxn modelId="{E97DEF79-9D54-430C-8381-9E9DF2D17F77}" srcId="{2741DD7E-72EE-4845-9F06-F0D3E827D5F2}" destId="{FEAC9C49-4A07-4F97-A44A-35F9B54CB3E3}" srcOrd="1" destOrd="0" parTransId="{57CBB00D-2479-4057-9EC6-0FCE5D497C62}" sibTransId="{F2C3D0AE-DF6A-41F1-89FE-028231D050A7}"/>
    <dgm:cxn modelId="{DC85E3E5-0EBC-497C-8AD6-7796E080E60C}" type="presParOf" srcId="{9B7695D8-F676-4D55-B467-C3420B1FCDBC}" destId="{F710A57B-60C9-433C-B19F-2FA2B37B2B9E}" srcOrd="0" destOrd="0" presId="urn:microsoft.com/office/officeart/2005/8/layout/chevron1"/>
    <dgm:cxn modelId="{9974120D-AF42-4B24-933A-0C736B331436}" type="presParOf" srcId="{F710A57B-60C9-433C-B19F-2FA2B37B2B9E}" destId="{D63B8A09-790E-4549-AAD2-FD43A922783C}" srcOrd="0" destOrd="0" presId="urn:microsoft.com/office/officeart/2005/8/layout/chevron1"/>
    <dgm:cxn modelId="{AA9843D8-1DD0-4D79-A33B-012DCFA85198}" type="presParOf" srcId="{F710A57B-60C9-433C-B19F-2FA2B37B2B9E}" destId="{3CEFF4F5-7034-4889-95D4-AE14CAE2155E}" srcOrd="1" destOrd="0" presId="urn:microsoft.com/office/officeart/2005/8/layout/chevron1"/>
    <dgm:cxn modelId="{48D1444D-918C-4EE3-BEE3-B9B2A1586BEE}" type="presParOf" srcId="{9B7695D8-F676-4D55-B467-C3420B1FCDBC}" destId="{C390D59B-AE92-418B-BC96-354E70CCFF8B}" srcOrd="1" destOrd="0" presId="urn:microsoft.com/office/officeart/2005/8/layout/chevron1"/>
    <dgm:cxn modelId="{883487E2-B954-49CE-AB8C-01FC47FA3344}" type="presParOf" srcId="{9B7695D8-F676-4D55-B467-C3420B1FCDBC}" destId="{727CB0A5-E2D7-4A28-A0FA-EB03F1055763}" srcOrd="2" destOrd="0" presId="urn:microsoft.com/office/officeart/2005/8/layout/chevron1"/>
    <dgm:cxn modelId="{F0206D7B-7AB7-40D0-813A-171B79C3859B}" type="presParOf" srcId="{727CB0A5-E2D7-4A28-A0FA-EB03F1055763}" destId="{9D8FC8C0-E499-489E-BCF1-4298DC8A4CC5}" srcOrd="0" destOrd="0" presId="urn:microsoft.com/office/officeart/2005/8/layout/chevron1"/>
    <dgm:cxn modelId="{076703CC-25CF-40A7-93E3-6E02EBAAA641}" type="presParOf" srcId="{727CB0A5-E2D7-4A28-A0FA-EB03F1055763}" destId="{2B46CAD5-3307-499F-854F-2B2BD49409BB}" srcOrd="1" destOrd="0" presId="urn:microsoft.com/office/officeart/2005/8/layout/chevron1"/>
    <dgm:cxn modelId="{E81C9B16-DFD5-4D7D-A24A-381A15E2E562}" type="presParOf" srcId="{9B7695D8-F676-4D55-B467-C3420B1FCDBC}" destId="{2EB7BB68-8F18-4849-9822-C8470A129307}" srcOrd="3" destOrd="0" presId="urn:microsoft.com/office/officeart/2005/8/layout/chevron1"/>
    <dgm:cxn modelId="{69AE340B-CB5E-4AB4-AE0F-EE398B64E0D2}" type="presParOf" srcId="{9B7695D8-F676-4D55-B467-C3420B1FCDBC}" destId="{C7095EA1-48A0-4AC0-A699-DE6BA6DC015E}" srcOrd="4" destOrd="0" presId="urn:microsoft.com/office/officeart/2005/8/layout/chevron1"/>
    <dgm:cxn modelId="{BF6681E8-80E8-4DD9-A7CB-6006E3B8B143}" type="presParOf" srcId="{C7095EA1-48A0-4AC0-A699-DE6BA6DC015E}" destId="{B43CE7D6-1706-4536-83C1-F58702E44E6D}" srcOrd="0" destOrd="0" presId="urn:microsoft.com/office/officeart/2005/8/layout/chevron1"/>
    <dgm:cxn modelId="{C45EC361-F11E-48CD-962B-4D43890D1EC1}" type="presParOf" srcId="{C7095EA1-48A0-4AC0-A699-DE6BA6DC015E}" destId="{BC89DB08-CE18-4970-99E8-BE4E3554FD12}"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19D527-0394-4D33-B446-3C72D7CD00A7}" type="doc">
      <dgm:prSet loTypeId="urn:microsoft.com/office/officeart/2005/8/layout/chevron1" loCatId="process" qsTypeId="urn:microsoft.com/office/officeart/2005/8/quickstyle/simple1" qsCatId="simple" csTypeId="urn:microsoft.com/office/officeart/2005/8/colors/colorful4" csCatId="colorful" phldr="1"/>
      <dgm:spPr/>
      <dgm:t>
        <a:bodyPr/>
        <a:lstStyle/>
        <a:p>
          <a:endParaRPr lang="en-US"/>
        </a:p>
      </dgm:t>
    </dgm:pt>
    <dgm:pt modelId="{2741DD7E-72EE-4845-9F06-F0D3E827D5F2}">
      <dgm:prSet phldrT="[Text]"/>
      <dgm:spPr/>
      <dgm:t>
        <a:bodyPr/>
        <a:lstStyle/>
        <a:p>
          <a:r>
            <a:rPr lang="en-US" dirty="0" smtClean="0"/>
            <a:t>Understand &amp; Verify Data Set</a:t>
          </a:r>
          <a:endParaRPr lang="en-US" dirty="0"/>
        </a:p>
      </dgm:t>
    </dgm:pt>
    <dgm:pt modelId="{92744C59-06D1-414A-B2E4-ACB0A31EA028}" type="parTrans" cxnId="{CF2591AA-0F41-4C97-AA99-486299E622E2}">
      <dgm:prSet/>
      <dgm:spPr/>
      <dgm:t>
        <a:bodyPr/>
        <a:lstStyle/>
        <a:p>
          <a:endParaRPr lang="en-US"/>
        </a:p>
      </dgm:t>
    </dgm:pt>
    <dgm:pt modelId="{C54F8923-AF7A-471F-A6E0-B13F0FE0241A}" type="sibTrans" cxnId="{CF2591AA-0F41-4C97-AA99-486299E622E2}">
      <dgm:prSet/>
      <dgm:spPr/>
      <dgm:t>
        <a:bodyPr/>
        <a:lstStyle/>
        <a:p>
          <a:endParaRPr lang="en-US"/>
        </a:p>
      </dgm:t>
    </dgm:pt>
    <dgm:pt modelId="{FEAC9C49-4A07-4F97-A44A-35F9B54CB3E3}">
      <dgm:prSet phldrT="[Text]"/>
      <dgm:spPr/>
      <dgm:t>
        <a:bodyPr/>
        <a:lstStyle/>
        <a:p>
          <a:r>
            <a:rPr lang="en-US" dirty="0" smtClean="0"/>
            <a:t>Can data be grouped, de-</a:t>
          </a:r>
          <a:r>
            <a:rPr lang="en-US" dirty="0" err="1" smtClean="0"/>
            <a:t>ID’ed</a:t>
          </a:r>
          <a:r>
            <a:rPr lang="en-US" dirty="0" smtClean="0"/>
            <a:t>?</a:t>
          </a:r>
          <a:endParaRPr lang="en-US" dirty="0"/>
        </a:p>
      </dgm:t>
    </dgm:pt>
    <dgm:pt modelId="{57CBB00D-2479-4057-9EC6-0FCE5D497C62}" type="parTrans" cxnId="{E97DEF79-9D54-430C-8381-9E9DF2D17F77}">
      <dgm:prSet/>
      <dgm:spPr/>
      <dgm:t>
        <a:bodyPr/>
        <a:lstStyle/>
        <a:p>
          <a:endParaRPr lang="en-US"/>
        </a:p>
      </dgm:t>
    </dgm:pt>
    <dgm:pt modelId="{F2C3D0AE-DF6A-41F1-89FE-028231D050A7}" type="sibTrans" cxnId="{E97DEF79-9D54-430C-8381-9E9DF2D17F77}">
      <dgm:prSet/>
      <dgm:spPr/>
      <dgm:t>
        <a:bodyPr/>
        <a:lstStyle/>
        <a:p>
          <a:endParaRPr lang="en-US"/>
        </a:p>
      </dgm:t>
    </dgm:pt>
    <dgm:pt modelId="{1BC251C1-80E0-480B-A3B2-B5CCFF763D06}">
      <dgm:prSet phldrT="[Text]"/>
      <dgm:spPr/>
      <dgm:t>
        <a:bodyPr/>
        <a:lstStyle/>
        <a:p>
          <a:r>
            <a:rPr lang="en-US" dirty="0" smtClean="0"/>
            <a:t>Iterative communication w/ requester on data available/needed</a:t>
          </a:r>
          <a:endParaRPr lang="en-US" dirty="0"/>
        </a:p>
      </dgm:t>
    </dgm:pt>
    <dgm:pt modelId="{87D62CB8-78FA-4261-9C20-B84D15B1475C}" type="parTrans" cxnId="{021511BC-60C4-4F75-BB1B-6DB47A197E7A}">
      <dgm:prSet/>
      <dgm:spPr/>
      <dgm:t>
        <a:bodyPr/>
        <a:lstStyle/>
        <a:p>
          <a:endParaRPr lang="en-US"/>
        </a:p>
      </dgm:t>
    </dgm:pt>
    <dgm:pt modelId="{A3E99F1A-546B-473B-AFB5-20113E325CE0}" type="sibTrans" cxnId="{021511BC-60C4-4F75-BB1B-6DB47A197E7A}">
      <dgm:prSet/>
      <dgm:spPr/>
      <dgm:t>
        <a:bodyPr/>
        <a:lstStyle/>
        <a:p>
          <a:endParaRPr lang="en-US"/>
        </a:p>
      </dgm:t>
    </dgm:pt>
    <dgm:pt modelId="{3F43E5F9-3BAA-44CF-95FC-8179CB0DA50D}">
      <dgm:prSet phldrT="[Text]"/>
      <dgm:spPr/>
      <dgm:t>
        <a:bodyPr/>
        <a:lstStyle/>
        <a:p>
          <a:r>
            <a:rPr lang="en-US" dirty="0" smtClean="0"/>
            <a:t>Products:  final, verified data set; feasibility/de-ID letter to the IRB to facilitate ‘exempt’ protocol review</a:t>
          </a:r>
          <a:endParaRPr lang="en-US" dirty="0"/>
        </a:p>
      </dgm:t>
    </dgm:pt>
    <dgm:pt modelId="{6C1DE5D8-3D8B-4B40-902F-37AD6C3D3310}" type="parTrans" cxnId="{930EC1E7-D6F5-474B-9582-41EE58BED1D5}">
      <dgm:prSet/>
      <dgm:spPr/>
      <dgm:t>
        <a:bodyPr/>
        <a:lstStyle/>
        <a:p>
          <a:endParaRPr lang="en-US"/>
        </a:p>
      </dgm:t>
    </dgm:pt>
    <dgm:pt modelId="{B7158513-BE5D-4363-8681-6595F7AF24FB}" type="sibTrans" cxnId="{930EC1E7-D6F5-474B-9582-41EE58BED1D5}">
      <dgm:prSet/>
      <dgm:spPr/>
      <dgm:t>
        <a:bodyPr/>
        <a:lstStyle/>
        <a:p>
          <a:endParaRPr lang="en-US"/>
        </a:p>
      </dgm:t>
    </dgm:pt>
    <dgm:pt modelId="{9B7695D8-F676-4D55-B467-C3420B1FCDBC}" type="pres">
      <dgm:prSet presAssocID="{8419D527-0394-4D33-B446-3C72D7CD00A7}" presName="Name0" presStyleCnt="0">
        <dgm:presLayoutVars>
          <dgm:dir/>
          <dgm:animLvl val="lvl"/>
          <dgm:resizeHandles val="exact"/>
        </dgm:presLayoutVars>
      </dgm:prSet>
      <dgm:spPr/>
      <dgm:t>
        <a:bodyPr/>
        <a:lstStyle/>
        <a:p>
          <a:endParaRPr lang="en-US"/>
        </a:p>
      </dgm:t>
    </dgm:pt>
    <dgm:pt modelId="{F710A57B-60C9-433C-B19F-2FA2B37B2B9E}" type="pres">
      <dgm:prSet presAssocID="{2741DD7E-72EE-4845-9F06-F0D3E827D5F2}" presName="composite" presStyleCnt="0"/>
      <dgm:spPr/>
      <dgm:t>
        <a:bodyPr/>
        <a:lstStyle/>
        <a:p>
          <a:endParaRPr lang="en-US"/>
        </a:p>
      </dgm:t>
    </dgm:pt>
    <dgm:pt modelId="{D63B8A09-790E-4549-AAD2-FD43A922783C}" type="pres">
      <dgm:prSet presAssocID="{2741DD7E-72EE-4845-9F06-F0D3E827D5F2}" presName="parTx" presStyleLbl="node1" presStyleIdx="0" presStyleCnt="1" custScaleY="100303">
        <dgm:presLayoutVars>
          <dgm:chMax val="0"/>
          <dgm:chPref val="0"/>
          <dgm:bulletEnabled val="1"/>
        </dgm:presLayoutVars>
      </dgm:prSet>
      <dgm:spPr/>
      <dgm:t>
        <a:bodyPr/>
        <a:lstStyle/>
        <a:p>
          <a:endParaRPr lang="en-US"/>
        </a:p>
      </dgm:t>
    </dgm:pt>
    <dgm:pt modelId="{3CEFF4F5-7034-4889-95D4-AE14CAE2155E}" type="pres">
      <dgm:prSet presAssocID="{2741DD7E-72EE-4845-9F06-F0D3E827D5F2}" presName="desTx" presStyleLbl="revTx" presStyleIdx="0" presStyleCnt="1">
        <dgm:presLayoutVars>
          <dgm:bulletEnabled val="1"/>
        </dgm:presLayoutVars>
      </dgm:prSet>
      <dgm:spPr/>
      <dgm:t>
        <a:bodyPr/>
        <a:lstStyle/>
        <a:p>
          <a:endParaRPr lang="en-US"/>
        </a:p>
      </dgm:t>
    </dgm:pt>
  </dgm:ptLst>
  <dgm:cxnLst>
    <dgm:cxn modelId="{021511BC-60C4-4F75-BB1B-6DB47A197E7A}" srcId="{2741DD7E-72EE-4845-9F06-F0D3E827D5F2}" destId="{1BC251C1-80E0-480B-A3B2-B5CCFF763D06}" srcOrd="0" destOrd="0" parTransId="{87D62CB8-78FA-4261-9C20-B84D15B1475C}" sibTransId="{A3E99F1A-546B-473B-AFB5-20113E325CE0}"/>
    <dgm:cxn modelId="{25A1CBA7-A198-4062-8E78-15381B3C3F2C}" type="presOf" srcId="{FEAC9C49-4A07-4F97-A44A-35F9B54CB3E3}" destId="{3CEFF4F5-7034-4889-95D4-AE14CAE2155E}" srcOrd="0" destOrd="1" presId="urn:microsoft.com/office/officeart/2005/8/layout/chevron1"/>
    <dgm:cxn modelId="{930EC1E7-D6F5-474B-9582-41EE58BED1D5}" srcId="{2741DD7E-72EE-4845-9F06-F0D3E827D5F2}" destId="{3F43E5F9-3BAA-44CF-95FC-8179CB0DA50D}" srcOrd="2" destOrd="0" parTransId="{6C1DE5D8-3D8B-4B40-902F-37AD6C3D3310}" sibTransId="{B7158513-BE5D-4363-8681-6595F7AF24FB}"/>
    <dgm:cxn modelId="{D10F68CE-AF19-453A-9267-79F9384BC854}" type="presOf" srcId="{2741DD7E-72EE-4845-9F06-F0D3E827D5F2}" destId="{D63B8A09-790E-4549-AAD2-FD43A922783C}" srcOrd="0" destOrd="0" presId="urn:microsoft.com/office/officeart/2005/8/layout/chevron1"/>
    <dgm:cxn modelId="{D922CD6C-8EAF-4E8C-B3C6-4F3F931B1A9F}" type="presOf" srcId="{3F43E5F9-3BAA-44CF-95FC-8179CB0DA50D}" destId="{3CEFF4F5-7034-4889-95D4-AE14CAE2155E}" srcOrd="0" destOrd="2" presId="urn:microsoft.com/office/officeart/2005/8/layout/chevron1"/>
    <dgm:cxn modelId="{E97DEF79-9D54-430C-8381-9E9DF2D17F77}" srcId="{2741DD7E-72EE-4845-9F06-F0D3E827D5F2}" destId="{FEAC9C49-4A07-4F97-A44A-35F9B54CB3E3}" srcOrd="1" destOrd="0" parTransId="{57CBB00D-2479-4057-9EC6-0FCE5D497C62}" sibTransId="{F2C3D0AE-DF6A-41F1-89FE-028231D050A7}"/>
    <dgm:cxn modelId="{CF2591AA-0F41-4C97-AA99-486299E622E2}" srcId="{8419D527-0394-4D33-B446-3C72D7CD00A7}" destId="{2741DD7E-72EE-4845-9F06-F0D3E827D5F2}" srcOrd="0" destOrd="0" parTransId="{92744C59-06D1-414A-B2E4-ACB0A31EA028}" sibTransId="{C54F8923-AF7A-471F-A6E0-B13F0FE0241A}"/>
    <dgm:cxn modelId="{BEBB3CC9-DF5F-4A06-891E-B0D83AB32F6E}" type="presOf" srcId="{1BC251C1-80E0-480B-A3B2-B5CCFF763D06}" destId="{3CEFF4F5-7034-4889-95D4-AE14CAE2155E}" srcOrd="0" destOrd="0" presId="urn:microsoft.com/office/officeart/2005/8/layout/chevron1"/>
    <dgm:cxn modelId="{CEE83539-7EC5-48D1-A687-E736CA5408B4}" type="presOf" srcId="{8419D527-0394-4D33-B446-3C72D7CD00A7}" destId="{9B7695D8-F676-4D55-B467-C3420B1FCDBC}" srcOrd="0" destOrd="0" presId="urn:microsoft.com/office/officeart/2005/8/layout/chevron1"/>
    <dgm:cxn modelId="{AE826943-1AC1-4050-A657-7EC45E7CDE43}" type="presParOf" srcId="{9B7695D8-F676-4D55-B467-C3420B1FCDBC}" destId="{F710A57B-60C9-433C-B19F-2FA2B37B2B9E}" srcOrd="0" destOrd="0" presId="urn:microsoft.com/office/officeart/2005/8/layout/chevron1"/>
    <dgm:cxn modelId="{F721CD97-31B7-4E19-ADC5-DDE7A7781E7F}" type="presParOf" srcId="{F710A57B-60C9-433C-B19F-2FA2B37B2B9E}" destId="{D63B8A09-790E-4549-AAD2-FD43A922783C}" srcOrd="0" destOrd="0" presId="urn:microsoft.com/office/officeart/2005/8/layout/chevron1"/>
    <dgm:cxn modelId="{108D3D68-96CF-4E19-8DF7-9AFD3B35806C}" type="presParOf" srcId="{F710A57B-60C9-433C-B19F-2FA2B37B2B9E}" destId="{3CEFF4F5-7034-4889-95D4-AE14CAE2155E}"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19D527-0394-4D33-B446-3C72D7CD00A7}" type="doc">
      <dgm:prSet loTypeId="urn:microsoft.com/office/officeart/2005/8/layout/chevron1" loCatId="process" qsTypeId="urn:microsoft.com/office/officeart/2005/8/quickstyle/simple1" qsCatId="simple" csTypeId="urn:microsoft.com/office/officeart/2005/8/colors/colorful4" csCatId="colorful" phldr="1"/>
      <dgm:spPr/>
      <dgm:t>
        <a:bodyPr/>
        <a:lstStyle/>
        <a:p>
          <a:endParaRPr lang="en-US"/>
        </a:p>
      </dgm:t>
    </dgm:pt>
    <dgm:pt modelId="{F6E6993D-2AF2-4944-B540-C73A496A32A3}">
      <dgm:prSet phldrT="[Text]"/>
      <dgm:spPr>
        <a:solidFill>
          <a:schemeClr val="accent1">
            <a:lumMod val="75000"/>
          </a:schemeClr>
        </a:solidFill>
      </dgm:spPr>
      <dgm:t>
        <a:bodyPr/>
        <a:lstStyle/>
        <a:p>
          <a:r>
            <a:rPr lang="en-US" dirty="0" smtClean="0"/>
            <a:t>NASA Approval Processes</a:t>
          </a:r>
          <a:endParaRPr lang="en-US" dirty="0"/>
        </a:p>
      </dgm:t>
    </dgm:pt>
    <dgm:pt modelId="{104375A2-3903-4AE0-8918-056FA489A27C}" type="parTrans" cxnId="{9511DF7D-97C7-496D-A2DA-8265DEBE0FD8}">
      <dgm:prSet/>
      <dgm:spPr/>
      <dgm:t>
        <a:bodyPr/>
        <a:lstStyle/>
        <a:p>
          <a:endParaRPr lang="en-US"/>
        </a:p>
      </dgm:t>
    </dgm:pt>
    <dgm:pt modelId="{1D52D4A6-D532-4D1F-B3BF-7087455CA9D9}" type="sibTrans" cxnId="{9511DF7D-97C7-496D-A2DA-8265DEBE0FD8}">
      <dgm:prSet/>
      <dgm:spPr/>
      <dgm:t>
        <a:bodyPr/>
        <a:lstStyle/>
        <a:p>
          <a:endParaRPr lang="en-US"/>
        </a:p>
      </dgm:t>
    </dgm:pt>
    <dgm:pt modelId="{9E986980-BF49-45D5-B154-FC9C7337F8DF}">
      <dgm:prSet phldrT="[Text]"/>
      <dgm:spPr/>
      <dgm:t>
        <a:bodyPr/>
        <a:lstStyle/>
        <a:p>
          <a:r>
            <a:rPr lang="en-US" dirty="0" smtClean="0"/>
            <a:t>Vetting of requester, science merit, funding, resource priorities</a:t>
          </a:r>
          <a:endParaRPr lang="en-US" dirty="0"/>
        </a:p>
      </dgm:t>
    </dgm:pt>
    <dgm:pt modelId="{702CE6CD-2A10-47F5-8C3B-15903AB09667}" type="parTrans" cxnId="{99854282-579A-4DA6-8217-C0F092FA5187}">
      <dgm:prSet/>
      <dgm:spPr/>
      <dgm:t>
        <a:bodyPr/>
        <a:lstStyle/>
        <a:p>
          <a:endParaRPr lang="en-US"/>
        </a:p>
      </dgm:t>
    </dgm:pt>
    <dgm:pt modelId="{3C0FB5FF-66B3-4CD2-80E7-632DBBEF3281}" type="sibTrans" cxnId="{99854282-579A-4DA6-8217-C0F092FA5187}">
      <dgm:prSet/>
      <dgm:spPr/>
      <dgm:t>
        <a:bodyPr/>
        <a:lstStyle/>
        <a:p>
          <a:endParaRPr lang="en-US"/>
        </a:p>
      </dgm:t>
    </dgm:pt>
    <dgm:pt modelId="{DC2DB0B5-4206-4C5E-A332-D57DE549C44D}">
      <dgm:prSet phldrT="[Text]"/>
      <dgm:spPr/>
      <dgm:t>
        <a:bodyPr/>
        <a:lstStyle/>
        <a:p>
          <a:r>
            <a:rPr lang="en-US" dirty="0" smtClean="0"/>
            <a:t>Approvals may be required by:</a:t>
          </a:r>
          <a:endParaRPr lang="en-US" dirty="0"/>
        </a:p>
      </dgm:t>
    </dgm:pt>
    <dgm:pt modelId="{69320A3A-1A2A-499D-81D3-7AB03A8954AD}" type="parTrans" cxnId="{F8D5200B-1536-4A84-B90A-AEEF730FB657}">
      <dgm:prSet/>
      <dgm:spPr/>
      <dgm:t>
        <a:bodyPr/>
        <a:lstStyle/>
        <a:p>
          <a:endParaRPr lang="en-US"/>
        </a:p>
      </dgm:t>
    </dgm:pt>
    <dgm:pt modelId="{F70A2083-952C-4F54-90DF-572CAEF2350E}" type="sibTrans" cxnId="{F8D5200B-1536-4A84-B90A-AEEF730FB657}">
      <dgm:prSet/>
      <dgm:spPr/>
      <dgm:t>
        <a:bodyPr/>
        <a:lstStyle/>
        <a:p>
          <a:endParaRPr lang="en-US"/>
        </a:p>
      </dgm:t>
    </dgm:pt>
    <dgm:pt modelId="{3C341E23-A422-4F78-962F-677FC73D3D48}">
      <dgm:prSet phldrT="[Text]"/>
      <dgm:spPr/>
      <dgm:t>
        <a:bodyPr/>
        <a:lstStyle/>
        <a:p>
          <a:r>
            <a:rPr lang="en-US" dirty="0" smtClean="0"/>
            <a:t>Evidence Base Working Group</a:t>
          </a:r>
          <a:endParaRPr lang="en-US" dirty="0"/>
        </a:p>
      </dgm:t>
    </dgm:pt>
    <dgm:pt modelId="{9335EEA1-4572-4164-8788-F5EB3BC06094}" type="parTrans" cxnId="{E8A1E746-F4C1-4FF1-A75E-22D9B44A0EA8}">
      <dgm:prSet/>
      <dgm:spPr/>
      <dgm:t>
        <a:bodyPr/>
        <a:lstStyle/>
        <a:p>
          <a:endParaRPr lang="en-US"/>
        </a:p>
      </dgm:t>
    </dgm:pt>
    <dgm:pt modelId="{EDDD7CE6-7A65-492C-AD24-9DD29970B928}" type="sibTrans" cxnId="{E8A1E746-F4C1-4FF1-A75E-22D9B44A0EA8}">
      <dgm:prSet/>
      <dgm:spPr/>
      <dgm:t>
        <a:bodyPr/>
        <a:lstStyle/>
        <a:p>
          <a:endParaRPr lang="en-US"/>
        </a:p>
      </dgm:t>
    </dgm:pt>
    <dgm:pt modelId="{FF536234-335D-4F3F-B1EF-47BD6680C173}">
      <dgm:prSet phldrT="[Text]"/>
      <dgm:spPr/>
      <dgm:t>
        <a:bodyPr/>
        <a:lstStyle/>
        <a:p>
          <a:r>
            <a:rPr lang="en-US" dirty="0" smtClean="0"/>
            <a:t>AOHMG</a:t>
          </a:r>
          <a:endParaRPr lang="en-US" dirty="0"/>
        </a:p>
      </dgm:t>
    </dgm:pt>
    <dgm:pt modelId="{619C84C3-BD02-460F-BA58-C232406FF293}" type="parTrans" cxnId="{F95491AC-613E-4842-9A27-ED5D104B0DFC}">
      <dgm:prSet/>
      <dgm:spPr/>
      <dgm:t>
        <a:bodyPr/>
        <a:lstStyle/>
        <a:p>
          <a:endParaRPr lang="en-US"/>
        </a:p>
      </dgm:t>
    </dgm:pt>
    <dgm:pt modelId="{FE266311-6970-4385-8094-7F98BD6450C0}" type="sibTrans" cxnId="{F95491AC-613E-4842-9A27-ED5D104B0DFC}">
      <dgm:prSet/>
      <dgm:spPr/>
      <dgm:t>
        <a:bodyPr/>
        <a:lstStyle/>
        <a:p>
          <a:endParaRPr lang="en-US"/>
        </a:p>
      </dgm:t>
    </dgm:pt>
    <dgm:pt modelId="{62DF3E3B-6D76-4C7D-A4BE-535ABB29A63A}">
      <dgm:prSet phldrT="[Text]"/>
      <dgm:spPr/>
      <dgm:t>
        <a:bodyPr/>
        <a:lstStyle/>
        <a:p>
          <a:r>
            <a:rPr lang="en-US" dirty="0" smtClean="0"/>
            <a:t>LSAH Advisory Board</a:t>
          </a:r>
          <a:endParaRPr lang="en-US" dirty="0"/>
        </a:p>
      </dgm:t>
    </dgm:pt>
    <dgm:pt modelId="{8BDCE6D8-C5CE-4606-A5BA-9830FB1D6AC7}" type="parTrans" cxnId="{DE5479EB-8CFC-4C5C-8489-A558075396CD}">
      <dgm:prSet/>
      <dgm:spPr/>
      <dgm:t>
        <a:bodyPr/>
        <a:lstStyle/>
        <a:p>
          <a:endParaRPr lang="en-US"/>
        </a:p>
      </dgm:t>
    </dgm:pt>
    <dgm:pt modelId="{83F166CA-A96C-460E-A90A-3E9D191A4D26}" type="sibTrans" cxnId="{DE5479EB-8CFC-4C5C-8489-A558075396CD}">
      <dgm:prSet/>
      <dgm:spPr/>
      <dgm:t>
        <a:bodyPr/>
        <a:lstStyle/>
        <a:p>
          <a:endParaRPr lang="en-US"/>
        </a:p>
      </dgm:t>
    </dgm:pt>
    <dgm:pt modelId="{D7DE00F2-CC9B-4D0F-A05C-C0AC25AA14D0}">
      <dgm:prSet phldrT="[Text]"/>
      <dgm:spPr/>
      <dgm:t>
        <a:bodyPr/>
        <a:lstStyle/>
        <a:p>
          <a:r>
            <a:rPr lang="en-US" dirty="0" smtClean="0"/>
            <a:t>JSC IRB</a:t>
          </a:r>
          <a:endParaRPr lang="en-US" dirty="0"/>
        </a:p>
      </dgm:t>
    </dgm:pt>
    <dgm:pt modelId="{2013A81C-5420-4723-96C9-CC58238C494C}" type="parTrans" cxnId="{6F655E1A-CFF1-4310-AA71-F76D3377FD9B}">
      <dgm:prSet/>
      <dgm:spPr/>
      <dgm:t>
        <a:bodyPr/>
        <a:lstStyle/>
        <a:p>
          <a:endParaRPr lang="en-US"/>
        </a:p>
      </dgm:t>
    </dgm:pt>
    <dgm:pt modelId="{94C3DE95-09DC-4A58-BF0C-6ECF3DA8810C}" type="sibTrans" cxnId="{6F655E1A-CFF1-4310-AA71-F76D3377FD9B}">
      <dgm:prSet/>
      <dgm:spPr/>
      <dgm:t>
        <a:bodyPr/>
        <a:lstStyle/>
        <a:p>
          <a:endParaRPr lang="en-US"/>
        </a:p>
      </dgm:t>
    </dgm:pt>
    <dgm:pt modelId="{9B7695D8-F676-4D55-B467-C3420B1FCDBC}" type="pres">
      <dgm:prSet presAssocID="{8419D527-0394-4D33-B446-3C72D7CD00A7}" presName="Name0" presStyleCnt="0">
        <dgm:presLayoutVars>
          <dgm:dir/>
          <dgm:animLvl val="lvl"/>
          <dgm:resizeHandles val="exact"/>
        </dgm:presLayoutVars>
      </dgm:prSet>
      <dgm:spPr/>
      <dgm:t>
        <a:bodyPr/>
        <a:lstStyle/>
        <a:p>
          <a:endParaRPr lang="en-US"/>
        </a:p>
      </dgm:t>
    </dgm:pt>
    <dgm:pt modelId="{727CB0A5-E2D7-4A28-A0FA-EB03F1055763}" type="pres">
      <dgm:prSet presAssocID="{F6E6993D-2AF2-4944-B540-C73A496A32A3}" presName="composite" presStyleCnt="0"/>
      <dgm:spPr/>
      <dgm:t>
        <a:bodyPr/>
        <a:lstStyle/>
        <a:p>
          <a:endParaRPr lang="en-US"/>
        </a:p>
      </dgm:t>
    </dgm:pt>
    <dgm:pt modelId="{9D8FC8C0-E499-489E-BCF1-4298DC8A4CC5}" type="pres">
      <dgm:prSet presAssocID="{F6E6993D-2AF2-4944-B540-C73A496A32A3}" presName="parTx" presStyleLbl="node1" presStyleIdx="0" presStyleCnt="1">
        <dgm:presLayoutVars>
          <dgm:chMax val="0"/>
          <dgm:chPref val="0"/>
          <dgm:bulletEnabled val="1"/>
        </dgm:presLayoutVars>
      </dgm:prSet>
      <dgm:spPr/>
      <dgm:t>
        <a:bodyPr/>
        <a:lstStyle/>
        <a:p>
          <a:endParaRPr lang="en-US"/>
        </a:p>
      </dgm:t>
    </dgm:pt>
    <dgm:pt modelId="{2B46CAD5-3307-499F-854F-2B2BD49409BB}" type="pres">
      <dgm:prSet presAssocID="{F6E6993D-2AF2-4944-B540-C73A496A32A3}" presName="desTx" presStyleLbl="revTx" presStyleIdx="0" presStyleCnt="1">
        <dgm:presLayoutVars>
          <dgm:bulletEnabled val="1"/>
        </dgm:presLayoutVars>
      </dgm:prSet>
      <dgm:spPr/>
      <dgm:t>
        <a:bodyPr/>
        <a:lstStyle/>
        <a:p>
          <a:endParaRPr lang="en-US"/>
        </a:p>
      </dgm:t>
    </dgm:pt>
  </dgm:ptLst>
  <dgm:cxnLst>
    <dgm:cxn modelId="{E8046BF8-E72C-408F-A45D-43CBB1BFAD86}" type="presOf" srcId="{DC2DB0B5-4206-4C5E-A332-D57DE549C44D}" destId="{2B46CAD5-3307-499F-854F-2B2BD49409BB}" srcOrd="0" destOrd="1" presId="urn:microsoft.com/office/officeart/2005/8/layout/chevron1"/>
    <dgm:cxn modelId="{AFCEABC2-ACA3-4F96-8166-E5CD4C35F75C}" type="presOf" srcId="{8419D527-0394-4D33-B446-3C72D7CD00A7}" destId="{9B7695D8-F676-4D55-B467-C3420B1FCDBC}" srcOrd="0" destOrd="0" presId="urn:microsoft.com/office/officeart/2005/8/layout/chevron1"/>
    <dgm:cxn modelId="{75B046A7-9431-4D4C-BD4A-4FF90A0AEEFB}" type="presOf" srcId="{62DF3E3B-6D76-4C7D-A4BE-535ABB29A63A}" destId="{2B46CAD5-3307-499F-854F-2B2BD49409BB}" srcOrd="0" destOrd="4" presId="urn:microsoft.com/office/officeart/2005/8/layout/chevron1"/>
    <dgm:cxn modelId="{005346D0-F016-4277-AFC7-F1C15B1B4D96}" type="presOf" srcId="{3C341E23-A422-4F78-962F-677FC73D3D48}" destId="{2B46CAD5-3307-499F-854F-2B2BD49409BB}" srcOrd="0" destOrd="2" presId="urn:microsoft.com/office/officeart/2005/8/layout/chevron1"/>
    <dgm:cxn modelId="{DE5479EB-8CFC-4C5C-8489-A558075396CD}" srcId="{F6E6993D-2AF2-4944-B540-C73A496A32A3}" destId="{62DF3E3B-6D76-4C7D-A4BE-535ABB29A63A}" srcOrd="4" destOrd="0" parTransId="{8BDCE6D8-C5CE-4606-A5BA-9830FB1D6AC7}" sibTransId="{83F166CA-A96C-460E-A90A-3E9D191A4D26}"/>
    <dgm:cxn modelId="{1201A233-5EE4-41D4-A9CF-460CF45B1B46}" type="presOf" srcId="{F6E6993D-2AF2-4944-B540-C73A496A32A3}" destId="{9D8FC8C0-E499-489E-BCF1-4298DC8A4CC5}" srcOrd="0" destOrd="0" presId="urn:microsoft.com/office/officeart/2005/8/layout/chevron1"/>
    <dgm:cxn modelId="{9511DF7D-97C7-496D-A2DA-8265DEBE0FD8}" srcId="{8419D527-0394-4D33-B446-3C72D7CD00A7}" destId="{F6E6993D-2AF2-4944-B540-C73A496A32A3}" srcOrd="0" destOrd="0" parTransId="{104375A2-3903-4AE0-8918-056FA489A27C}" sibTransId="{1D52D4A6-D532-4D1F-B3BF-7087455CA9D9}"/>
    <dgm:cxn modelId="{F8D5200B-1536-4A84-B90A-AEEF730FB657}" srcId="{F6E6993D-2AF2-4944-B540-C73A496A32A3}" destId="{DC2DB0B5-4206-4C5E-A332-D57DE549C44D}" srcOrd="1" destOrd="0" parTransId="{69320A3A-1A2A-499D-81D3-7AB03A8954AD}" sibTransId="{F70A2083-952C-4F54-90DF-572CAEF2350E}"/>
    <dgm:cxn modelId="{81D49575-C3E4-45DB-BC0A-CB451A4ACBF2}" type="presOf" srcId="{D7DE00F2-CC9B-4D0F-A05C-C0AC25AA14D0}" destId="{2B46CAD5-3307-499F-854F-2B2BD49409BB}" srcOrd="0" destOrd="5" presId="urn:microsoft.com/office/officeart/2005/8/layout/chevron1"/>
    <dgm:cxn modelId="{E8A1E746-F4C1-4FF1-A75E-22D9B44A0EA8}" srcId="{F6E6993D-2AF2-4944-B540-C73A496A32A3}" destId="{3C341E23-A422-4F78-962F-677FC73D3D48}" srcOrd="2" destOrd="0" parTransId="{9335EEA1-4572-4164-8788-F5EB3BC06094}" sibTransId="{EDDD7CE6-7A65-492C-AD24-9DD29970B928}"/>
    <dgm:cxn modelId="{F95491AC-613E-4842-9A27-ED5D104B0DFC}" srcId="{F6E6993D-2AF2-4944-B540-C73A496A32A3}" destId="{FF536234-335D-4F3F-B1EF-47BD6680C173}" srcOrd="3" destOrd="0" parTransId="{619C84C3-BD02-460F-BA58-C232406FF293}" sibTransId="{FE266311-6970-4385-8094-7F98BD6450C0}"/>
    <dgm:cxn modelId="{99854282-579A-4DA6-8217-C0F092FA5187}" srcId="{F6E6993D-2AF2-4944-B540-C73A496A32A3}" destId="{9E986980-BF49-45D5-B154-FC9C7337F8DF}" srcOrd="0" destOrd="0" parTransId="{702CE6CD-2A10-47F5-8C3B-15903AB09667}" sibTransId="{3C0FB5FF-66B3-4CD2-80E7-632DBBEF3281}"/>
    <dgm:cxn modelId="{5BFD7117-87DC-4429-B6EB-146874E871B9}" type="presOf" srcId="{FF536234-335D-4F3F-B1EF-47BD6680C173}" destId="{2B46CAD5-3307-499F-854F-2B2BD49409BB}" srcOrd="0" destOrd="3" presId="urn:microsoft.com/office/officeart/2005/8/layout/chevron1"/>
    <dgm:cxn modelId="{1CBA8501-5876-48A3-B053-0270DBB1DF4A}" type="presOf" srcId="{9E986980-BF49-45D5-B154-FC9C7337F8DF}" destId="{2B46CAD5-3307-499F-854F-2B2BD49409BB}" srcOrd="0" destOrd="0" presId="urn:microsoft.com/office/officeart/2005/8/layout/chevron1"/>
    <dgm:cxn modelId="{6F655E1A-CFF1-4310-AA71-F76D3377FD9B}" srcId="{F6E6993D-2AF2-4944-B540-C73A496A32A3}" destId="{D7DE00F2-CC9B-4D0F-A05C-C0AC25AA14D0}" srcOrd="5" destOrd="0" parTransId="{2013A81C-5420-4723-96C9-CC58238C494C}" sibTransId="{94C3DE95-09DC-4A58-BF0C-6ECF3DA8810C}"/>
    <dgm:cxn modelId="{2A16B2D6-57A2-486C-A02E-D47A50E3719C}" type="presParOf" srcId="{9B7695D8-F676-4D55-B467-C3420B1FCDBC}" destId="{727CB0A5-E2D7-4A28-A0FA-EB03F1055763}" srcOrd="0" destOrd="0" presId="urn:microsoft.com/office/officeart/2005/8/layout/chevron1"/>
    <dgm:cxn modelId="{3404228E-799D-4594-8304-9015E5BE1450}" type="presParOf" srcId="{727CB0A5-E2D7-4A28-A0FA-EB03F1055763}" destId="{9D8FC8C0-E499-489E-BCF1-4298DC8A4CC5}" srcOrd="0" destOrd="0" presId="urn:microsoft.com/office/officeart/2005/8/layout/chevron1"/>
    <dgm:cxn modelId="{29B1E7A2-C2D7-43CB-BAE4-4C2BE3AA90C5}" type="presParOf" srcId="{727CB0A5-E2D7-4A28-A0FA-EB03F1055763}" destId="{2B46CAD5-3307-499F-854F-2B2BD49409BB}"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19D527-0394-4D33-B446-3C72D7CD00A7}" type="doc">
      <dgm:prSet loTypeId="urn:microsoft.com/office/officeart/2005/8/layout/chevron1" loCatId="process" qsTypeId="urn:microsoft.com/office/officeart/2005/8/quickstyle/simple1" qsCatId="simple" csTypeId="urn:microsoft.com/office/officeart/2005/8/colors/colorful4" csCatId="colorful" phldr="1"/>
      <dgm:spPr/>
      <dgm:t>
        <a:bodyPr/>
        <a:lstStyle/>
        <a:p>
          <a:endParaRPr lang="en-US"/>
        </a:p>
      </dgm:t>
    </dgm:pt>
    <dgm:pt modelId="{B389C092-7E53-4F19-8158-A2A5AC76E922}">
      <dgm:prSet phldrT="[Text]"/>
      <dgm:spPr>
        <a:solidFill>
          <a:schemeClr val="accent5">
            <a:lumMod val="50000"/>
          </a:schemeClr>
        </a:solidFill>
      </dgm:spPr>
      <dgm:t>
        <a:bodyPr/>
        <a:lstStyle/>
        <a:p>
          <a:r>
            <a:rPr lang="en-US" dirty="0" smtClean="0"/>
            <a:t>Data Compilation &amp; Audit</a:t>
          </a:r>
          <a:endParaRPr lang="en-US" dirty="0"/>
        </a:p>
      </dgm:t>
    </dgm:pt>
    <dgm:pt modelId="{91F40AB4-4C97-4947-92AB-0BAAD0ADCE50}" type="parTrans" cxnId="{597F8A33-4C43-4097-90B7-4927CE698670}">
      <dgm:prSet/>
      <dgm:spPr/>
      <dgm:t>
        <a:bodyPr/>
        <a:lstStyle/>
        <a:p>
          <a:endParaRPr lang="en-US"/>
        </a:p>
      </dgm:t>
    </dgm:pt>
    <dgm:pt modelId="{BEFC296C-38B1-4E39-9794-8650CB8AF868}" type="sibTrans" cxnId="{597F8A33-4C43-4097-90B7-4927CE698670}">
      <dgm:prSet/>
      <dgm:spPr/>
      <dgm:t>
        <a:bodyPr/>
        <a:lstStyle/>
        <a:p>
          <a:endParaRPr lang="en-US"/>
        </a:p>
      </dgm:t>
    </dgm:pt>
    <dgm:pt modelId="{189F8E29-0E19-49D6-98A6-2728BB6477EE}">
      <dgm:prSet phldrT="[Text]"/>
      <dgm:spPr/>
      <dgm:t>
        <a:bodyPr/>
        <a:lstStyle/>
        <a:p>
          <a:r>
            <a:rPr lang="en-US" dirty="0" smtClean="0"/>
            <a:t>Reconciliation of records</a:t>
          </a:r>
          <a:endParaRPr lang="en-US" dirty="0"/>
        </a:p>
      </dgm:t>
    </dgm:pt>
    <dgm:pt modelId="{233F4B6D-F04E-4802-8F5B-FEEBB5D20684}" type="parTrans" cxnId="{36993F69-761B-4BB8-BEFA-18C37891509E}">
      <dgm:prSet/>
      <dgm:spPr/>
      <dgm:t>
        <a:bodyPr/>
        <a:lstStyle/>
        <a:p>
          <a:endParaRPr lang="en-US"/>
        </a:p>
      </dgm:t>
    </dgm:pt>
    <dgm:pt modelId="{5433660B-007E-4FCA-A16D-85C7E47E38EC}" type="sibTrans" cxnId="{36993F69-761B-4BB8-BEFA-18C37891509E}">
      <dgm:prSet/>
      <dgm:spPr/>
      <dgm:t>
        <a:bodyPr/>
        <a:lstStyle/>
        <a:p>
          <a:endParaRPr lang="en-US"/>
        </a:p>
      </dgm:t>
    </dgm:pt>
    <dgm:pt modelId="{27B2B42E-DBDC-408D-9989-BAF91A6ED95E}">
      <dgm:prSet phldrT="[Text]"/>
      <dgm:spPr/>
      <dgm:t>
        <a:bodyPr/>
        <a:lstStyle/>
        <a:p>
          <a:r>
            <a:rPr lang="en-US" dirty="0" smtClean="0"/>
            <a:t>Resolve hardware/ software incompatibilities</a:t>
          </a:r>
          <a:endParaRPr lang="en-US" dirty="0"/>
        </a:p>
      </dgm:t>
    </dgm:pt>
    <dgm:pt modelId="{E361983F-4E44-44EB-8E89-1FA9E19A0937}" type="parTrans" cxnId="{72E56B77-38C4-4377-85D2-E8695E1449CB}">
      <dgm:prSet/>
      <dgm:spPr/>
      <dgm:t>
        <a:bodyPr/>
        <a:lstStyle/>
        <a:p>
          <a:endParaRPr lang="en-US"/>
        </a:p>
      </dgm:t>
    </dgm:pt>
    <dgm:pt modelId="{55642722-D900-4F45-9678-541B283E350C}" type="sibTrans" cxnId="{72E56B77-38C4-4377-85D2-E8695E1449CB}">
      <dgm:prSet/>
      <dgm:spPr/>
      <dgm:t>
        <a:bodyPr/>
        <a:lstStyle/>
        <a:p>
          <a:endParaRPr lang="en-US"/>
        </a:p>
      </dgm:t>
    </dgm:pt>
    <dgm:pt modelId="{E6BA76D5-8B31-4D1B-8624-A5CB27E39763}">
      <dgm:prSet phldrT="[Text]"/>
      <dgm:spPr/>
      <dgm:t>
        <a:bodyPr/>
        <a:lstStyle/>
        <a:p>
          <a:r>
            <a:rPr lang="en-US" dirty="0" smtClean="0"/>
            <a:t>Retrieve missing data</a:t>
          </a:r>
          <a:endParaRPr lang="en-US" dirty="0"/>
        </a:p>
      </dgm:t>
    </dgm:pt>
    <dgm:pt modelId="{54FE5316-CDE2-4732-B17E-308E4128ADED}" type="parTrans" cxnId="{FD3BCB81-9502-44CF-840F-2C2A82F78EE1}">
      <dgm:prSet/>
      <dgm:spPr/>
      <dgm:t>
        <a:bodyPr/>
        <a:lstStyle/>
        <a:p>
          <a:endParaRPr lang="en-US"/>
        </a:p>
      </dgm:t>
    </dgm:pt>
    <dgm:pt modelId="{55F7532D-8196-4154-93E5-A5B6B5B057D0}" type="sibTrans" cxnId="{FD3BCB81-9502-44CF-840F-2C2A82F78EE1}">
      <dgm:prSet/>
      <dgm:spPr/>
      <dgm:t>
        <a:bodyPr/>
        <a:lstStyle/>
        <a:p>
          <a:endParaRPr lang="en-US"/>
        </a:p>
      </dgm:t>
    </dgm:pt>
    <dgm:pt modelId="{4F26A82C-5B23-4F36-AB0A-2B6D9C769C37}">
      <dgm:prSet phldrT="[Text]"/>
      <dgm:spPr/>
      <dgm:t>
        <a:bodyPr/>
        <a:lstStyle/>
        <a:p>
          <a:r>
            <a:rPr lang="en-US" dirty="0" smtClean="0"/>
            <a:t>Mask identifiers </a:t>
          </a:r>
          <a:endParaRPr lang="en-US" dirty="0"/>
        </a:p>
      </dgm:t>
    </dgm:pt>
    <dgm:pt modelId="{B9A3D965-4CF6-4E20-8008-CE2E24B01111}" type="parTrans" cxnId="{4F959167-2BBE-45D2-8155-ABE150474C3A}">
      <dgm:prSet/>
      <dgm:spPr/>
      <dgm:t>
        <a:bodyPr/>
        <a:lstStyle/>
        <a:p>
          <a:endParaRPr lang="en-US"/>
        </a:p>
      </dgm:t>
    </dgm:pt>
    <dgm:pt modelId="{77A4F2A5-CE82-4146-A3D1-435011D38C9E}" type="sibTrans" cxnId="{4F959167-2BBE-45D2-8155-ABE150474C3A}">
      <dgm:prSet/>
      <dgm:spPr/>
      <dgm:t>
        <a:bodyPr/>
        <a:lstStyle/>
        <a:p>
          <a:endParaRPr lang="en-US"/>
        </a:p>
      </dgm:t>
    </dgm:pt>
    <dgm:pt modelId="{9B7695D8-F676-4D55-B467-C3420B1FCDBC}" type="pres">
      <dgm:prSet presAssocID="{8419D527-0394-4D33-B446-3C72D7CD00A7}" presName="Name0" presStyleCnt="0">
        <dgm:presLayoutVars>
          <dgm:dir/>
          <dgm:animLvl val="lvl"/>
          <dgm:resizeHandles val="exact"/>
        </dgm:presLayoutVars>
      </dgm:prSet>
      <dgm:spPr/>
      <dgm:t>
        <a:bodyPr/>
        <a:lstStyle/>
        <a:p>
          <a:endParaRPr lang="en-US"/>
        </a:p>
      </dgm:t>
    </dgm:pt>
    <dgm:pt modelId="{C7095EA1-48A0-4AC0-A699-DE6BA6DC015E}" type="pres">
      <dgm:prSet presAssocID="{B389C092-7E53-4F19-8158-A2A5AC76E922}" presName="composite" presStyleCnt="0"/>
      <dgm:spPr/>
      <dgm:t>
        <a:bodyPr/>
        <a:lstStyle/>
        <a:p>
          <a:endParaRPr lang="en-US"/>
        </a:p>
      </dgm:t>
    </dgm:pt>
    <dgm:pt modelId="{B43CE7D6-1706-4536-83C1-F58702E44E6D}" type="pres">
      <dgm:prSet presAssocID="{B389C092-7E53-4F19-8158-A2A5AC76E922}" presName="parTx" presStyleLbl="node1" presStyleIdx="0" presStyleCnt="1">
        <dgm:presLayoutVars>
          <dgm:chMax val="0"/>
          <dgm:chPref val="0"/>
          <dgm:bulletEnabled val="1"/>
        </dgm:presLayoutVars>
      </dgm:prSet>
      <dgm:spPr/>
      <dgm:t>
        <a:bodyPr/>
        <a:lstStyle/>
        <a:p>
          <a:endParaRPr lang="en-US"/>
        </a:p>
      </dgm:t>
    </dgm:pt>
    <dgm:pt modelId="{BC89DB08-CE18-4970-99E8-BE4E3554FD12}" type="pres">
      <dgm:prSet presAssocID="{B389C092-7E53-4F19-8158-A2A5AC76E922}" presName="desTx" presStyleLbl="revTx" presStyleIdx="0" presStyleCnt="1" custScaleX="115310">
        <dgm:presLayoutVars>
          <dgm:bulletEnabled val="1"/>
        </dgm:presLayoutVars>
      </dgm:prSet>
      <dgm:spPr/>
      <dgm:t>
        <a:bodyPr/>
        <a:lstStyle/>
        <a:p>
          <a:endParaRPr lang="en-US"/>
        </a:p>
      </dgm:t>
    </dgm:pt>
  </dgm:ptLst>
  <dgm:cxnLst>
    <dgm:cxn modelId="{B99EF9D8-2220-4E7D-8137-684A8A840ACE}" type="presOf" srcId="{B389C092-7E53-4F19-8158-A2A5AC76E922}" destId="{B43CE7D6-1706-4536-83C1-F58702E44E6D}" srcOrd="0" destOrd="0" presId="urn:microsoft.com/office/officeart/2005/8/layout/chevron1"/>
    <dgm:cxn modelId="{09601BCF-4331-4D80-B878-A84106555508}" type="presOf" srcId="{4F26A82C-5B23-4F36-AB0A-2B6D9C769C37}" destId="{BC89DB08-CE18-4970-99E8-BE4E3554FD12}" srcOrd="0" destOrd="3" presId="urn:microsoft.com/office/officeart/2005/8/layout/chevron1"/>
    <dgm:cxn modelId="{4F959167-2BBE-45D2-8155-ABE150474C3A}" srcId="{B389C092-7E53-4F19-8158-A2A5AC76E922}" destId="{4F26A82C-5B23-4F36-AB0A-2B6D9C769C37}" srcOrd="3" destOrd="0" parTransId="{B9A3D965-4CF6-4E20-8008-CE2E24B01111}" sibTransId="{77A4F2A5-CE82-4146-A3D1-435011D38C9E}"/>
    <dgm:cxn modelId="{297AAF08-6111-43B7-9892-AD9A9B27E9E6}" type="presOf" srcId="{8419D527-0394-4D33-B446-3C72D7CD00A7}" destId="{9B7695D8-F676-4D55-B467-C3420B1FCDBC}" srcOrd="0" destOrd="0" presId="urn:microsoft.com/office/officeart/2005/8/layout/chevron1"/>
    <dgm:cxn modelId="{28C85216-DC5D-4820-98A7-AF3CCC5254D5}" type="presOf" srcId="{27B2B42E-DBDC-408D-9989-BAF91A6ED95E}" destId="{BC89DB08-CE18-4970-99E8-BE4E3554FD12}" srcOrd="0" destOrd="1" presId="urn:microsoft.com/office/officeart/2005/8/layout/chevron1"/>
    <dgm:cxn modelId="{72E56B77-38C4-4377-85D2-E8695E1449CB}" srcId="{B389C092-7E53-4F19-8158-A2A5AC76E922}" destId="{27B2B42E-DBDC-408D-9989-BAF91A6ED95E}" srcOrd="1" destOrd="0" parTransId="{E361983F-4E44-44EB-8E89-1FA9E19A0937}" sibTransId="{55642722-D900-4F45-9678-541B283E350C}"/>
    <dgm:cxn modelId="{FD3BCB81-9502-44CF-840F-2C2A82F78EE1}" srcId="{B389C092-7E53-4F19-8158-A2A5AC76E922}" destId="{E6BA76D5-8B31-4D1B-8624-A5CB27E39763}" srcOrd="2" destOrd="0" parTransId="{54FE5316-CDE2-4732-B17E-308E4128ADED}" sibTransId="{55F7532D-8196-4154-93E5-A5B6B5B057D0}"/>
    <dgm:cxn modelId="{F8A05AB9-9121-4783-8EDD-11501CE58248}" type="presOf" srcId="{E6BA76D5-8B31-4D1B-8624-A5CB27E39763}" destId="{BC89DB08-CE18-4970-99E8-BE4E3554FD12}" srcOrd="0" destOrd="2" presId="urn:microsoft.com/office/officeart/2005/8/layout/chevron1"/>
    <dgm:cxn modelId="{597F8A33-4C43-4097-90B7-4927CE698670}" srcId="{8419D527-0394-4D33-B446-3C72D7CD00A7}" destId="{B389C092-7E53-4F19-8158-A2A5AC76E922}" srcOrd="0" destOrd="0" parTransId="{91F40AB4-4C97-4947-92AB-0BAAD0ADCE50}" sibTransId="{BEFC296C-38B1-4E39-9794-8650CB8AF868}"/>
    <dgm:cxn modelId="{7829FEDB-2766-456D-9115-28DDBAB9A1DE}" type="presOf" srcId="{189F8E29-0E19-49D6-98A6-2728BB6477EE}" destId="{BC89DB08-CE18-4970-99E8-BE4E3554FD12}" srcOrd="0" destOrd="0" presId="urn:microsoft.com/office/officeart/2005/8/layout/chevron1"/>
    <dgm:cxn modelId="{36993F69-761B-4BB8-BEFA-18C37891509E}" srcId="{B389C092-7E53-4F19-8158-A2A5AC76E922}" destId="{189F8E29-0E19-49D6-98A6-2728BB6477EE}" srcOrd="0" destOrd="0" parTransId="{233F4B6D-F04E-4802-8F5B-FEEBB5D20684}" sibTransId="{5433660B-007E-4FCA-A16D-85C7E47E38EC}"/>
    <dgm:cxn modelId="{698BBFC5-57A5-4329-B240-ADBAD0624103}" type="presParOf" srcId="{9B7695D8-F676-4D55-B467-C3420B1FCDBC}" destId="{C7095EA1-48A0-4AC0-A699-DE6BA6DC015E}" srcOrd="0" destOrd="0" presId="urn:microsoft.com/office/officeart/2005/8/layout/chevron1"/>
    <dgm:cxn modelId="{816BE857-89C5-430D-80E2-93B5BAD4E682}" type="presParOf" srcId="{C7095EA1-48A0-4AC0-A699-DE6BA6DC015E}" destId="{B43CE7D6-1706-4536-83C1-F58702E44E6D}" srcOrd="0" destOrd="0" presId="urn:microsoft.com/office/officeart/2005/8/layout/chevron1"/>
    <dgm:cxn modelId="{6F813C35-6092-439D-90E4-22FBDFD98ACF}" type="presParOf" srcId="{C7095EA1-48A0-4AC0-A699-DE6BA6DC015E}" destId="{BC89DB08-CE18-4970-99E8-BE4E3554FD12}"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B8A09-790E-4549-AAD2-FD43A922783C}">
      <dsp:nvSpPr>
        <dsp:cNvPr id="0" name=""/>
        <dsp:cNvSpPr/>
      </dsp:nvSpPr>
      <dsp:spPr>
        <a:xfrm>
          <a:off x="1810" y="83549"/>
          <a:ext cx="2604231" cy="972000"/>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Understand &amp; Verify Data Set</a:t>
          </a:r>
          <a:endParaRPr lang="en-US" sz="1800" kern="1200" dirty="0"/>
        </a:p>
      </dsp:txBody>
      <dsp:txXfrm>
        <a:off x="487810" y="83549"/>
        <a:ext cx="1632231" cy="972000"/>
      </dsp:txXfrm>
    </dsp:sp>
    <dsp:sp modelId="{3CEFF4F5-7034-4889-95D4-AE14CAE2155E}">
      <dsp:nvSpPr>
        <dsp:cNvPr id="0" name=""/>
        <dsp:cNvSpPr/>
      </dsp:nvSpPr>
      <dsp:spPr>
        <a:xfrm>
          <a:off x="1810" y="1177050"/>
          <a:ext cx="2083385" cy="315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Iterative communication w/ requester on data available/needed</a:t>
          </a:r>
          <a:endParaRPr lang="en-US" sz="1800" kern="1200" dirty="0"/>
        </a:p>
        <a:p>
          <a:pPr marL="171450" lvl="1" indent="-171450" algn="l" defTabSz="800100">
            <a:lnSpc>
              <a:spcPct val="90000"/>
            </a:lnSpc>
            <a:spcBef>
              <a:spcPct val="0"/>
            </a:spcBef>
            <a:spcAft>
              <a:spcPct val="15000"/>
            </a:spcAft>
            <a:buChar char="••"/>
          </a:pPr>
          <a:r>
            <a:rPr lang="en-US" sz="1800" kern="1200" dirty="0" smtClean="0"/>
            <a:t>Can data be grouped, de-</a:t>
          </a:r>
          <a:r>
            <a:rPr lang="en-US" sz="1800" kern="1200" dirty="0" err="1" smtClean="0"/>
            <a:t>ID’ed</a:t>
          </a:r>
          <a:r>
            <a:rPr lang="en-US" sz="1800" kern="1200" dirty="0" smtClean="0"/>
            <a:t>?</a:t>
          </a:r>
          <a:endParaRPr lang="en-US" sz="1800" kern="1200" dirty="0"/>
        </a:p>
        <a:p>
          <a:pPr marL="171450" lvl="1" indent="-171450" algn="l" defTabSz="800100">
            <a:lnSpc>
              <a:spcPct val="90000"/>
            </a:lnSpc>
            <a:spcBef>
              <a:spcPct val="0"/>
            </a:spcBef>
            <a:spcAft>
              <a:spcPct val="15000"/>
            </a:spcAft>
            <a:buChar char="••"/>
          </a:pPr>
          <a:r>
            <a:rPr lang="en-US" sz="1800" kern="1200" dirty="0" smtClean="0"/>
            <a:t>Products:  final, verified data set; feasibility/de-ID letter to the IRB to facilitate ‘exempt’ protocol review</a:t>
          </a:r>
          <a:endParaRPr lang="en-US" sz="1800" kern="1200" dirty="0"/>
        </a:p>
      </dsp:txBody>
      <dsp:txXfrm>
        <a:off x="1810" y="1177050"/>
        <a:ext cx="2083385" cy="3159000"/>
      </dsp:txXfrm>
    </dsp:sp>
    <dsp:sp modelId="{9D8FC8C0-E499-489E-BCF1-4298DC8A4CC5}">
      <dsp:nvSpPr>
        <dsp:cNvPr id="0" name=""/>
        <dsp:cNvSpPr/>
      </dsp:nvSpPr>
      <dsp:spPr>
        <a:xfrm>
          <a:off x="2390042" y="83549"/>
          <a:ext cx="2604231" cy="972000"/>
        </a:xfrm>
        <a:prstGeom prst="chevron">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NASA Approval Processes</a:t>
          </a:r>
          <a:endParaRPr lang="en-US" sz="1800" kern="1200" dirty="0"/>
        </a:p>
      </dsp:txBody>
      <dsp:txXfrm>
        <a:off x="2876042" y="83549"/>
        <a:ext cx="1632231" cy="972000"/>
      </dsp:txXfrm>
    </dsp:sp>
    <dsp:sp modelId="{2B46CAD5-3307-499F-854F-2B2BD49409BB}">
      <dsp:nvSpPr>
        <dsp:cNvPr id="0" name=""/>
        <dsp:cNvSpPr/>
      </dsp:nvSpPr>
      <dsp:spPr>
        <a:xfrm>
          <a:off x="2390042" y="1177050"/>
          <a:ext cx="2083385" cy="315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Vetting of requester, science merit, funding, resource priorities</a:t>
          </a:r>
          <a:endParaRPr lang="en-US" sz="1800" kern="1200" dirty="0"/>
        </a:p>
        <a:p>
          <a:pPr marL="171450" lvl="1" indent="-171450" algn="l" defTabSz="800100">
            <a:lnSpc>
              <a:spcPct val="90000"/>
            </a:lnSpc>
            <a:spcBef>
              <a:spcPct val="0"/>
            </a:spcBef>
            <a:spcAft>
              <a:spcPct val="15000"/>
            </a:spcAft>
            <a:buChar char="••"/>
          </a:pPr>
          <a:r>
            <a:rPr lang="en-US" sz="1800" kern="1200" dirty="0" smtClean="0"/>
            <a:t>Approvals may be required by:</a:t>
          </a:r>
          <a:endParaRPr lang="en-US" sz="1800" kern="1200" dirty="0"/>
        </a:p>
        <a:p>
          <a:pPr marL="171450" lvl="1" indent="-171450" algn="l" defTabSz="800100">
            <a:lnSpc>
              <a:spcPct val="90000"/>
            </a:lnSpc>
            <a:spcBef>
              <a:spcPct val="0"/>
            </a:spcBef>
            <a:spcAft>
              <a:spcPct val="15000"/>
            </a:spcAft>
            <a:buChar char="••"/>
          </a:pPr>
          <a:r>
            <a:rPr lang="en-US" sz="1800" kern="1200" dirty="0" smtClean="0"/>
            <a:t>Evidence Base Working Group</a:t>
          </a:r>
          <a:endParaRPr lang="en-US" sz="1800" kern="1200" dirty="0"/>
        </a:p>
        <a:p>
          <a:pPr marL="171450" lvl="1" indent="-171450" algn="l" defTabSz="800100">
            <a:lnSpc>
              <a:spcPct val="90000"/>
            </a:lnSpc>
            <a:spcBef>
              <a:spcPct val="0"/>
            </a:spcBef>
            <a:spcAft>
              <a:spcPct val="15000"/>
            </a:spcAft>
            <a:buChar char="••"/>
          </a:pPr>
          <a:r>
            <a:rPr lang="en-US" sz="1800" kern="1200" dirty="0" smtClean="0"/>
            <a:t>AOHMG</a:t>
          </a:r>
          <a:endParaRPr lang="en-US" sz="1800" kern="1200" dirty="0"/>
        </a:p>
        <a:p>
          <a:pPr marL="171450" lvl="1" indent="-171450" algn="l" defTabSz="800100">
            <a:lnSpc>
              <a:spcPct val="90000"/>
            </a:lnSpc>
            <a:spcBef>
              <a:spcPct val="0"/>
            </a:spcBef>
            <a:spcAft>
              <a:spcPct val="15000"/>
            </a:spcAft>
            <a:buChar char="••"/>
          </a:pPr>
          <a:r>
            <a:rPr lang="en-US" sz="1800" kern="1200" dirty="0" smtClean="0"/>
            <a:t>LSAH Advisory Board</a:t>
          </a:r>
          <a:endParaRPr lang="en-US" sz="1800" kern="1200" dirty="0"/>
        </a:p>
        <a:p>
          <a:pPr marL="171450" lvl="1" indent="-171450" algn="l" defTabSz="800100">
            <a:lnSpc>
              <a:spcPct val="90000"/>
            </a:lnSpc>
            <a:spcBef>
              <a:spcPct val="0"/>
            </a:spcBef>
            <a:spcAft>
              <a:spcPct val="15000"/>
            </a:spcAft>
            <a:buChar char="••"/>
          </a:pPr>
          <a:r>
            <a:rPr lang="en-US" sz="1800" kern="1200" dirty="0" smtClean="0"/>
            <a:t>JSC IRB</a:t>
          </a:r>
          <a:endParaRPr lang="en-US" sz="1800" kern="1200" dirty="0"/>
        </a:p>
      </dsp:txBody>
      <dsp:txXfrm>
        <a:off x="2390042" y="1177050"/>
        <a:ext cx="2083385" cy="3159000"/>
      </dsp:txXfrm>
    </dsp:sp>
    <dsp:sp modelId="{B43CE7D6-1706-4536-83C1-F58702E44E6D}">
      <dsp:nvSpPr>
        <dsp:cNvPr id="0" name=""/>
        <dsp:cNvSpPr/>
      </dsp:nvSpPr>
      <dsp:spPr>
        <a:xfrm>
          <a:off x="4937757" y="83549"/>
          <a:ext cx="2604231" cy="972000"/>
        </a:xfrm>
        <a:prstGeom prst="chevron">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Data Compilation &amp; Audit</a:t>
          </a:r>
          <a:endParaRPr lang="en-US" sz="1800" kern="1200" dirty="0"/>
        </a:p>
      </dsp:txBody>
      <dsp:txXfrm>
        <a:off x="5423757" y="83549"/>
        <a:ext cx="1632231" cy="972000"/>
      </dsp:txXfrm>
    </dsp:sp>
    <dsp:sp modelId="{BC89DB08-CE18-4970-99E8-BE4E3554FD12}">
      <dsp:nvSpPr>
        <dsp:cNvPr id="0" name=""/>
        <dsp:cNvSpPr/>
      </dsp:nvSpPr>
      <dsp:spPr>
        <a:xfrm>
          <a:off x="4778274" y="1177050"/>
          <a:ext cx="2402351" cy="315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Reconciliation of records</a:t>
          </a:r>
          <a:endParaRPr lang="en-US" sz="1800" kern="1200" dirty="0"/>
        </a:p>
        <a:p>
          <a:pPr marL="171450" lvl="1" indent="-171450" algn="l" defTabSz="800100">
            <a:lnSpc>
              <a:spcPct val="90000"/>
            </a:lnSpc>
            <a:spcBef>
              <a:spcPct val="0"/>
            </a:spcBef>
            <a:spcAft>
              <a:spcPct val="15000"/>
            </a:spcAft>
            <a:buChar char="••"/>
          </a:pPr>
          <a:r>
            <a:rPr lang="en-US" sz="1800" kern="1200" dirty="0" smtClean="0"/>
            <a:t>Resolve hardware/ software incompatibilities</a:t>
          </a:r>
          <a:endParaRPr lang="en-US" sz="1800" kern="1200" dirty="0"/>
        </a:p>
        <a:p>
          <a:pPr marL="171450" lvl="1" indent="-171450" algn="l" defTabSz="800100">
            <a:lnSpc>
              <a:spcPct val="90000"/>
            </a:lnSpc>
            <a:spcBef>
              <a:spcPct val="0"/>
            </a:spcBef>
            <a:spcAft>
              <a:spcPct val="15000"/>
            </a:spcAft>
            <a:buChar char="••"/>
          </a:pPr>
          <a:r>
            <a:rPr lang="en-US" sz="1800" kern="1200" dirty="0" smtClean="0"/>
            <a:t>Retrieve missing data</a:t>
          </a:r>
          <a:endParaRPr lang="en-US" sz="1800" kern="1200" dirty="0"/>
        </a:p>
        <a:p>
          <a:pPr marL="171450" lvl="1" indent="-171450" algn="l" defTabSz="800100">
            <a:lnSpc>
              <a:spcPct val="90000"/>
            </a:lnSpc>
            <a:spcBef>
              <a:spcPct val="0"/>
            </a:spcBef>
            <a:spcAft>
              <a:spcPct val="15000"/>
            </a:spcAft>
            <a:buChar char="••"/>
          </a:pPr>
          <a:r>
            <a:rPr lang="en-US" sz="1800" kern="1200" dirty="0" smtClean="0"/>
            <a:t>Mask identifiers </a:t>
          </a:r>
          <a:endParaRPr lang="en-US" sz="1800" kern="1200" dirty="0"/>
        </a:p>
      </dsp:txBody>
      <dsp:txXfrm>
        <a:off x="4778274" y="1177050"/>
        <a:ext cx="2402351" cy="3159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B8A09-790E-4549-AAD2-FD43A922783C}">
      <dsp:nvSpPr>
        <dsp:cNvPr id="0" name=""/>
        <dsp:cNvSpPr/>
      </dsp:nvSpPr>
      <dsp:spPr>
        <a:xfrm>
          <a:off x="0" y="126347"/>
          <a:ext cx="2841171" cy="1029108"/>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Understand &amp; Verify Data Set</a:t>
          </a:r>
          <a:endParaRPr lang="en-US" sz="1900" kern="1200" dirty="0"/>
        </a:p>
      </dsp:txBody>
      <dsp:txXfrm>
        <a:off x="514554" y="126347"/>
        <a:ext cx="1812063" cy="1029108"/>
      </dsp:txXfrm>
    </dsp:sp>
    <dsp:sp modelId="{3CEFF4F5-7034-4889-95D4-AE14CAE2155E}">
      <dsp:nvSpPr>
        <dsp:cNvPr id="0" name=""/>
        <dsp:cNvSpPr/>
      </dsp:nvSpPr>
      <dsp:spPr>
        <a:xfrm>
          <a:off x="0" y="1282152"/>
          <a:ext cx="2272936" cy="316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Iterative communication w/ requester on data available/needed</a:t>
          </a:r>
          <a:endParaRPr lang="en-US" sz="1900" kern="1200" dirty="0"/>
        </a:p>
        <a:p>
          <a:pPr marL="171450" lvl="1" indent="-171450" algn="l" defTabSz="844550">
            <a:lnSpc>
              <a:spcPct val="90000"/>
            </a:lnSpc>
            <a:spcBef>
              <a:spcPct val="0"/>
            </a:spcBef>
            <a:spcAft>
              <a:spcPct val="15000"/>
            </a:spcAft>
            <a:buChar char="••"/>
          </a:pPr>
          <a:r>
            <a:rPr lang="en-US" sz="1900" kern="1200" dirty="0" smtClean="0"/>
            <a:t>Can data be grouped, de-</a:t>
          </a:r>
          <a:r>
            <a:rPr lang="en-US" sz="1900" kern="1200" dirty="0" err="1" smtClean="0"/>
            <a:t>ID’ed</a:t>
          </a:r>
          <a:r>
            <a:rPr lang="en-US" sz="1900" kern="1200" dirty="0" smtClean="0"/>
            <a:t>?</a:t>
          </a:r>
          <a:endParaRPr lang="en-US" sz="1900" kern="1200" dirty="0"/>
        </a:p>
        <a:p>
          <a:pPr marL="171450" lvl="1" indent="-171450" algn="l" defTabSz="844550">
            <a:lnSpc>
              <a:spcPct val="90000"/>
            </a:lnSpc>
            <a:spcBef>
              <a:spcPct val="0"/>
            </a:spcBef>
            <a:spcAft>
              <a:spcPct val="15000"/>
            </a:spcAft>
            <a:buChar char="••"/>
          </a:pPr>
          <a:r>
            <a:rPr lang="en-US" sz="1900" kern="1200" dirty="0" smtClean="0"/>
            <a:t>Products:  final, verified data set; feasibility/de-ID letter to the IRB to facilitate ‘exempt’ protocol review</a:t>
          </a:r>
          <a:endParaRPr lang="en-US" sz="1900" kern="1200" dirty="0"/>
        </a:p>
      </dsp:txBody>
      <dsp:txXfrm>
        <a:off x="0" y="1282152"/>
        <a:ext cx="2272936" cy="3163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CE7D6-1706-4536-83C1-F58702E44E6D}">
      <dsp:nvSpPr>
        <dsp:cNvPr id="0" name=""/>
        <dsp:cNvSpPr/>
      </dsp:nvSpPr>
      <dsp:spPr>
        <a:xfrm>
          <a:off x="162605" y="290368"/>
          <a:ext cx="2633705" cy="1053482"/>
        </a:xfrm>
        <a:prstGeom prst="chevron">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t>Data Compilation &amp; Audit</a:t>
          </a:r>
          <a:endParaRPr lang="en-US" sz="2000" kern="1200" dirty="0"/>
        </a:p>
      </dsp:txBody>
      <dsp:txXfrm>
        <a:off x="689346" y="290368"/>
        <a:ext cx="1580223" cy="1053482"/>
      </dsp:txXfrm>
    </dsp:sp>
    <dsp:sp modelId="{BC89DB08-CE18-4970-99E8-BE4E3554FD12}">
      <dsp:nvSpPr>
        <dsp:cNvPr id="0" name=""/>
        <dsp:cNvSpPr/>
      </dsp:nvSpPr>
      <dsp:spPr>
        <a:xfrm>
          <a:off x="1317" y="1475535"/>
          <a:ext cx="2429540" cy="2806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Reconciliation of records</a:t>
          </a:r>
          <a:endParaRPr lang="en-US" sz="2000" kern="1200" dirty="0"/>
        </a:p>
        <a:p>
          <a:pPr marL="228600" lvl="1" indent="-228600" algn="l" defTabSz="889000">
            <a:lnSpc>
              <a:spcPct val="90000"/>
            </a:lnSpc>
            <a:spcBef>
              <a:spcPct val="0"/>
            </a:spcBef>
            <a:spcAft>
              <a:spcPct val="15000"/>
            </a:spcAft>
            <a:buChar char="••"/>
          </a:pPr>
          <a:r>
            <a:rPr lang="en-US" sz="2000" kern="1200" dirty="0" smtClean="0"/>
            <a:t>Resolve hardware/ software incompatibilities</a:t>
          </a:r>
          <a:endParaRPr lang="en-US" sz="2000" kern="1200" dirty="0"/>
        </a:p>
        <a:p>
          <a:pPr marL="228600" lvl="1" indent="-228600" algn="l" defTabSz="889000">
            <a:lnSpc>
              <a:spcPct val="90000"/>
            </a:lnSpc>
            <a:spcBef>
              <a:spcPct val="0"/>
            </a:spcBef>
            <a:spcAft>
              <a:spcPct val="15000"/>
            </a:spcAft>
            <a:buChar char="••"/>
          </a:pPr>
          <a:r>
            <a:rPr lang="en-US" sz="2000" kern="1200" dirty="0" smtClean="0"/>
            <a:t>Retrieve missing data</a:t>
          </a:r>
          <a:endParaRPr lang="en-US" sz="2000" kern="1200" dirty="0"/>
        </a:p>
        <a:p>
          <a:pPr marL="228600" lvl="1" indent="-228600" algn="l" defTabSz="889000">
            <a:lnSpc>
              <a:spcPct val="90000"/>
            </a:lnSpc>
            <a:spcBef>
              <a:spcPct val="0"/>
            </a:spcBef>
            <a:spcAft>
              <a:spcPct val="15000"/>
            </a:spcAft>
            <a:buChar char="••"/>
          </a:pPr>
          <a:r>
            <a:rPr lang="en-US" sz="2000" kern="1200" dirty="0" smtClean="0"/>
            <a:t>Mask identifiers </a:t>
          </a:r>
          <a:endParaRPr lang="en-US" sz="2000" kern="1200" dirty="0"/>
        </a:p>
      </dsp:txBody>
      <dsp:txXfrm>
        <a:off x="1317" y="1475535"/>
        <a:ext cx="2429540" cy="280609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a:defRPr sz="1200"/>
            </a:lvl1pPr>
          </a:lstStyle>
          <a:p>
            <a:fld id="{A8C2B58F-DE93-46D6-9073-FD77C7A29447}" type="datetimeFigureOut">
              <a:rPr lang="en-US" smtClean="0"/>
              <a:t>1/13/2016</a:t>
            </a:fld>
            <a:endParaRPr lang="en-US"/>
          </a:p>
        </p:txBody>
      </p:sp>
      <p:sp>
        <p:nvSpPr>
          <p:cNvPr id="4" name="Slide Image Placeholder 3"/>
          <p:cNvSpPr>
            <a:spLocks noGrp="1" noRot="1" noChangeAspect="1"/>
          </p:cNvSpPr>
          <p:nvPr>
            <p:ph type="sldImg" idx="2"/>
          </p:nvPr>
        </p:nvSpPr>
        <p:spPr>
          <a:xfrm>
            <a:off x="1427163" y="1154113"/>
            <a:ext cx="41560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45000"/>
            <a:ext cx="5607050" cy="36369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3550"/>
          </a:xfrm>
          <a:prstGeom prst="rect">
            <a:avLst/>
          </a:prstGeom>
        </p:spPr>
        <p:txBody>
          <a:bodyPr vert="horz" lIns="91440" tIns="45720" rIns="91440" bIns="45720" rtlCol="0" anchor="b"/>
          <a:lstStyle>
            <a:lvl1pPr algn="r">
              <a:defRPr sz="1200"/>
            </a:lvl1pPr>
          </a:lstStyle>
          <a:p>
            <a:fld id="{2042BD24-CC18-4A6E-A321-95EF88DFC15B}" type="slidenum">
              <a:rPr lang="en-US" smtClean="0"/>
              <a:t>‹#›</a:t>
            </a:fld>
            <a:endParaRPr lang="en-US"/>
          </a:p>
        </p:txBody>
      </p:sp>
    </p:spTree>
    <p:extLst>
      <p:ext uri="{BB962C8B-B14F-4D97-AF65-F5344CB8AC3E}">
        <p14:creationId xmlns:p14="http://schemas.microsoft.com/office/powerpoint/2010/main" val="220451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is illustrating the need for data.  In FY 11, 12, and 13 we saw a increasing need for small, de-id data sets.  These data sets allowed many initial analyses to be conducted.  In FY 14 and 15 we saw  the increase in complexity of data sets.  Large multi-aim studies were proposed using retrospective data.  In more than 20% of the LSAH data sets released there were 1M+ data fields for each aim.  In one cardiovascular study data was provided for all astronauts longitudinally for all annual exams as well as in-flight data.  With these types of studies NASA is able to evaluate the human system risks with larger subject numbers than previously obtained with flight studies.  Subject numbers greater than 50 have been obtained for most of the VIIP studies.  </a:t>
            </a:r>
            <a:endParaRPr lang="en-US" dirty="0"/>
          </a:p>
        </p:txBody>
      </p:sp>
    </p:spTree>
    <p:extLst>
      <p:ext uri="{BB962C8B-B14F-4D97-AF65-F5344CB8AC3E}">
        <p14:creationId xmlns:p14="http://schemas.microsoft.com/office/powerpoint/2010/main" val="3341699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would walk through the process </a:t>
            </a:r>
            <a:r>
              <a:rPr lang="en-US" baseline="0" dirty="0" err="1" smtClean="0"/>
              <a:t>describng</a:t>
            </a:r>
            <a:r>
              <a:rPr lang="en-US" baseline="0" dirty="0" smtClean="0"/>
              <a:t> the three big steps ending with the focus on the data compilation and audit process.  </a:t>
            </a:r>
            <a:endParaRPr lang="en-US" dirty="0"/>
          </a:p>
        </p:txBody>
      </p:sp>
    </p:spTree>
    <p:extLst>
      <p:ext uri="{BB962C8B-B14F-4D97-AF65-F5344CB8AC3E}">
        <p14:creationId xmlns:p14="http://schemas.microsoft.com/office/powerpoint/2010/main" val="2002447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01752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95206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Transformation of data from a variety of paper, PDF, and electronic queriable/non-queriable</a:t>
            </a:r>
            <a:r>
              <a:rPr lang="en-US" baseline="0" dirty="0" smtClean="0"/>
              <a:t> sources</a:t>
            </a:r>
            <a:endParaRPr lang="en-US" dirty="0"/>
          </a:p>
        </p:txBody>
      </p:sp>
    </p:spTree>
    <p:extLst>
      <p:ext uri="{BB962C8B-B14F-4D97-AF65-F5344CB8AC3E}">
        <p14:creationId xmlns:p14="http://schemas.microsoft.com/office/powerpoint/2010/main" val="2859728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“Completed Data Requests” folder on scratch (created 5/17/11) contains 3 folders. Two are examples from Jessica, one other from Sara. The format is open to interpretation as Jessica labeled her folder with DR#s and Sara’s contains no context for the data set nor DR#. Additionally, the data in Sara’s spreadsheet doesn’t seem to correlated well with the name of the folder/files; her “Readme” file contains no contextual information.</a:t>
            </a:r>
          </a:p>
          <a:p>
            <a:endParaRPr lang="en-US" baseline="0" dirty="0" smtClean="0"/>
          </a:p>
          <a:p>
            <a:r>
              <a:rPr lang="en-US" baseline="0" dirty="0" smtClean="0"/>
              <a:t>Nobody is every going to sift through thousands of files to potentially find useful information. Most </a:t>
            </a:r>
            <a:r>
              <a:rPr lang="en-US" baseline="0" dirty="0" err="1" smtClean="0"/>
              <a:t>Epis</a:t>
            </a:r>
            <a:r>
              <a:rPr lang="en-US" baseline="0" dirty="0" smtClean="0"/>
              <a:t> would just start from the beginning and pull the data fresh. The file- and folder-based system isn’t amenable to data sharing without a way to easily query supporting documentation or look for specific column names. </a:t>
            </a:r>
            <a:endParaRPr lang="en-US" dirty="0"/>
          </a:p>
        </p:txBody>
      </p:sp>
    </p:spTree>
    <p:extLst>
      <p:ext uri="{BB962C8B-B14F-4D97-AF65-F5344CB8AC3E}">
        <p14:creationId xmlns:p14="http://schemas.microsoft.com/office/powerpoint/2010/main" val="18324027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5" name="Picture 4" descr="header.jpg"/>
          <p:cNvPicPr>
            <a:picLocks noChangeAspect="1"/>
          </p:cNvPicPr>
          <p:nvPr userDrawn="1"/>
        </p:nvPicPr>
        <p:blipFill>
          <a:blip r:embed="rId2"/>
          <a:stretch>
            <a:fillRect/>
          </a:stretch>
        </p:blipFill>
        <p:spPr>
          <a:xfrm>
            <a:off x="0" y="76200"/>
            <a:ext cx="9144000" cy="960025"/>
          </a:xfrm>
          <a:prstGeom prst="rect">
            <a:avLst/>
          </a:prstGeom>
        </p:spPr>
      </p:pic>
      <p:sp>
        <p:nvSpPr>
          <p:cNvPr id="7" name="Title 1"/>
          <p:cNvSpPr txBox="1">
            <a:spLocks/>
          </p:cNvSpPr>
          <p:nvPr userDrawn="1"/>
        </p:nvSpPr>
        <p:spPr>
          <a:xfrm>
            <a:off x="5105400" y="533399"/>
            <a:ext cx="3886200" cy="457201"/>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chemeClr val="bg1"/>
                </a:solidFill>
                <a:effectLst/>
                <a:uLnTx/>
                <a:uFillTx/>
                <a:latin typeface="+mj-lt"/>
                <a:ea typeface="MS PGothic" pitchFamily="34" charset="-128"/>
                <a:cs typeface="ＭＳ Ｐゴシック" charset="-128"/>
              </a:rPr>
              <a:t>LSAH</a:t>
            </a:r>
            <a:endParaRPr kumimoji="0" lang="en-US" sz="1600" b="1" i="0" u="none" strike="noStrike" kern="0" cap="none" spc="0" normalizeH="0" baseline="0" noProof="0" dirty="0">
              <a:ln>
                <a:noFill/>
              </a:ln>
              <a:solidFill>
                <a:schemeClr val="bg1"/>
              </a:solidFill>
              <a:effectLst/>
              <a:uLnTx/>
              <a:uFillTx/>
              <a:latin typeface="+mj-lt"/>
              <a:ea typeface="MS PGothic" pitchFamily="34" charset="-128"/>
              <a:cs typeface="ＭＳ Ｐゴシック" charset="-128"/>
            </a:endParaRPr>
          </a:p>
        </p:txBody>
      </p:sp>
    </p:spTree>
    <p:extLst>
      <p:ext uri="{BB962C8B-B14F-4D97-AF65-F5344CB8AC3E}">
        <p14:creationId xmlns:p14="http://schemas.microsoft.com/office/powerpoint/2010/main" val="2365052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5" name="Picture 14" descr="s114e5979_high-SpacewalkWave.jpg"/>
          <p:cNvPicPr>
            <a:picLocks noChangeAspect="1"/>
          </p:cNvPicPr>
          <p:nvPr userDrawn="1"/>
        </p:nvPicPr>
        <p:blipFill>
          <a:blip r:embed="rId2" cstate="print"/>
          <a:srcRect r="11417" b="3256"/>
          <a:stretch>
            <a:fillRect/>
          </a:stretch>
        </p:blipFill>
        <p:spPr>
          <a:xfrm>
            <a:off x="-4" y="0"/>
            <a:ext cx="9224327" cy="6858000"/>
          </a:xfrm>
          <a:prstGeom prst="rect">
            <a:avLst/>
          </a:prstGeom>
        </p:spPr>
      </p:pic>
      <p:sp>
        <p:nvSpPr>
          <p:cNvPr id="4" name="Rectangle 13"/>
          <p:cNvSpPr>
            <a:spLocks noChangeArrowheads="1"/>
          </p:cNvSpPr>
          <p:nvPr/>
        </p:nvSpPr>
        <p:spPr bwMode="auto">
          <a:xfrm>
            <a:off x="-152400" y="0"/>
            <a:ext cx="762000" cy="6858000"/>
          </a:xfrm>
          <a:prstGeom prst="rect">
            <a:avLst/>
          </a:prstGeom>
          <a:gradFill rotWithShape="1">
            <a:gsLst>
              <a:gs pos="0">
                <a:schemeClr val="tx2"/>
              </a:gs>
              <a:gs pos="100000">
                <a:srgbClr val="0099FF">
                  <a:gamma/>
                  <a:tint val="3137"/>
                  <a:invGamma/>
                </a:srgbClr>
              </a:gs>
            </a:gsLst>
            <a:lin ang="2700000" scaled="1"/>
          </a:gradFill>
          <a:ln w="9525">
            <a:noFill/>
            <a:miter lim="800000"/>
            <a:headEnd/>
            <a:tailEnd/>
          </a:ln>
          <a:effectLst/>
        </p:spPr>
        <p:txBody>
          <a:bodyPr wrap="none" anchor="ctr"/>
          <a:lstStyle/>
          <a:p>
            <a:pPr algn="ctr" fontAlgn="base">
              <a:spcBef>
                <a:spcPct val="0"/>
              </a:spcBef>
              <a:spcAft>
                <a:spcPct val="0"/>
              </a:spcAft>
              <a:defRPr/>
            </a:pPr>
            <a:endParaRPr lang="en-US" sz="4200">
              <a:solidFill>
                <a:srgbClr val="000000"/>
              </a:solidFill>
              <a:latin typeface="Gill Sans" pitchFamily="48" charset="0"/>
              <a:sym typeface="Gill Sans" pitchFamily="48" charset="0"/>
            </a:endParaRPr>
          </a:p>
        </p:txBody>
      </p:sp>
      <p:sp>
        <p:nvSpPr>
          <p:cNvPr id="5" name="Rectangle 14"/>
          <p:cNvSpPr>
            <a:spLocks noChangeArrowheads="1"/>
          </p:cNvSpPr>
          <p:nvPr/>
        </p:nvSpPr>
        <p:spPr bwMode="auto">
          <a:xfrm>
            <a:off x="304800" y="0"/>
            <a:ext cx="381000" cy="6858000"/>
          </a:xfrm>
          <a:prstGeom prst="rect">
            <a:avLst/>
          </a:prstGeom>
          <a:gradFill rotWithShape="1">
            <a:gsLst>
              <a:gs pos="0">
                <a:srgbClr val="FF0000"/>
              </a:gs>
              <a:gs pos="100000">
                <a:srgbClr val="C29F0C">
                  <a:gamma/>
                  <a:tint val="12157"/>
                  <a:invGamma/>
                </a:srgb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sz="4200">
              <a:solidFill>
                <a:srgbClr val="000000"/>
              </a:solidFill>
              <a:latin typeface="Gill Sans" pitchFamily="48" charset="0"/>
              <a:sym typeface="Gill Sans" pitchFamily="48" charset="0"/>
            </a:endParaRPr>
          </a:p>
        </p:txBody>
      </p:sp>
      <p:sp>
        <p:nvSpPr>
          <p:cNvPr id="13" name="Rectangle 6"/>
          <p:cNvSpPr>
            <a:spLocks noGrp="1" noChangeArrowheads="1"/>
          </p:cNvSpPr>
          <p:nvPr>
            <p:ph type="ctrTitle"/>
          </p:nvPr>
        </p:nvSpPr>
        <p:spPr>
          <a:xfrm>
            <a:off x="1981200" y="985838"/>
            <a:ext cx="6700838" cy="1444625"/>
          </a:xfrm>
        </p:spPr>
        <p:txBody>
          <a:bodyPr anchor="b"/>
          <a:lstStyle>
            <a:lvl1pPr algn="l">
              <a:defRPr sz="2000"/>
            </a:lvl1pPr>
          </a:lstStyle>
          <a:p>
            <a:r>
              <a:rPr lang="en-US" smtClean="0"/>
              <a:t>Click to edit Master title style</a:t>
            </a:r>
            <a:endParaRPr lang="en-US"/>
          </a:p>
        </p:txBody>
      </p:sp>
      <p:sp>
        <p:nvSpPr>
          <p:cNvPr id="14" name="Rectangle 7"/>
          <p:cNvSpPr>
            <a:spLocks noGrp="1" noChangeArrowheads="1"/>
          </p:cNvSpPr>
          <p:nvPr>
            <p:ph type="subTitle" idx="1"/>
          </p:nvPr>
        </p:nvSpPr>
        <p:spPr>
          <a:xfrm>
            <a:off x="1981200" y="3427413"/>
            <a:ext cx="6700838" cy="1752600"/>
          </a:xfrm>
        </p:spPr>
        <p:txBody>
          <a:bodyPr/>
          <a:lstStyle>
            <a:lvl1pPr marL="0" indent="0">
              <a:buFont typeface="Wingdings" pitchFamily="2" charset="2"/>
              <a:buNone/>
              <a:defRPr b="0"/>
            </a:lvl1pPr>
          </a:lstStyle>
          <a:p>
            <a:r>
              <a:rPr lang="en-US" smtClean="0"/>
              <a:t>Click to edit Master subtitle style</a:t>
            </a:r>
            <a:endParaRPr lang="en-US"/>
          </a:p>
        </p:txBody>
      </p:sp>
      <p:sp>
        <p:nvSpPr>
          <p:cNvPr id="7" name="Rectangle 8"/>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prstClr val="black">
                  <a:tint val="75000"/>
                </a:prstClr>
              </a:solidFill>
            </a:endParaRPr>
          </a:p>
        </p:txBody>
      </p:sp>
      <p:sp>
        <p:nvSpPr>
          <p:cNvPr id="8" name="Rectangle 9"/>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prstClr val="black">
                  <a:tint val="75000"/>
                </a:prstClr>
              </a:solidFill>
            </a:endParaRPr>
          </a:p>
        </p:txBody>
      </p:sp>
      <p:sp>
        <p:nvSpPr>
          <p:cNvPr id="9" name="Rectangle 10"/>
          <p:cNvSpPr>
            <a:spLocks noGrp="1" noChangeArrowheads="1"/>
          </p:cNvSpPr>
          <p:nvPr>
            <p:ph type="sldNum" sz="quarter" idx="12"/>
          </p:nvPr>
        </p:nvSpPr>
        <p:spPr>
          <a:xfrm>
            <a:off x="6553200" y="6248400"/>
            <a:ext cx="2133600" cy="457200"/>
          </a:xfrm>
        </p:spPr>
        <p:txBody>
          <a:bodyPr/>
          <a:lstStyle>
            <a:lvl1pPr>
              <a:defRPr/>
            </a:lvl1pPr>
          </a:lstStyle>
          <a:p>
            <a:pPr>
              <a:defRPr/>
            </a:pPr>
            <a:fld id="{5A6531B1-E40C-4DC5-90BD-4B13A7B82CF6}" type="slidenum">
              <a:rPr lang="en-US" smtClean="0">
                <a:solidFill>
                  <a:prstClr val="black">
                    <a:tint val="75000"/>
                  </a:prstClr>
                </a:solidFill>
              </a:rPr>
              <a:pPr>
                <a:defRPr/>
              </a:pPr>
              <a:t>‹#›</a:t>
            </a:fld>
            <a:endParaRPr lang="en-US">
              <a:solidFill>
                <a:prstClr val="black">
                  <a:tint val="75000"/>
                </a:prstClr>
              </a:solidFill>
            </a:endParaRPr>
          </a:p>
        </p:txBody>
      </p:sp>
      <p:pic>
        <p:nvPicPr>
          <p:cNvPr id="16" name="Picture 16" descr="nasa fullblack"/>
          <p:cNvPicPr>
            <a:picLocks noChangeAspect="1" noChangeArrowheads="1"/>
          </p:cNvPicPr>
          <p:nvPr userDrawn="1"/>
        </p:nvPicPr>
        <p:blipFill>
          <a:blip r:embed="rId3" cstate="print">
            <a:clrChange>
              <a:clrFrom>
                <a:srgbClr val="000000"/>
              </a:clrFrom>
              <a:clrTo>
                <a:srgbClr val="000000">
                  <a:alpha val="0"/>
                </a:srgbClr>
              </a:clrTo>
            </a:clrChange>
          </a:blip>
          <a:srcRect l="14940" t="11234" r="14940" b="11234"/>
          <a:stretch>
            <a:fillRect/>
          </a:stretch>
        </p:blipFill>
        <p:spPr bwMode="auto">
          <a:xfrm>
            <a:off x="609600" y="0"/>
            <a:ext cx="1295400" cy="1295400"/>
          </a:xfrm>
          <a:prstGeom prst="rect">
            <a:avLst/>
          </a:prstGeom>
          <a:noFill/>
          <a:ln w="9525">
            <a:noFill/>
            <a:miter lim="800000"/>
            <a:headEnd/>
            <a:tailEnd/>
          </a:ln>
        </p:spPr>
      </p:pic>
    </p:spTree>
    <p:extLst>
      <p:ext uri="{BB962C8B-B14F-4D97-AF65-F5344CB8AC3E}">
        <p14:creationId xmlns:p14="http://schemas.microsoft.com/office/powerpoint/2010/main" val="44417058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alpha val="71000"/>
          </a:schemeClr>
        </a:solidFill>
        <a:effectLst/>
      </p:bgPr>
    </p:bg>
    <p:spTree>
      <p:nvGrpSpPr>
        <p:cNvPr id="1" name=""/>
        <p:cNvGrpSpPr/>
        <p:nvPr/>
      </p:nvGrpSpPr>
      <p:grpSpPr>
        <a:xfrm>
          <a:off x="0" y="0"/>
          <a:ext cx="0" cy="0"/>
          <a:chOff x="0" y="0"/>
          <a:chExt cx="0" cy="0"/>
        </a:xfrm>
      </p:grpSpPr>
      <p:pic>
        <p:nvPicPr>
          <p:cNvPr id="10" name="Picture 9" descr="s114e5979_high-SpacewalkWave.jpg"/>
          <p:cNvPicPr>
            <a:picLocks noChangeAspect="1"/>
          </p:cNvPicPr>
          <p:nvPr userDrawn="1"/>
        </p:nvPicPr>
        <p:blipFill>
          <a:blip r:embed="rId2" cstate="print">
            <a:lum bright="70000" contrast="-70000"/>
          </a:blip>
          <a:srcRect r="11398" b="3721"/>
          <a:stretch>
            <a:fillRect/>
          </a:stretch>
        </p:blipFill>
        <p:spPr>
          <a:xfrm>
            <a:off x="-76200" y="0"/>
            <a:ext cx="9270946" cy="6858000"/>
          </a:xfrm>
          <a:prstGeom prst="rect">
            <a:avLst/>
          </a:prstGeom>
          <a:effectLst>
            <a:outerShdw blurRad="50800" dist="50800" dir="5400000" algn="ctr" rotWithShape="0">
              <a:srgbClr val="000000">
                <a:alpha val="13000"/>
              </a:srgbClr>
            </a:outerShdw>
          </a:effectLst>
        </p:spPr>
      </p:pic>
      <p:sp>
        <p:nvSpPr>
          <p:cNvPr id="4" name="Rectangle 13"/>
          <p:cNvSpPr>
            <a:spLocks noChangeArrowheads="1"/>
          </p:cNvSpPr>
          <p:nvPr/>
        </p:nvSpPr>
        <p:spPr bwMode="auto">
          <a:xfrm>
            <a:off x="-304800" y="0"/>
            <a:ext cx="609600" cy="6858000"/>
          </a:xfrm>
          <a:prstGeom prst="rect">
            <a:avLst/>
          </a:prstGeom>
          <a:gradFill rotWithShape="1">
            <a:gsLst>
              <a:gs pos="0">
                <a:schemeClr val="tx2"/>
              </a:gs>
              <a:gs pos="100000">
                <a:srgbClr val="0099FF">
                  <a:gamma/>
                  <a:tint val="3137"/>
                  <a:invGamma/>
                </a:srgbClr>
              </a:gs>
            </a:gsLst>
            <a:lin ang="2700000" scaled="1"/>
          </a:gradFill>
          <a:ln w="9525">
            <a:noFill/>
            <a:miter lim="800000"/>
            <a:headEnd/>
            <a:tailEnd/>
          </a:ln>
          <a:effectLst/>
        </p:spPr>
        <p:txBody>
          <a:bodyPr wrap="none" anchor="ctr"/>
          <a:lstStyle/>
          <a:p>
            <a:pPr algn="ctr" fontAlgn="base">
              <a:spcBef>
                <a:spcPct val="0"/>
              </a:spcBef>
              <a:spcAft>
                <a:spcPct val="0"/>
              </a:spcAft>
              <a:defRPr/>
            </a:pPr>
            <a:endParaRPr lang="en-US" sz="4200">
              <a:solidFill>
                <a:srgbClr val="000000"/>
              </a:solidFill>
              <a:latin typeface="Gill Sans" pitchFamily="48" charset="0"/>
              <a:sym typeface="Gill Sans" pitchFamily="48" charset="0"/>
            </a:endParaRPr>
          </a:p>
        </p:txBody>
      </p:sp>
      <p:sp>
        <p:nvSpPr>
          <p:cNvPr id="5" name="Rectangle 14"/>
          <p:cNvSpPr>
            <a:spLocks noChangeArrowheads="1"/>
          </p:cNvSpPr>
          <p:nvPr/>
        </p:nvSpPr>
        <p:spPr bwMode="auto">
          <a:xfrm>
            <a:off x="304800" y="0"/>
            <a:ext cx="381000" cy="6858000"/>
          </a:xfrm>
          <a:prstGeom prst="rect">
            <a:avLst/>
          </a:prstGeom>
          <a:gradFill rotWithShape="1">
            <a:gsLst>
              <a:gs pos="0">
                <a:srgbClr val="FF0000"/>
              </a:gs>
              <a:gs pos="100000">
                <a:srgbClr val="C29F0C">
                  <a:gamma/>
                  <a:tint val="12157"/>
                  <a:invGamma/>
                </a:srgb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sz="4200">
              <a:solidFill>
                <a:srgbClr val="000000"/>
              </a:solidFill>
              <a:latin typeface="Gill Sans" pitchFamily="48" charset="0"/>
              <a:sym typeface="Gill Sans" pitchFamily="48" charset="0"/>
            </a:endParaRPr>
          </a:p>
        </p:txBody>
      </p:sp>
      <p:sp>
        <p:nvSpPr>
          <p:cNvPr id="2" name="Title 1"/>
          <p:cNvSpPr>
            <a:spLocks noGrp="1"/>
          </p:cNvSpPr>
          <p:nvPr>
            <p:ph type="title"/>
          </p:nvPr>
        </p:nvSpPr>
        <p:spPr>
          <a:xfrm>
            <a:off x="2667000" y="76200"/>
            <a:ext cx="6400800" cy="838200"/>
          </a:xfrm>
        </p:spPr>
        <p:txBody>
          <a:bodyPr/>
          <a:lstStyle>
            <a:lvl1pPr algn="r">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685800" y="1600200"/>
            <a:ext cx="80010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a:xfrm>
            <a:off x="8686800" y="6356350"/>
            <a:ext cx="381000" cy="365125"/>
          </a:xfrm>
        </p:spPr>
        <p:txBody>
          <a:bodyPr/>
          <a:lstStyle>
            <a:lvl1pPr>
              <a:defRPr sz="1100" b="1"/>
            </a:lvl1pPr>
          </a:lstStyle>
          <a:p>
            <a:pPr>
              <a:defRPr/>
            </a:pPr>
            <a:fld id="{B4B71059-1343-40D1-B0EC-ECC5C4EDC8E6}" type="slidenum">
              <a:rPr lang="en-US" smtClean="0">
                <a:solidFill>
                  <a:prstClr val="black">
                    <a:tint val="75000"/>
                  </a:prstClr>
                </a:solidFill>
              </a:rPr>
              <a:pPr>
                <a:defRPr/>
              </a:pPr>
              <a:t>‹#›</a:t>
            </a:fld>
            <a:endParaRPr lang="en-US" dirty="0">
              <a:solidFill>
                <a:prstClr val="black">
                  <a:tint val="75000"/>
                </a:prstClr>
              </a:solidFill>
            </a:endParaRPr>
          </a:p>
        </p:txBody>
      </p:sp>
      <p:pic>
        <p:nvPicPr>
          <p:cNvPr id="12" name="Picture 16" descr="nasa fullblack"/>
          <p:cNvPicPr>
            <a:picLocks noChangeAspect="1" noChangeArrowheads="1"/>
          </p:cNvPicPr>
          <p:nvPr userDrawn="1"/>
        </p:nvPicPr>
        <p:blipFill>
          <a:blip r:embed="rId3" cstate="print">
            <a:clrChange>
              <a:clrFrom>
                <a:srgbClr val="000000"/>
              </a:clrFrom>
              <a:clrTo>
                <a:srgbClr val="000000">
                  <a:alpha val="0"/>
                </a:srgbClr>
              </a:clrTo>
            </a:clrChange>
          </a:blip>
          <a:srcRect l="14940" t="11234" r="14940" b="11234"/>
          <a:stretch>
            <a:fillRect/>
          </a:stretch>
        </p:blipFill>
        <p:spPr bwMode="auto">
          <a:xfrm>
            <a:off x="609600" y="0"/>
            <a:ext cx="1295400" cy="1295400"/>
          </a:xfrm>
          <a:prstGeom prst="rect">
            <a:avLst/>
          </a:prstGeom>
          <a:noFill/>
          <a:ln w="9525">
            <a:noFill/>
            <a:miter lim="800000"/>
            <a:headEnd/>
            <a:tailEnd/>
          </a:ln>
        </p:spPr>
      </p:pic>
    </p:spTree>
    <p:extLst>
      <p:ext uri="{BB962C8B-B14F-4D97-AF65-F5344CB8AC3E}">
        <p14:creationId xmlns:p14="http://schemas.microsoft.com/office/powerpoint/2010/main" val="62573679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descr="s114e5979_high-SpacewalkWave.jpg"/>
          <p:cNvPicPr>
            <a:picLocks noChangeAspect="1"/>
          </p:cNvPicPr>
          <p:nvPr userDrawn="1"/>
        </p:nvPicPr>
        <p:blipFill>
          <a:blip r:embed="rId2" cstate="print"/>
          <a:srcRect r="11417" b="3256"/>
          <a:stretch>
            <a:fillRect/>
          </a:stretch>
        </p:blipFill>
        <p:spPr>
          <a:xfrm>
            <a:off x="-4" y="0"/>
            <a:ext cx="9224327" cy="6858000"/>
          </a:xfrm>
          <a:prstGeom prst="rect">
            <a:avLst/>
          </a:prstGeom>
        </p:spPr>
      </p:pic>
      <p:sp>
        <p:nvSpPr>
          <p:cNvPr id="4" name="Rectangle 13"/>
          <p:cNvSpPr>
            <a:spLocks noChangeArrowheads="1"/>
          </p:cNvSpPr>
          <p:nvPr/>
        </p:nvSpPr>
        <p:spPr bwMode="auto">
          <a:xfrm>
            <a:off x="0" y="0"/>
            <a:ext cx="609600" cy="6858000"/>
          </a:xfrm>
          <a:prstGeom prst="rect">
            <a:avLst/>
          </a:prstGeom>
          <a:gradFill rotWithShape="1">
            <a:gsLst>
              <a:gs pos="0">
                <a:schemeClr val="tx2"/>
              </a:gs>
              <a:gs pos="100000">
                <a:srgbClr val="0099FF">
                  <a:gamma/>
                  <a:tint val="3137"/>
                  <a:invGamma/>
                </a:srgbClr>
              </a:gs>
            </a:gsLst>
            <a:lin ang="2700000" scaled="1"/>
          </a:gradFill>
          <a:ln w="9525">
            <a:noFill/>
            <a:miter lim="800000"/>
            <a:headEnd/>
            <a:tailEnd/>
          </a:ln>
          <a:effectLst/>
        </p:spPr>
        <p:txBody>
          <a:bodyPr wrap="none" anchor="ctr"/>
          <a:lstStyle/>
          <a:p>
            <a:pPr algn="ctr" fontAlgn="base">
              <a:spcBef>
                <a:spcPct val="0"/>
              </a:spcBef>
              <a:spcAft>
                <a:spcPct val="0"/>
              </a:spcAft>
              <a:defRPr/>
            </a:pPr>
            <a:endParaRPr lang="en-US" sz="4200">
              <a:solidFill>
                <a:srgbClr val="000000"/>
              </a:solidFill>
              <a:latin typeface="Gill Sans" pitchFamily="48" charset="0"/>
              <a:sym typeface="Gill Sans" pitchFamily="48" charset="0"/>
            </a:endParaRPr>
          </a:p>
        </p:txBody>
      </p:sp>
      <p:sp>
        <p:nvSpPr>
          <p:cNvPr id="5" name="Rectangle 14"/>
          <p:cNvSpPr>
            <a:spLocks noChangeArrowheads="1"/>
          </p:cNvSpPr>
          <p:nvPr/>
        </p:nvSpPr>
        <p:spPr bwMode="auto">
          <a:xfrm>
            <a:off x="304800" y="0"/>
            <a:ext cx="381000" cy="6858000"/>
          </a:xfrm>
          <a:prstGeom prst="rect">
            <a:avLst/>
          </a:prstGeom>
          <a:gradFill rotWithShape="1">
            <a:gsLst>
              <a:gs pos="0">
                <a:srgbClr val="FF0000"/>
              </a:gs>
              <a:gs pos="100000">
                <a:srgbClr val="C29F0C">
                  <a:gamma/>
                  <a:tint val="12157"/>
                  <a:invGamma/>
                </a:srgb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sz="4200">
              <a:solidFill>
                <a:srgbClr val="000000"/>
              </a:solidFill>
              <a:latin typeface="Gill Sans" pitchFamily="48" charset="0"/>
              <a:sym typeface="Gill Sans" pitchFamily="48" charset="0"/>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84D19F5-F64D-4A3B-BE2E-248A7053C15F}" type="slidenum">
              <a:rPr lang="en-US" smtClean="0">
                <a:solidFill>
                  <a:prstClr val="black">
                    <a:tint val="75000"/>
                  </a:prstClr>
                </a:solidFill>
              </a:rPr>
              <a:pPr>
                <a:defRPr/>
              </a:pPr>
              <a:t>‹#›</a:t>
            </a:fld>
            <a:endParaRPr lang="en-US">
              <a:solidFill>
                <a:prstClr val="black">
                  <a:tint val="75000"/>
                </a:prstClr>
              </a:solidFill>
            </a:endParaRPr>
          </a:p>
        </p:txBody>
      </p:sp>
      <p:pic>
        <p:nvPicPr>
          <p:cNvPr id="13" name="Picture 16" descr="nasa fullblack"/>
          <p:cNvPicPr>
            <a:picLocks noChangeAspect="1" noChangeArrowheads="1"/>
          </p:cNvPicPr>
          <p:nvPr userDrawn="1"/>
        </p:nvPicPr>
        <p:blipFill>
          <a:blip r:embed="rId3" cstate="print">
            <a:clrChange>
              <a:clrFrom>
                <a:srgbClr val="000000"/>
              </a:clrFrom>
              <a:clrTo>
                <a:srgbClr val="000000">
                  <a:alpha val="0"/>
                </a:srgbClr>
              </a:clrTo>
            </a:clrChange>
          </a:blip>
          <a:srcRect l="14940" t="11234" r="14940" b="11234"/>
          <a:stretch>
            <a:fillRect/>
          </a:stretch>
        </p:blipFill>
        <p:spPr bwMode="auto">
          <a:xfrm>
            <a:off x="609600" y="0"/>
            <a:ext cx="1295400" cy="1295400"/>
          </a:xfrm>
          <a:prstGeom prst="rect">
            <a:avLst/>
          </a:prstGeom>
          <a:noFill/>
          <a:ln w="9525">
            <a:noFill/>
            <a:miter lim="800000"/>
            <a:headEnd/>
            <a:tailEnd/>
          </a:ln>
        </p:spPr>
      </p:pic>
    </p:spTree>
    <p:extLst>
      <p:ext uri="{BB962C8B-B14F-4D97-AF65-F5344CB8AC3E}">
        <p14:creationId xmlns:p14="http://schemas.microsoft.com/office/powerpoint/2010/main" val="351625642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1" name="Picture 10" descr="s114e5979_high-SpacewalkWave.jpg"/>
          <p:cNvPicPr>
            <a:picLocks noChangeAspect="1"/>
          </p:cNvPicPr>
          <p:nvPr userDrawn="1"/>
        </p:nvPicPr>
        <p:blipFill>
          <a:blip r:embed="rId2" cstate="print">
            <a:lum bright="70000" contrast="-70000"/>
          </a:blip>
          <a:srcRect r="11398" b="3721"/>
          <a:stretch>
            <a:fillRect/>
          </a:stretch>
        </p:blipFill>
        <p:spPr>
          <a:xfrm>
            <a:off x="-76200" y="0"/>
            <a:ext cx="9270946" cy="6858000"/>
          </a:xfrm>
          <a:prstGeom prst="rect">
            <a:avLst/>
          </a:prstGeom>
          <a:effectLst>
            <a:outerShdw blurRad="50800" dist="50800" dir="5400000" algn="ctr" rotWithShape="0">
              <a:srgbClr val="000000">
                <a:alpha val="13000"/>
              </a:srgbClr>
            </a:outerShdw>
          </a:effectLst>
        </p:spPr>
      </p:pic>
      <p:sp>
        <p:nvSpPr>
          <p:cNvPr id="5" name="Rectangle 13"/>
          <p:cNvSpPr>
            <a:spLocks noChangeArrowheads="1"/>
          </p:cNvSpPr>
          <p:nvPr/>
        </p:nvSpPr>
        <p:spPr bwMode="auto">
          <a:xfrm>
            <a:off x="-152400" y="0"/>
            <a:ext cx="762000" cy="6858000"/>
          </a:xfrm>
          <a:prstGeom prst="rect">
            <a:avLst/>
          </a:prstGeom>
          <a:gradFill rotWithShape="1">
            <a:gsLst>
              <a:gs pos="0">
                <a:schemeClr val="tx2"/>
              </a:gs>
              <a:gs pos="100000">
                <a:srgbClr val="0099FF">
                  <a:gamma/>
                  <a:tint val="3137"/>
                  <a:invGamma/>
                </a:srgbClr>
              </a:gs>
            </a:gsLst>
            <a:lin ang="2700000" scaled="1"/>
          </a:gradFill>
          <a:ln w="9525">
            <a:noFill/>
            <a:miter lim="800000"/>
            <a:headEnd/>
            <a:tailEnd/>
          </a:ln>
          <a:effectLst/>
        </p:spPr>
        <p:txBody>
          <a:bodyPr wrap="none" anchor="ctr"/>
          <a:lstStyle/>
          <a:p>
            <a:pPr algn="ctr" fontAlgn="base">
              <a:spcBef>
                <a:spcPct val="0"/>
              </a:spcBef>
              <a:spcAft>
                <a:spcPct val="0"/>
              </a:spcAft>
              <a:defRPr/>
            </a:pPr>
            <a:endParaRPr lang="en-US" sz="4200">
              <a:solidFill>
                <a:srgbClr val="000000"/>
              </a:solidFill>
              <a:latin typeface="Gill Sans" pitchFamily="48" charset="0"/>
              <a:sym typeface="Gill Sans" pitchFamily="48" charset="0"/>
            </a:endParaRPr>
          </a:p>
        </p:txBody>
      </p:sp>
      <p:sp>
        <p:nvSpPr>
          <p:cNvPr id="6" name="Rectangle 14"/>
          <p:cNvSpPr>
            <a:spLocks noChangeArrowheads="1"/>
          </p:cNvSpPr>
          <p:nvPr/>
        </p:nvSpPr>
        <p:spPr bwMode="auto">
          <a:xfrm>
            <a:off x="304800" y="0"/>
            <a:ext cx="381000" cy="6858000"/>
          </a:xfrm>
          <a:prstGeom prst="rect">
            <a:avLst/>
          </a:prstGeom>
          <a:gradFill rotWithShape="1">
            <a:gsLst>
              <a:gs pos="0">
                <a:srgbClr val="FF0000"/>
              </a:gs>
              <a:gs pos="100000">
                <a:srgbClr val="C29F0C">
                  <a:gamma/>
                  <a:tint val="12157"/>
                  <a:invGamma/>
                </a:srgb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sz="4200">
              <a:solidFill>
                <a:srgbClr val="000000"/>
              </a:solidFill>
              <a:latin typeface="Gill Sans" pitchFamily="48" charset="0"/>
              <a:sym typeface="Gill Sans" pitchFamily="48" charset="0"/>
            </a:endParaRPr>
          </a:p>
        </p:txBody>
      </p:sp>
      <p:sp>
        <p:nvSpPr>
          <p:cNvPr id="2" name="Title 1"/>
          <p:cNvSpPr>
            <a:spLocks noGrp="1"/>
          </p:cNvSpPr>
          <p:nvPr>
            <p:ph type="title"/>
          </p:nvPr>
        </p:nvSpPr>
        <p:spPr>
          <a:xfrm>
            <a:off x="2514600" y="76200"/>
            <a:ext cx="6477000" cy="1143000"/>
          </a:xfrm>
        </p:spPr>
        <p:txBody>
          <a:bodyPr/>
          <a:lstStyle>
            <a:lvl1pPr algn="r">
              <a:defRPr sz="3200" b="1"/>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66C74ECB-8940-4AEC-880C-2A77B4D72F26}" type="slidenum">
              <a:rPr lang="en-US" smtClean="0">
                <a:solidFill>
                  <a:prstClr val="black">
                    <a:tint val="75000"/>
                  </a:prstClr>
                </a:solidFill>
              </a:rPr>
              <a:pPr>
                <a:defRPr/>
              </a:pPr>
              <a:t>‹#›</a:t>
            </a:fld>
            <a:endParaRPr lang="en-US">
              <a:solidFill>
                <a:prstClr val="black">
                  <a:tint val="75000"/>
                </a:prstClr>
              </a:solidFill>
            </a:endParaRPr>
          </a:p>
        </p:txBody>
      </p:sp>
      <p:pic>
        <p:nvPicPr>
          <p:cNvPr id="13" name="Picture 16" descr="nasa fullblack"/>
          <p:cNvPicPr>
            <a:picLocks noChangeAspect="1" noChangeArrowheads="1"/>
          </p:cNvPicPr>
          <p:nvPr userDrawn="1"/>
        </p:nvPicPr>
        <p:blipFill>
          <a:blip r:embed="rId3" cstate="print">
            <a:clrChange>
              <a:clrFrom>
                <a:srgbClr val="000000"/>
              </a:clrFrom>
              <a:clrTo>
                <a:srgbClr val="000000">
                  <a:alpha val="0"/>
                </a:srgbClr>
              </a:clrTo>
            </a:clrChange>
          </a:blip>
          <a:srcRect l="14940" t="11234" r="14940" b="11234"/>
          <a:stretch>
            <a:fillRect/>
          </a:stretch>
        </p:blipFill>
        <p:spPr bwMode="auto">
          <a:xfrm>
            <a:off x="609600" y="0"/>
            <a:ext cx="1295400" cy="1295400"/>
          </a:xfrm>
          <a:prstGeom prst="rect">
            <a:avLst/>
          </a:prstGeom>
          <a:noFill/>
          <a:ln w="9525">
            <a:noFill/>
            <a:miter lim="800000"/>
            <a:headEnd/>
            <a:tailEnd/>
          </a:ln>
        </p:spPr>
      </p:pic>
    </p:spTree>
    <p:extLst>
      <p:ext uri="{BB962C8B-B14F-4D97-AF65-F5344CB8AC3E}">
        <p14:creationId xmlns:p14="http://schemas.microsoft.com/office/powerpoint/2010/main" val="251114710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13"/>
          <p:cNvSpPr>
            <a:spLocks noChangeArrowheads="1"/>
          </p:cNvSpPr>
          <p:nvPr/>
        </p:nvSpPr>
        <p:spPr bwMode="auto">
          <a:xfrm>
            <a:off x="-304800" y="0"/>
            <a:ext cx="609600" cy="6858000"/>
          </a:xfrm>
          <a:prstGeom prst="rect">
            <a:avLst/>
          </a:prstGeom>
          <a:gradFill rotWithShape="1">
            <a:gsLst>
              <a:gs pos="0">
                <a:schemeClr val="tx2"/>
              </a:gs>
              <a:gs pos="100000">
                <a:srgbClr val="0099FF">
                  <a:gamma/>
                  <a:tint val="3137"/>
                  <a:invGamma/>
                </a:srgbClr>
              </a:gs>
            </a:gsLst>
            <a:lin ang="2700000" scaled="1"/>
          </a:gradFill>
          <a:ln w="9525">
            <a:noFill/>
            <a:miter lim="800000"/>
            <a:headEnd/>
            <a:tailEnd/>
          </a:ln>
          <a:effectLst/>
        </p:spPr>
        <p:txBody>
          <a:bodyPr wrap="none" anchor="ctr"/>
          <a:lstStyle/>
          <a:p>
            <a:pPr algn="ctr" fontAlgn="base">
              <a:spcBef>
                <a:spcPct val="0"/>
              </a:spcBef>
              <a:spcAft>
                <a:spcPct val="0"/>
              </a:spcAft>
              <a:defRPr/>
            </a:pPr>
            <a:endParaRPr lang="en-US" sz="4200">
              <a:solidFill>
                <a:srgbClr val="000000"/>
              </a:solidFill>
              <a:latin typeface="Gill Sans" pitchFamily="48" charset="0"/>
              <a:sym typeface="Gill Sans" pitchFamily="48" charset="0"/>
            </a:endParaRPr>
          </a:p>
        </p:txBody>
      </p:sp>
      <p:sp>
        <p:nvSpPr>
          <p:cNvPr id="8" name="Rectangle 14"/>
          <p:cNvSpPr>
            <a:spLocks noChangeArrowheads="1"/>
          </p:cNvSpPr>
          <p:nvPr/>
        </p:nvSpPr>
        <p:spPr bwMode="auto">
          <a:xfrm>
            <a:off x="304800" y="0"/>
            <a:ext cx="381000" cy="6858000"/>
          </a:xfrm>
          <a:prstGeom prst="rect">
            <a:avLst/>
          </a:prstGeom>
          <a:gradFill rotWithShape="1">
            <a:gsLst>
              <a:gs pos="0">
                <a:srgbClr val="FF0000"/>
              </a:gs>
              <a:gs pos="100000">
                <a:srgbClr val="C29F0C">
                  <a:gamma/>
                  <a:tint val="12157"/>
                  <a:invGamma/>
                </a:srgb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sz="4200">
              <a:solidFill>
                <a:srgbClr val="000000"/>
              </a:solidFill>
              <a:latin typeface="Gill Sans" pitchFamily="48" charset="0"/>
              <a:sym typeface="Gill Sans" pitchFamily="48" charset="0"/>
            </a:endParaRPr>
          </a:p>
        </p:txBody>
      </p:sp>
      <p:sp>
        <p:nvSpPr>
          <p:cNvPr id="2" name="Title 1"/>
          <p:cNvSpPr>
            <a:spLocks noGrp="1"/>
          </p:cNvSpPr>
          <p:nvPr>
            <p:ph type="title"/>
          </p:nvPr>
        </p:nvSpPr>
        <p:spPr>
          <a:xfrm>
            <a:off x="2514600" y="76200"/>
            <a:ext cx="6477000" cy="1143000"/>
          </a:xfrm>
        </p:spPr>
        <p:txBody>
          <a:bodyPr/>
          <a:lstStyle>
            <a:lvl1pPr algn="r">
              <a:defRPr sz="3200" b="1"/>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11"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2" name="Slide Number Placeholder 5"/>
          <p:cNvSpPr>
            <a:spLocks noGrp="1"/>
          </p:cNvSpPr>
          <p:nvPr>
            <p:ph type="sldNum" sz="quarter" idx="12"/>
          </p:nvPr>
        </p:nvSpPr>
        <p:spPr/>
        <p:txBody>
          <a:bodyPr/>
          <a:lstStyle>
            <a:lvl1pPr>
              <a:defRPr/>
            </a:lvl1pPr>
          </a:lstStyle>
          <a:p>
            <a:pPr>
              <a:defRPr/>
            </a:pPr>
            <a:fld id="{BBA0CBCC-0C7F-41EE-8B32-C089A4959BB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0579238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13"/>
          <p:cNvSpPr>
            <a:spLocks noChangeArrowheads="1"/>
          </p:cNvSpPr>
          <p:nvPr/>
        </p:nvSpPr>
        <p:spPr bwMode="auto">
          <a:xfrm>
            <a:off x="-152400" y="0"/>
            <a:ext cx="762000" cy="6858000"/>
          </a:xfrm>
          <a:prstGeom prst="rect">
            <a:avLst/>
          </a:prstGeom>
          <a:gradFill rotWithShape="1">
            <a:gsLst>
              <a:gs pos="0">
                <a:schemeClr val="tx2"/>
              </a:gs>
              <a:gs pos="100000">
                <a:srgbClr val="0099FF">
                  <a:gamma/>
                  <a:tint val="3137"/>
                  <a:invGamma/>
                </a:srgbClr>
              </a:gs>
            </a:gsLst>
            <a:lin ang="2700000" scaled="1"/>
          </a:gradFill>
          <a:ln w="9525">
            <a:noFill/>
            <a:miter lim="800000"/>
            <a:headEnd/>
            <a:tailEnd/>
          </a:ln>
          <a:effectLst/>
        </p:spPr>
        <p:txBody>
          <a:bodyPr wrap="none" anchor="ctr"/>
          <a:lstStyle/>
          <a:p>
            <a:pPr algn="ctr" fontAlgn="base">
              <a:spcBef>
                <a:spcPct val="0"/>
              </a:spcBef>
              <a:spcAft>
                <a:spcPct val="0"/>
              </a:spcAft>
              <a:defRPr/>
            </a:pPr>
            <a:endParaRPr lang="en-US" sz="4200">
              <a:solidFill>
                <a:srgbClr val="000000"/>
              </a:solidFill>
              <a:latin typeface="Gill Sans" pitchFamily="48" charset="0"/>
              <a:sym typeface="Gill Sans" pitchFamily="48" charset="0"/>
            </a:endParaRPr>
          </a:p>
        </p:txBody>
      </p:sp>
      <p:sp>
        <p:nvSpPr>
          <p:cNvPr id="4" name="Rectangle 14"/>
          <p:cNvSpPr>
            <a:spLocks noChangeArrowheads="1"/>
          </p:cNvSpPr>
          <p:nvPr/>
        </p:nvSpPr>
        <p:spPr bwMode="auto">
          <a:xfrm>
            <a:off x="304800" y="0"/>
            <a:ext cx="381000" cy="6858000"/>
          </a:xfrm>
          <a:prstGeom prst="rect">
            <a:avLst/>
          </a:prstGeom>
          <a:gradFill rotWithShape="1">
            <a:gsLst>
              <a:gs pos="0">
                <a:srgbClr val="FF0000"/>
              </a:gs>
              <a:gs pos="100000">
                <a:srgbClr val="C29F0C">
                  <a:gamma/>
                  <a:tint val="12157"/>
                  <a:invGamma/>
                </a:srgb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sz="4200">
              <a:solidFill>
                <a:srgbClr val="000000"/>
              </a:solidFill>
              <a:latin typeface="Gill Sans" pitchFamily="48" charset="0"/>
              <a:sym typeface="Gill Sans" pitchFamily="48" charset="0"/>
            </a:endParaRPr>
          </a:p>
        </p:txBody>
      </p:sp>
      <p:sp>
        <p:nvSpPr>
          <p:cNvPr id="2" name="Title 1"/>
          <p:cNvSpPr>
            <a:spLocks noGrp="1"/>
          </p:cNvSpPr>
          <p:nvPr>
            <p:ph type="title"/>
          </p:nvPr>
        </p:nvSpPr>
        <p:spPr>
          <a:xfrm>
            <a:off x="2590800" y="76200"/>
            <a:ext cx="6477000" cy="1143000"/>
          </a:xfrm>
        </p:spPr>
        <p:txBody>
          <a:bodyPr/>
          <a:lstStyle>
            <a:lvl1pPr algn="r">
              <a:defRPr sz="3200" b="1"/>
            </a:lvl1pPr>
          </a:lstStyle>
          <a:p>
            <a:r>
              <a:rPr lang="en-US" dirty="0" smtClean="0"/>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64446739-E142-4D2D-8586-4EF9BA16D368}" type="slidenum">
              <a:rPr lang="en-US" smtClean="0">
                <a:solidFill>
                  <a:prstClr val="black">
                    <a:tint val="75000"/>
                  </a:prstClr>
                </a:solidFill>
              </a:rPr>
              <a:pPr>
                <a:defRPr/>
              </a:pPr>
              <a:t>‹#›</a:t>
            </a:fld>
            <a:endParaRPr lang="en-US">
              <a:solidFill>
                <a:prstClr val="black">
                  <a:tint val="75000"/>
                </a:prstClr>
              </a:solidFill>
            </a:endParaRPr>
          </a:p>
        </p:txBody>
      </p:sp>
      <p:pic>
        <p:nvPicPr>
          <p:cNvPr id="9" name="Picture 16" descr="nasa fullblack"/>
          <p:cNvPicPr>
            <a:picLocks noChangeAspect="1" noChangeArrowheads="1"/>
          </p:cNvPicPr>
          <p:nvPr userDrawn="1"/>
        </p:nvPicPr>
        <p:blipFill>
          <a:blip r:embed="rId2" cstate="print">
            <a:clrChange>
              <a:clrFrom>
                <a:srgbClr val="000000"/>
              </a:clrFrom>
              <a:clrTo>
                <a:srgbClr val="000000">
                  <a:alpha val="0"/>
                </a:srgbClr>
              </a:clrTo>
            </a:clrChange>
          </a:blip>
          <a:srcRect l="14940" t="11234" r="14940" b="11234"/>
          <a:stretch>
            <a:fillRect/>
          </a:stretch>
        </p:blipFill>
        <p:spPr bwMode="auto">
          <a:xfrm>
            <a:off x="609600" y="0"/>
            <a:ext cx="1295400" cy="1295400"/>
          </a:xfrm>
          <a:prstGeom prst="rect">
            <a:avLst/>
          </a:prstGeom>
          <a:noFill/>
          <a:ln w="9525">
            <a:noFill/>
            <a:miter lim="800000"/>
            <a:headEnd/>
            <a:tailEnd/>
          </a:ln>
        </p:spPr>
      </p:pic>
    </p:spTree>
    <p:extLst>
      <p:ext uri="{BB962C8B-B14F-4D97-AF65-F5344CB8AC3E}">
        <p14:creationId xmlns:p14="http://schemas.microsoft.com/office/powerpoint/2010/main" val="290917955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892D13C-1935-4DCC-A1BB-73211344B82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8711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BA14112-17BD-4FC6-A107-74A4D7BC2CD0}" type="slidenum">
              <a:rPr lang="en-US" smtClean="0">
                <a:solidFill>
                  <a:prstClr val="black">
                    <a:tint val="75000"/>
                  </a:prstClr>
                </a:solidFill>
              </a:rPr>
              <a:pPr>
                <a:defRPr/>
              </a:pPr>
              <a:t>‹#›</a:t>
            </a:fld>
            <a:endParaRPr lang="en-US">
              <a:solidFill>
                <a:prstClr val="black">
                  <a:tint val="75000"/>
                </a:prstClr>
              </a:solidFill>
            </a:endParaRPr>
          </a:p>
        </p:txBody>
      </p:sp>
      <p:sp>
        <p:nvSpPr>
          <p:cNvPr id="8" name="Rectangle 13"/>
          <p:cNvSpPr>
            <a:spLocks noChangeArrowheads="1"/>
          </p:cNvSpPr>
          <p:nvPr/>
        </p:nvSpPr>
        <p:spPr bwMode="auto">
          <a:xfrm>
            <a:off x="0" y="0"/>
            <a:ext cx="304800" cy="6858000"/>
          </a:xfrm>
          <a:prstGeom prst="rect">
            <a:avLst/>
          </a:prstGeom>
          <a:gradFill rotWithShape="1">
            <a:gsLst>
              <a:gs pos="0">
                <a:schemeClr val="tx2"/>
              </a:gs>
              <a:gs pos="100000">
                <a:srgbClr val="0099FF">
                  <a:gamma/>
                  <a:tint val="3137"/>
                  <a:invGamma/>
                </a:srgbClr>
              </a:gs>
            </a:gsLst>
            <a:lin ang="2700000" scaled="1"/>
          </a:gradFill>
          <a:ln w="9525">
            <a:noFill/>
            <a:miter lim="800000"/>
            <a:headEnd/>
            <a:tailEnd/>
          </a:ln>
          <a:effectLst/>
        </p:spPr>
        <p:txBody>
          <a:bodyPr wrap="none" anchor="ctr"/>
          <a:lstStyle/>
          <a:p>
            <a:pPr algn="ctr" fontAlgn="base">
              <a:spcBef>
                <a:spcPct val="0"/>
              </a:spcBef>
              <a:spcAft>
                <a:spcPct val="0"/>
              </a:spcAft>
              <a:defRPr/>
            </a:pPr>
            <a:endParaRPr lang="en-US" sz="4200">
              <a:solidFill>
                <a:srgbClr val="000000"/>
              </a:solidFill>
              <a:latin typeface="Gill Sans" pitchFamily="48" charset="0"/>
              <a:sym typeface="Gill Sans" pitchFamily="48" charset="0"/>
            </a:endParaRPr>
          </a:p>
        </p:txBody>
      </p:sp>
      <p:sp>
        <p:nvSpPr>
          <p:cNvPr id="9" name="Rectangle 14"/>
          <p:cNvSpPr>
            <a:spLocks noChangeArrowheads="1"/>
          </p:cNvSpPr>
          <p:nvPr/>
        </p:nvSpPr>
        <p:spPr bwMode="auto">
          <a:xfrm>
            <a:off x="228600" y="0"/>
            <a:ext cx="228600" cy="6858000"/>
          </a:xfrm>
          <a:prstGeom prst="rect">
            <a:avLst/>
          </a:prstGeom>
          <a:gradFill rotWithShape="1">
            <a:gsLst>
              <a:gs pos="0">
                <a:srgbClr val="FF0000"/>
              </a:gs>
              <a:gs pos="100000">
                <a:srgbClr val="C29F0C">
                  <a:gamma/>
                  <a:tint val="12157"/>
                  <a:invGamma/>
                </a:srgb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sz="4200">
              <a:solidFill>
                <a:srgbClr val="000000"/>
              </a:solidFill>
              <a:latin typeface="Gill Sans" pitchFamily="48" charset="0"/>
              <a:sym typeface="Gill Sans" pitchFamily="48" charset="0"/>
            </a:endParaRPr>
          </a:p>
        </p:txBody>
      </p:sp>
    </p:spTree>
    <p:extLst>
      <p:ext uri="{BB962C8B-B14F-4D97-AF65-F5344CB8AC3E}">
        <p14:creationId xmlns:p14="http://schemas.microsoft.com/office/powerpoint/2010/main" val="228100085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13"/>
          <p:cNvSpPr>
            <a:spLocks noChangeArrowheads="1"/>
          </p:cNvSpPr>
          <p:nvPr/>
        </p:nvSpPr>
        <p:spPr bwMode="auto">
          <a:xfrm>
            <a:off x="0" y="0"/>
            <a:ext cx="609600" cy="6858000"/>
          </a:xfrm>
          <a:prstGeom prst="rect">
            <a:avLst/>
          </a:prstGeom>
          <a:gradFill rotWithShape="1">
            <a:gsLst>
              <a:gs pos="0">
                <a:schemeClr val="tx2"/>
              </a:gs>
              <a:gs pos="100000">
                <a:srgbClr val="0099FF">
                  <a:gamma/>
                  <a:tint val="3137"/>
                  <a:invGamma/>
                </a:srgbClr>
              </a:gs>
            </a:gsLst>
            <a:lin ang="2700000" scaled="1"/>
          </a:gradFill>
          <a:ln w="9525">
            <a:noFill/>
            <a:miter lim="800000"/>
            <a:headEnd/>
            <a:tailEnd/>
          </a:ln>
          <a:effectLst/>
        </p:spPr>
        <p:txBody>
          <a:bodyPr wrap="none" anchor="ctr"/>
          <a:lstStyle/>
          <a:p>
            <a:pPr algn="ctr" fontAlgn="base">
              <a:spcBef>
                <a:spcPct val="0"/>
              </a:spcBef>
              <a:spcAft>
                <a:spcPct val="0"/>
              </a:spcAft>
              <a:defRPr/>
            </a:pPr>
            <a:endParaRPr lang="en-US" sz="4200">
              <a:solidFill>
                <a:srgbClr val="000000"/>
              </a:solidFill>
              <a:latin typeface="Gill Sans" pitchFamily="48" charset="0"/>
              <a:sym typeface="Gill Sans" pitchFamily="48" charset="0"/>
            </a:endParaRPr>
          </a:p>
        </p:txBody>
      </p:sp>
      <p:sp>
        <p:nvSpPr>
          <p:cNvPr id="9" name="Rectangle 14"/>
          <p:cNvSpPr>
            <a:spLocks noChangeArrowheads="1"/>
          </p:cNvSpPr>
          <p:nvPr/>
        </p:nvSpPr>
        <p:spPr bwMode="auto">
          <a:xfrm>
            <a:off x="304800" y="0"/>
            <a:ext cx="381000" cy="6858000"/>
          </a:xfrm>
          <a:prstGeom prst="rect">
            <a:avLst/>
          </a:prstGeom>
          <a:gradFill rotWithShape="1">
            <a:gsLst>
              <a:gs pos="0">
                <a:srgbClr val="FF0000"/>
              </a:gs>
              <a:gs pos="100000">
                <a:srgbClr val="C29F0C">
                  <a:gamma/>
                  <a:tint val="12157"/>
                  <a:invGamma/>
                </a:srgb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sz="4200">
              <a:solidFill>
                <a:srgbClr val="000000"/>
              </a:solidFill>
              <a:latin typeface="Gill Sans" pitchFamily="48" charset="0"/>
              <a:sym typeface="Gill Sans" pitchFamily="48" charset="0"/>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55B9A6B-8502-4CB7-966E-D4C80392DA1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8953468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316D1C9-E8CD-4617-BC99-7667CED76509}" type="slidenum">
              <a:rPr lang="en-US" smtClean="0">
                <a:solidFill>
                  <a:prstClr val="black">
                    <a:tint val="75000"/>
                  </a:prstClr>
                </a:solidFill>
              </a:rPr>
              <a:pPr>
                <a:defRPr/>
              </a:pPr>
              <a:t>‹#›</a:t>
            </a:fld>
            <a:endParaRPr lang="en-US">
              <a:solidFill>
                <a:prstClr val="black">
                  <a:tint val="75000"/>
                </a:prstClr>
              </a:solidFill>
            </a:endParaRPr>
          </a:p>
        </p:txBody>
      </p:sp>
      <p:sp>
        <p:nvSpPr>
          <p:cNvPr id="7" name="Rectangle 13"/>
          <p:cNvSpPr>
            <a:spLocks noChangeArrowheads="1"/>
          </p:cNvSpPr>
          <p:nvPr userDrawn="1"/>
        </p:nvSpPr>
        <p:spPr bwMode="auto">
          <a:xfrm>
            <a:off x="0" y="0"/>
            <a:ext cx="609600" cy="6858000"/>
          </a:xfrm>
          <a:prstGeom prst="rect">
            <a:avLst/>
          </a:prstGeom>
          <a:gradFill rotWithShape="1">
            <a:gsLst>
              <a:gs pos="0">
                <a:schemeClr val="tx2"/>
              </a:gs>
              <a:gs pos="100000">
                <a:srgbClr val="0099FF">
                  <a:gamma/>
                  <a:tint val="3137"/>
                  <a:invGamma/>
                </a:srgbClr>
              </a:gs>
            </a:gsLst>
            <a:lin ang="2700000" scaled="1"/>
          </a:gradFill>
          <a:ln w="9525">
            <a:noFill/>
            <a:miter lim="800000"/>
            <a:headEnd/>
            <a:tailEnd/>
          </a:ln>
          <a:effectLst/>
        </p:spPr>
        <p:txBody>
          <a:bodyPr wrap="none" anchor="ctr"/>
          <a:lstStyle/>
          <a:p>
            <a:pPr algn="ctr" fontAlgn="base">
              <a:spcBef>
                <a:spcPct val="0"/>
              </a:spcBef>
              <a:spcAft>
                <a:spcPct val="0"/>
              </a:spcAft>
              <a:defRPr/>
            </a:pPr>
            <a:endParaRPr lang="en-US" sz="4200">
              <a:solidFill>
                <a:srgbClr val="000000"/>
              </a:solidFill>
              <a:latin typeface="Gill Sans" pitchFamily="48" charset="0"/>
              <a:sym typeface="Gill Sans" pitchFamily="48" charset="0"/>
            </a:endParaRPr>
          </a:p>
        </p:txBody>
      </p:sp>
      <p:sp>
        <p:nvSpPr>
          <p:cNvPr id="8" name="Rectangle 14"/>
          <p:cNvSpPr>
            <a:spLocks noChangeArrowheads="1"/>
          </p:cNvSpPr>
          <p:nvPr userDrawn="1"/>
        </p:nvSpPr>
        <p:spPr bwMode="auto">
          <a:xfrm>
            <a:off x="304800" y="0"/>
            <a:ext cx="381000" cy="6858000"/>
          </a:xfrm>
          <a:prstGeom prst="rect">
            <a:avLst/>
          </a:prstGeom>
          <a:gradFill rotWithShape="1">
            <a:gsLst>
              <a:gs pos="0">
                <a:srgbClr val="FF0000"/>
              </a:gs>
              <a:gs pos="100000">
                <a:srgbClr val="C29F0C">
                  <a:gamma/>
                  <a:tint val="12157"/>
                  <a:invGamma/>
                </a:srgb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sz="4200">
              <a:solidFill>
                <a:srgbClr val="000000"/>
              </a:solidFill>
              <a:latin typeface="Gill Sans" pitchFamily="48" charset="0"/>
              <a:sym typeface="Gill Sans" pitchFamily="48" charset="0"/>
            </a:endParaRPr>
          </a:p>
        </p:txBody>
      </p:sp>
    </p:spTree>
    <p:extLst>
      <p:ext uri="{BB962C8B-B14F-4D97-AF65-F5344CB8AC3E}">
        <p14:creationId xmlns:p14="http://schemas.microsoft.com/office/powerpoint/2010/main" val="3367184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3" name="Picture 2" descr="header.jpg"/>
          <p:cNvPicPr>
            <a:picLocks noChangeAspect="1"/>
          </p:cNvPicPr>
          <p:nvPr userDrawn="1"/>
        </p:nvPicPr>
        <p:blipFill>
          <a:blip r:embed="rId2"/>
          <a:stretch>
            <a:fillRect/>
          </a:stretch>
        </p:blipFill>
        <p:spPr>
          <a:xfrm>
            <a:off x="0" y="76200"/>
            <a:ext cx="9144000" cy="960025"/>
          </a:xfrm>
          <a:prstGeom prst="rect">
            <a:avLst/>
          </a:prstGeom>
        </p:spPr>
      </p:pic>
      <p:sp>
        <p:nvSpPr>
          <p:cNvPr id="4" name="Title 1"/>
          <p:cNvSpPr txBox="1">
            <a:spLocks/>
          </p:cNvSpPr>
          <p:nvPr userDrawn="1"/>
        </p:nvSpPr>
        <p:spPr>
          <a:xfrm>
            <a:off x="5105400" y="533399"/>
            <a:ext cx="3886200" cy="457201"/>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chemeClr val="bg1"/>
                </a:solidFill>
                <a:effectLst/>
                <a:uLnTx/>
                <a:uFillTx/>
                <a:latin typeface="+mj-lt"/>
                <a:ea typeface="MS PGothic" pitchFamily="34" charset="-128"/>
                <a:cs typeface="ＭＳ Ｐゴシック" charset="-128"/>
              </a:rPr>
              <a:t>LSAH</a:t>
            </a:r>
            <a:endParaRPr kumimoji="0" lang="en-US" sz="1600" b="1" i="0" u="none" strike="noStrike" kern="0" cap="none" spc="0" normalizeH="0" baseline="0" noProof="0" dirty="0">
              <a:ln>
                <a:noFill/>
              </a:ln>
              <a:solidFill>
                <a:schemeClr val="bg1"/>
              </a:solidFill>
              <a:effectLst/>
              <a:uLnTx/>
              <a:uFillTx/>
              <a:latin typeface="+mj-lt"/>
              <a:ea typeface="MS PGothic" pitchFamily="34" charset="-128"/>
              <a:cs typeface="ＭＳ Ｐゴシック" charset="-128"/>
            </a:endParaRPr>
          </a:p>
        </p:txBody>
      </p:sp>
      <p:sp>
        <p:nvSpPr>
          <p:cNvPr id="6" name="Text Placeholder 5"/>
          <p:cNvSpPr>
            <a:spLocks noGrp="1"/>
          </p:cNvSpPr>
          <p:nvPr>
            <p:ph type="body" sz="quarter" idx="10"/>
          </p:nvPr>
        </p:nvSpPr>
        <p:spPr>
          <a:xfrm>
            <a:off x="381000" y="1828800"/>
            <a:ext cx="8458200" cy="4648200"/>
          </a:xfrm>
          <a:prstGeom prst="rect">
            <a:avLst/>
          </a:prstGeom>
        </p:spPr>
        <p:txBody>
          <a:bodyPr vert="horz"/>
          <a:lstStyle>
            <a:lvl4pPr>
              <a:defRPr sz="14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228600" y="1143000"/>
            <a:ext cx="8610600" cy="609600"/>
          </a:xfrm>
          <a:prstGeom prst="rect">
            <a:avLst/>
          </a:prstGeom>
        </p:spPr>
        <p:txBody>
          <a:bodyPr vert="horz"/>
          <a:lstStyle>
            <a:lvl1pPr>
              <a:defRPr sz="2400" b="1"/>
            </a:lvl1pPr>
          </a:lstStyle>
          <a:p>
            <a:r>
              <a:rPr lang="en-US" dirty="0" smtClean="0"/>
              <a:t>Click to edit Master title style</a:t>
            </a:r>
            <a:endParaRPr lang="en-US" dirty="0"/>
          </a:p>
        </p:txBody>
      </p:sp>
    </p:spTree>
    <p:extLst>
      <p:ext uri="{BB962C8B-B14F-4D97-AF65-F5344CB8AC3E}">
        <p14:creationId xmlns:p14="http://schemas.microsoft.com/office/powerpoint/2010/main" val="3991314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52600"/>
            <a:ext cx="2057400" cy="43735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990600"/>
            <a:ext cx="601980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3D1151-D181-4AD9-86A8-62F2FE8ED126}" type="slidenum">
              <a:rPr lang="en-US" smtClean="0">
                <a:solidFill>
                  <a:prstClr val="black">
                    <a:tint val="75000"/>
                  </a:prstClr>
                </a:solidFill>
              </a:rPr>
              <a:pPr>
                <a:defRPr/>
              </a:pPr>
              <a:t>‹#›</a:t>
            </a:fld>
            <a:endParaRPr lang="en-US">
              <a:solidFill>
                <a:prstClr val="black">
                  <a:tint val="75000"/>
                </a:prstClr>
              </a:solidFill>
            </a:endParaRPr>
          </a:p>
        </p:txBody>
      </p:sp>
      <p:sp>
        <p:nvSpPr>
          <p:cNvPr id="7" name="Rectangle 13"/>
          <p:cNvSpPr>
            <a:spLocks noChangeArrowheads="1"/>
          </p:cNvSpPr>
          <p:nvPr/>
        </p:nvSpPr>
        <p:spPr bwMode="auto">
          <a:xfrm rot="5400000">
            <a:off x="4267200" y="-4267200"/>
            <a:ext cx="609600" cy="9144000"/>
          </a:xfrm>
          <a:prstGeom prst="rect">
            <a:avLst/>
          </a:prstGeom>
          <a:gradFill rotWithShape="1">
            <a:gsLst>
              <a:gs pos="0">
                <a:schemeClr val="tx2"/>
              </a:gs>
              <a:gs pos="100000">
                <a:srgbClr val="0099FF">
                  <a:gamma/>
                  <a:tint val="3137"/>
                  <a:invGamma/>
                </a:srgbClr>
              </a:gs>
            </a:gsLst>
            <a:lin ang="2700000" scaled="1"/>
          </a:gradFill>
          <a:ln w="9525">
            <a:noFill/>
            <a:miter lim="800000"/>
            <a:headEnd/>
            <a:tailEnd/>
          </a:ln>
          <a:effectLst/>
        </p:spPr>
        <p:txBody>
          <a:bodyPr wrap="none" anchor="ctr"/>
          <a:lstStyle/>
          <a:p>
            <a:pPr algn="ctr" fontAlgn="base">
              <a:spcBef>
                <a:spcPct val="0"/>
              </a:spcBef>
              <a:spcAft>
                <a:spcPct val="0"/>
              </a:spcAft>
              <a:defRPr/>
            </a:pPr>
            <a:endParaRPr lang="en-US" sz="4200">
              <a:solidFill>
                <a:srgbClr val="000000"/>
              </a:solidFill>
              <a:latin typeface="Gill Sans" pitchFamily="48" charset="0"/>
              <a:sym typeface="Gill Sans" pitchFamily="48" charset="0"/>
            </a:endParaRPr>
          </a:p>
        </p:txBody>
      </p:sp>
      <p:sp>
        <p:nvSpPr>
          <p:cNvPr id="8" name="Rectangle 14"/>
          <p:cNvSpPr>
            <a:spLocks noChangeArrowheads="1"/>
          </p:cNvSpPr>
          <p:nvPr/>
        </p:nvSpPr>
        <p:spPr bwMode="auto">
          <a:xfrm rot="5400000">
            <a:off x="4381500" y="-4076700"/>
            <a:ext cx="381000" cy="9144000"/>
          </a:xfrm>
          <a:prstGeom prst="rect">
            <a:avLst/>
          </a:prstGeom>
          <a:gradFill rotWithShape="1">
            <a:gsLst>
              <a:gs pos="0">
                <a:srgbClr val="FF0000"/>
              </a:gs>
              <a:gs pos="100000">
                <a:srgbClr val="C29F0C">
                  <a:gamma/>
                  <a:tint val="12157"/>
                  <a:invGamma/>
                </a:srgb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sz="4200">
              <a:solidFill>
                <a:srgbClr val="000000"/>
              </a:solidFill>
              <a:latin typeface="Gill Sans" pitchFamily="48" charset="0"/>
              <a:sym typeface="Gill Sans" pitchFamily="48" charset="0"/>
            </a:endParaRPr>
          </a:p>
        </p:txBody>
      </p:sp>
    </p:spTree>
    <p:extLst>
      <p:ext uri="{BB962C8B-B14F-4D97-AF65-F5344CB8AC3E}">
        <p14:creationId xmlns:p14="http://schemas.microsoft.com/office/powerpoint/2010/main" val="527204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2362200"/>
            <a:ext cx="7693025" cy="3724275"/>
          </a:xfrm>
        </p:spPr>
        <p:txBody>
          <a:bodyPr rtlCol="0">
            <a:normAutofit/>
          </a:bodyPr>
          <a:lstStyle/>
          <a:p>
            <a:pPr lvl="0"/>
            <a:endParaRPr lang="en-US" noProof="0" smtClean="0"/>
          </a:p>
        </p:txBody>
      </p:sp>
      <p:sp>
        <p:nvSpPr>
          <p:cNvPr id="4" name="Rectangle 11"/>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Rectangle 12"/>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Rectangle 13"/>
          <p:cNvSpPr>
            <a:spLocks noGrp="1" noChangeArrowheads="1"/>
          </p:cNvSpPr>
          <p:nvPr>
            <p:ph type="sldNum" sz="quarter" idx="12"/>
          </p:nvPr>
        </p:nvSpPr>
        <p:spPr/>
        <p:txBody>
          <a:bodyPr/>
          <a:lstStyle>
            <a:lvl1pPr>
              <a:defRPr/>
            </a:lvl1pPr>
          </a:lstStyle>
          <a:p>
            <a:pPr>
              <a:defRPr/>
            </a:pPr>
            <a:fld id="{635C573F-323A-4F90-AFF6-E9120B009DB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7379699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eaLnBrk="0" hangingPunct="0">
              <a:spcBef>
                <a:spcPct val="50000"/>
              </a:spcBef>
            </a:pPr>
            <a:fld id="{756A19D0-4316-4516-8A2B-942B59B49714}" type="datetimeFigureOut">
              <a:rPr lang="en-US" sz="1400" smtClean="0">
                <a:solidFill>
                  <a:prstClr val="black">
                    <a:tint val="75000"/>
                  </a:prstClr>
                </a:solidFill>
              </a:rPr>
              <a:pPr eaLnBrk="0" hangingPunct="0">
                <a:spcBef>
                  <a:spcPct val="50000"/>
                </a:spcBef>
              </a:pPr>
              <a:t>1/13/2016</a:t>
            </a:fld>
            <a:endParaRPr lang="en-US" sz="140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eaLnBrk="0" hangingPunct="0">
              <a:spcBef>
                <a:spcPct val="50000"/>
              </a:spcBef>
            </a:pPr>
            <a:endParaRPr lang="en-US" sz="140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eaLnBrk="0" hangingPunct="0">
              <a:spcBef>
                <a:spcPct val="50000"/>
              </a:spcBef>
            </a:pPr>
            <a:fld id="{9F8F6125-3517-48CB-92D3-F7971E9597F0}" type="slidenum">
              <a:rPr lang="en-US" sz="1400" smtClean="0">
                <a:solidFill>
                  <a:prstClr val="black">
                    <a:tint val="75000"/>
                  </a:prstClr>
                </a:solidFill>
              </a:rPr>
              <a:pPr eaLnBrk="0" hangingPunct="0">
                <a:spcBef>
                  <a:spcPct val="50000"/>
                </a:spcBef>
              </a:pPr>
              <a:t>‹#›</a:t>
            </a:fld>
            <a:endParaRPr lang="en-US" sz="1400">
              <a:solidFill>
                <a:prstClr val="black">
                  <a:tint val="75000"/>
                </a:prstClr>
              </a:solidFill>
            </a:endParaRPr>
          </a:p>
        </p:txBody>
      </p:sp>
    </p:spTree>
    <p:extLst>
      <p:ext uri="{BB962C8B-B14F-4D97-AF65-F5344CB8AC3E}">
        <p14:creationId xmlns:p14="http://schemas.microsoft.com/office/powerpoint/2010/main" val="18947029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7924800" cy="838200"/>
          </a:xfrm>
          <a:prstGeom prst="rect">
            <a:avLst/>
          </a:prstGeom>
        </p:spPr>
        <p:txBody>
          <a:bodyPr/>
          <a:lstStyle>
            <a:lvl1pPr>
              <a:defRPr sz="2600"/>
            </a:lvl1pPr>
          </a:lstStyle>
          <a:p>
            <a:r>
              <a:rPr lang="en-US" dirty="0" smtClean="0"/>
              <a:t>Click to edit Master title style</a:t>
            </a:r>
            <a:endParaRPr lang="en-US" dirty="0"/>
          </a:p>
        </p:txBody>
      </p:sp>
      <p:sp>
        <p:nvSpPr>
          <p:cNvPr id="3" name="Content Placeholder 2"/>
          <p:cNvSpPr>
            <a:spLocks noGrp="1"/>
          </p:cNvSpPr>
          <p:nvPr>
            <p:ph idx="1"/>
          </p:nvPr>
        </p:nvSpPr>
        <p:spPr>
          <a:xfrm>
            <a:off x="914400" y="2057400"/>
            <a:ext cx="7924800" cy="4495800"/>
          </a:xfrm>
          <a:prstGeom prst="rect">
            <a:avLst/>
          </a:prstGeom>
        </p:spPr>
        <p:txBody>
          <a:bodyPr/>
          <a:lstStyle>
            <a:lvl4pPr>
              <a:defRPr sz="14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header.jpg"/>
          <p:cNvPicPr>
            <a:picLocks noChangeAspect="1"/>
          </p:cNvPicPr>
          <p:nvPr userDrawn="1"/>
        </p:nvPicPr>
        <p:blipFill>
          <a:blip r:embed="rId2"/>
          <a:stretch>
            <a:fillRect/>
          </a:stretch>
        </p:blipFill>
        <p:spPr>
          <a:xfrm>
            <a:off x="0" y="76200"/>
            <a:ext cx="9144000" cy="960025"/>
          </a:xfrm>
          <a:prstGeom prst="rect">
            <a:avLst/>
          </a:prstGeom>
        </p:spPr>
      </p:pic>
      <p:sp>
        <p:nvSpPr>
          <p:cNvPr id="6" name="Title 1"/>
          <p:cNvSpPr txBox="1">
            <a:spLocks/>
          </p:cNvSpPr>
          <p:nvPr userDrawn="1"/>
        </p:nvSpPr>
        <p:spPr>
          <a:xfrm>
            <a:off x="5105400" y="533399"/>
            <a:ext cx="3886200" cy="457201"/>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chemeClr val="bg1"/>
                </a:solidFill>
                <a:effectLst/>
                <a:uLnTx/>
                <a:uFillTx/>
                <a:latin typeface="+mj-lt"/>
                <a:ea typeface="MS PGothic" pitchFamily="34" charset="-128"/>
                <a:cs typeface="ＭＳ Ｐゴシック" charset="-128"/>
              </a:rPr>
              <a:t>LSAH</a:t>
            </a:r>
            <a:endParaRPr kumimoji="0" lang="en-US" sz="1600" b="1" i="0" u="none" strike="noStrike" kern="0" cap="none" spc="0" normalizeH="0" baseline="0" noProof="0" dirty="0">
              <a:ln>
                <a:noFill/>
              </a:ln>
              <a:solidFill>
                <a:schemeClr val="bg1"/>
              </a:solidFill>
              <a:effectLst/>
              <a:uLnTx/>
              <a:uFillTx/>
              <a:latin typeface="+mj-lt"/>
              <a:ea typeface="MS PGothic" pitchFamily="34" charset="-128"/>
              <a:cs typeface="ＭＳ Ｐゴシック" charset="-128"/>
            </a:endParaRPr>
          </a:p>
        </p:txBody>
      </p:sp>
    </p:spTree>
    <p:extLst>
      <p:ext uri="{BB962C8B-B14F-4D97-AF65-F5344CB8AC3E}">
        <p14:creationId xmlns:p14="http://schemas.microsoft.com/office/powerpoint/2010/main" val="559521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pic>
        <p:nvPicPr>
          <p:cNvPr id="5" name="Picture 4" descr="header.jpg"/>
          <p:cNvPicPr>
            <a:picLocks noChangeAspect="1"/>
          </p:cNvPicPr>
          <p:nvPr userDrawn="1"/>
        </p:nvPicPr>
        <p:blipFill>
          <a:blip r:embed="rId2"/>
          <a:stretch>
            <a:fillRect/>
          </a:stretch>
        </p:blipFill>
        <p:spPr>
          <a:xfrm>
            <a:off x="0" y="76200"/>
            <a:ext cx="9144000" cy="960025"/>
          </a:xfrm>
          <a:prstGeom prst="rect">
            <a:avLst/>
          </a:prstGeom>
        </p:spPr>
      </p:pic>
      <p:sp>
        <p:nvSpPr>
          <p:cNvPr id="6" name="Title 1"/>
          <p:cNvSpPr txBox="1">
            <a:spLocks/>
          </p:cNvSpPr>
          <p:nvPr userDrawn="1"/>
        </p:nvSpPr>
        <p:spPr>
          <a:xfrm>
            <a:off x="5105400" y="533399"/>
            <a:ext cx="3886200" cy="457201"/>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chemeClr val="bg1"/>
                </a:solidFill>
                <a:effectLst/>
                <a:uLnTx/>
                <a:uFillTx/>
                <a:latin typeface="+mj-lt"/>
                <a:ea typeface="MS PGothic" pitchFamily="34" charset="-128"/>
                <a:cs typeface="ＭＳ Ｐゴシック" charset="-128"/>
              </a:rPr>
              <a:t>Your Project Name</a:t>
            </a:r>
            <a:endParaRPr kumimoji="0" lang="en-US" sz="1600" b="1" i="0" u="none" strike="noStrike" kern="0" cap="none" spc="0" normalizeH="0" baseline="0" noProof="0" dirty="0">
              <a:ln>
                <a:noFill/>
              </a:ln>
              <a:solidFill>
                <a:schemeClr val="bg1"/>
              </a:solidFill>
              <a:effectLst/>
              <a:uLnTx/>
              <a:uFillTx/>
              <a:latin typeface="+mj-lt"/>
              <a:ea typeface="MS PGothic" pitchFamily="34" charset="-128"/>
              <a:cs typeface="ＭＳ Ｐゴシック" charset="-128"/>
            </a:endParaRPr>
          </a:p>
        </p:txBody>
      </p:sp>
    </p:spTree>
    <p:extLst>
      <p:ext uri="{BB962C8B-B14F-4D97-AF65-F5344CB8AC3E}">
        <p14:creationId xmlns:p14="http://schemas.microsoft.com/office/powerpoint/2010/main" val="3997674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3008313" cy="1162050"/>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143000"/>
            <a:ext cx="5111750" cy="49831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438400"/>
            <a:ext cx="3008313" cy="36877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6" name="Picture 5" descr="header.jpg"/>
          <p:cNvPicPr>
            <a:picLocks noChangeAspect="1"/>
          </p:cNvPicPr>
          <p:nvPr userDrawn="1"/>
        </p:nvPicPr>
        <p:blipFill>
          <a:blip r:embed="rId2"/>
          <a:stretch>
            <a:fillRect/>
          </a:stretch>
        </p:blipFill>
        <p:spPr>
          <a:xfrm>
            <a:off x="0" y="76200"/>
            <a:ext cx="9144000" cy="960025"/>
          </a:xfrm>
          <a:prstGeom prst="rect">
            <a:avLst/>
          </a:prstGeom>
        </p:spPr>
      </p:pic>
      <p:sp>
        <p:nvSpPr>
          <p:cNvPr id="7" name="Title 1"/>
          <p:cNvSpPr txBox="1">
            <a:spLocks/>
          </p:cNvSpPr>
          <p:nvPr userDrawn="1"/>
        </p:nvSpPr>
        <p:spPr>
          <a:xfrm>
            <a:off x="5105400" y="533399"/>
            <a:ext cx="3886200" cy="457201"/>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chemeClr val="bg1"/>
                </a:solidFill>
                <a:effectLst/>
                <a:uLnTx/>
                <a:uFillTx/>
                <a:latin typeface="+mj-lt"/>
                <a:ea typeface="MS PGothic" pitchFamily="34" charset="-128"/>
                <a:cs typeface="ＭＳ Ｐゴシック" charset="-128"/>
              </a:rPr>
              <a:t>Your Project Name</a:t>
            </a:r>
            <a:endParaRPr kumimoji="0" lang="en-US" sz="1600" b="1" i="0" u="none" strike="noStrike" kern="0" cap="none" spc="0" normalizeH="0" baseline="0" noProof="0" dirty="0">
              <a:ln>
                <a:noFill/>
              </a:ln>
              <a:solidFill>
                <a:schemeClr val="bg1"/>
              </a:solidFill>
              <a:effectLst/>
              <a:uLnTx/>
              <a:uFillTx/>
              <a:latin typeface="+mj-lt"/>
              <a:ea typeface="MS PGothic" pitchFamily="34" charset="-128"/>
              <a:cs typeface="ＭＳ Ｐゴシック" charset="-128"/>
            </a:endParaRPr>
          </a:p>
        </p:txBody>
      </p:sp>
    </p:spTree>
    <p:extLst>
      <p:ext uri="{BB962C8B-B14F-4D97-AF65-F5344CB8AC3E}">
        <p14:creationId xmlns:p14="http://schemas.microsoft.com/office/powerpoint/2010/main" val="1720433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142999"/>
            <a:ext cx="5486400" cy="35845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6" name="Picture 5" descr="header.jpg"/>
          <p:cNvPicPr>
            <a:picLocks noChangeAspect="1"/>
          </p:cNvPicPr>
          <p:nvPr userDrawn="1"/>
        </p:nvPicPr>
        <p:blipFill>
          <a:blip r:embed="rId2"/>
          <a:stretch>
            <a:fillRect/>
          </a:stretch>
        </p:blipFill>
        <p:spPr>
          <a:xfrm>
            <a:off x="0" y="76200"/>
            <a:ext cx="9144000" cy="960025"/>
          </a:xfrm>
          <a:prstGeom prst="rect">
            <a:avLst/>
          </a:prstGeom>
        </p:spPr>
      </p:pic>
      <p:sp>
        <p:nvSpPr>
          <p:cNvPr id="7" name="Title 1"/>
          <p:cNvSpPr txBox="1">
            <a:spLocks/>
          </p:cNvSpPr>
          <p:nvPr userDrawn="1"/>
        </p:nvSpPr>
        <p:spPr>
          <a:xfrm>
            <a:off x="5105400" y="533399"/>
            <a:ext cx="3886200" cy="457201"/>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chemeClr val="bg1"/>
                </a:solidFill>
                <a:effectLst/>
                <a:uLnTx/>
                <a:uFillTx/>
                <a:latin typeface="+mj-lt"/>
                <a:ea typeface="MS PGothic" pitchFamily="34" charset="-128"/>
                <a:cs typeface="ＭＳ Ｐゴシック" charset="-128"/>
              </a:rPr>
              <a:t>Your Project Name</a:t>
            </a:r>
            <a:endParaRPr kumimoji="0" lang="en-US" sz="1600" b="1" i="0" u="none" strike="noStrike" kern="0" cap="none" spc="0" normalizeH="0" baseline="0" noProof="0" dirty="0">
              <a:ln>
                <a:noFill/>
              </a:ln>
              <a:solidFill>
                <a:schemeClr val="bg1"/>
              </a:solidFill>
              <a:effectLst/>
              <a:uLnTx/>
              <a:uFillTx/>
              <a:latin typeface="+mj-lt"/>
              <a:ea typeface="MS PGothic" pitchFamily="34" charset="-128"/>
              <a:cs typeface="ＭＳ Ｐゴシック" charset="-128"/>
            </a:endParaRPr>
          </a:p>
        </p:txBody>
      </p:sp>
    </p:spTree>
    <p:extLst>
      <p:ext uri="{BB962C8B-B14F-4D97-AF65-F5344CB8AC3E}">
        <p14:creationId xmlns:p14="http://schemas.microsoft.com/office/powerpoint/2010/main" val="1009731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0"/>
            <a:ext cx="77724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2438400"/>
            <a:ext cx="7772400"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4" descr="header.jpg"/>
          <p:cNvPicPr>
            <a:picLocks noChangeAspect="1"/>
          </p:cNvPicPr>
          <p:nvPr userDrawn="1"/>
        </p:nvPicPr>
        <p:blipFill>
          <a:blip r:embed="rId2"/>
          <a:stretch>
            <a:fillRect/>
          </a:stretch>
        </p:blipFill>
        <p:spPr>
          <a:xfrm>
            <a:off x="0" y="76200"/>
            <a:ext cx="9144000" cy="960025"/>
          </a:xfrm>
          <a:prstGeom prst="rect">
            <a:avLst/>
          </a:prstGeom>
        </p:spPr>
      </p:pic>
      <p:sp>
        <p:nvSpPr>
          <p:cNvPr id="6" name="Title 1"/>
          <p:cNvSpPr txBox="1">
            <a:spLocks/>
          </p:cNvSpPr>
          <p:nvPr userDrawn="1"/>
        </p:nvSpPr>
        <p:spPr>
          <a:xfrm>
            <a:off x="5105400" y="533399"/>
            <a:ext cx="3886200" cy="457201"/>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chemeClr val="bg1"/>
                </a:solidFill>
                <a:effectLst/>
                <a:uLnTx/>
                <a:uFillTx/>
                <a:latin typeface="+mj-lt"/>
                <a:ea typeface="MS PGothic" pitchFamily="34" charset="-128"/>
                <a:cs typeface="ＭＳ Ｐゴシック" charset="-128"/>
              </a:rPr>
              <a:t>Your Project Name</a:t>
            </a:r>
            <a:endParaRPr kumimoji="0" lang="en-US" sz="1600" b="1" i="0" u="none" strike="noStrike" kern="0" cap="none" spc="0" normalizeH="0" baseline="0" noProof="0" dirty="0">
              <a:ln>
                <a:noFill/>
              </a:ln>
              <a:solidFill>
                <a:schemeClr val="bg1"/>
              </a:solidFill>
              <a:effectLst/>
              <a:uLnTx/>
              <a:uFillTx/>
              <a:latin typeface="+mj-lt"/>
              <a:ea typeface="MS PGothic" pitchFamily="34" charset="-128"/>
              <a:cs typeface="ＭＳ Ｐゴシック" charset="-128"/>
            </a:endParaRPr>
          </a:p>
        </p:txBody>
      </p:sp>
    </p:spTree>
    <p:extLst>
      <p:ext uri="{BB962C8B-B14F-4D97-AF65-F5344CB8AC3E}">
        <p14:creationId xmlns:p14="http://schemas.microsoft.com/office/powerpoint/2010/main" val="3824047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0900" y="1524000"/>
            <a:ext cx="1943100" cy="50292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1524000"/>
            <a:ext cx="5676900" cy="5029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4" descr="header.jpg"/>
          <p:cNvPicPr>
            <a:picLocks noChangeAspect="1"/>
          </p:cNvPicPr>
          <p:nvPr userDrawn="1"/>
        </p:nvPicPr>
        <p:blipFill>
          <a:blip r:embed="rId2"/>
          <a:stretch>
            <a:fillRect/>
          </a:stretch>
        </p:blipFill>
        <p:spPr>
          <a:xfrm>
            <a:off x="0" y="76200"/>
            <a:ext cx="9144000" cy="960025"/>
          </a:xfrm>
          <a:prstGeom prst="rect">
            <a:avLst/>
          </a:prstGeom>
        </p:spPr>
      </p:pic>
      <p:sp>
        <p:nvSpPr>
          <p:cNvPr id="6" name="Title 1"/>
          <p:cNvSpPr txBox="1">
            <a:spLocks/>
          </p:cNvSpPr>
          <p:nvPr userDrawn="1"/>
        </p:nvSpPr>
        <p:spPr>
          <a:xfrm>
            <a:off x="5105400" y="533399"/>
            <a:ext cx="3886200" cy="457201"/>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chemeClr val="bg1"/>
                </a:solidFill>
                <a:effectLst/>
                <a:uLnTx/>
                <a:uFillTx/>
                <a:latin typeface="+mj-lt"/>
                <a:ea typeface="MS PGothic" pitchFamily="34" charset="-128"/>
                <a:cs typeface="ＭＳ Ｐゴシック" charset="-128"/>
              </a:rPr>
              <a:t>Your Project Name</a:t>
            </a:r>
            <a:endParaRPr kumimoji="0" lang="en-US" sz="1600" b="1" i="0" u="none" strike="noStrike" kern="0" cap="none" spc="0" normalizeH="0" baseline="0" noProof="0" dirty="0">
              <a:ln>
                <a:noFill/>
              </a:ln>
              <a:solidFill>
                <a:schemeClr val="bg1"/>
              </a:solidFill>
              <a:effectLst/>
              <a:uLnTx/>
              <a:uFillTx/>
              <a:latin typeface="+mj-lt"/>
              <a:ea typeface="MS PGothic" pitchFamily="34" charset="-128"/>
              <a:cs typeface="ＭＳ Ｐゴシック" charset="-128"/>
            </a:endParaRPr>
          </a:p>
        </p:txBody>
      </p:sp>
    </p:spTree>
    <p:extLst>
      <p:ext uri="{BB962C8B-B14F-4D97-AF65-F5344CB8AC3E}">
        <p14:creationId xmlns:p14="http://schemas.microsoft.com/office/powerpoint/2010/main" val="500614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67200" y="2286000"/>
            <a:ext cx="4495800" cy="23622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96392549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6" Type="http://schemas.openxmlformats.org/officeDocument/2006/relationships/image" Target="../media/image5.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4.jpe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1"/>
          <a:stretch>
            <a:fillRect/>
          </a:stretch>
        </p:blipFill>
        <p:spPr>
          <a:xfrm>
            <a:off x="76200" y="457199"/>
            <a:ext cx="8991600" cy="5978559"/>
          </a:xfrm>
          <a:prstGeom prst="rect">
            <a:avLst/>
          </a:prstGeom>
        </p:spPr>
      </p:pic>
      <p:sp>
        <p:nvSpPr>
          <p:cNvPr id="4" name="TextBox 3"/>
          <p:cNvSpPr txBox="1"/>
          <p:nvPr userDrawn="1"/>
        </p:nvSpPr>
        <p:spPr>
          <a:xfrm>
            <a:off x="5029200" y="685800"/>
            <a:ext cx="3810000" cy="1200329"/>
          </a:xfrm>
          <a:prstGeom prst="rect">
            <a:avLst/>
          </a:prstGeom>
          <a:noFill/>
        </p:spPr>
        <p:txBody>
          <a:bodyPr wrap="square" rtlCol="0">
            <a:spAutoFit/>
          </a:bodyPr>
          <a:lstStyle/>
          <a:p>
            <a:r>
              <a:rPr lang="en-US" b="1" dirty="0" smtClean="0">
                <a:solidFill>
                  <a:schemeClr val="bg1"/>
                </a:solidFill>
              </a:rPr>
              <a:t>Collaborative Life</a:t>
            </a:r>
            <a:r>
              <a:rPr lang="en-US" b="1" baseline="0" dirty="0" smtClean="0">
                <a:solidFill>
                  <a:schemeClr val="bg1"/>
                </a:solidFill>
              </a:rPr>
              <a:t> Sciences Data Technical  Exchange Meeting</a:t>
            </a:r>
          </a:p>
          <a:p>
            <a:r>
              <a:rPr lang="en-US" baseline="0" dirty="0" smtClean="0">
                <a:solidFill>
                  <a:schemeClr val="bg1"/>
                </a:solidFill>
              </a:rPr>
              <a:t>NASA Ames Research Center</a:t>
            </a:r>
          </a:p>
          <a:p>
            <a:r>
              <a:rPr lang="en-US" baseline="0" dirty="0" smtClean="0">
                <a:solidFill>
                  <a:schemeClr val="bg1"/>
                </a:solidFill>
              </a:rPr>
              <a:t>January 14-15, 2016</a:t>
            </a:r>
            <a:endParaRPr lang="en-US" dirty="0">
              <a:solidFill>
                <a:schemeClr val="bg1"/>
              </a:solidFill>
            </a:endParaRPr>
          </a:p>
        </p:txBody>
      </p:sp>
      <p:pic>
        <p:nvPicPr>
          <p:cNvPr id="5" name="Picture 38" descr="nasa_logo_small"/>
          <p:cNvPicPr>
            <a:picLocks noChangeAspect="1" noChangeArrowheads="1"/>
          </p:cNvPicPr>
          <p:nvPr userDrawn="1"/>
        </p:nvPicPr>
        <p:blipFill>
          <a:blip r:embed="rId12" cstate="print"/>
          <a:srcRect/>
          <a:stretch>
            <a:fillRect/>
          </a:stretch>
        </p:blipFill>
        <p:spPr bwMode="auto">
          <a:xfrm>
            <a:off x="228599" y="609600"/>
            <a:ext cx="997527" cy="838200"/>
          </a:xfrm>
          <a:prstGeom prst="rect">
            <a:avLst/>
          </a:prstGeom>
          <a:noFill/>
          <a:ln w="9525">
            <a:noFill/>
            <a:miter lim="800000"/>
            <a:headEnd/>
            <a:tailEnd/>
          </a:ln>
        </p:spPr>
      </p:pic>
    </p:spTree>
    <p:extLst>
      <p:ext uri="{BB962C8B-B14F-4D97-AF65-F5344CB8AC3E}">
        <p14:creationId xmlns:p14="http://schemas.microsoft.com/office/powerpoint/2010/main" val="552381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l" rtl="0" eaLnBrk="0" fontAlgn="base" hangingPunct="0">
        <a:spcBef>
          <a:spcPct val="0"/>
        </a:spcBef>
        <a:spcAft>
          <a:spcPct val="0"/>
        </a:spcAft>
        <a:defRPr sz="3100">
          <a:solidFill>
            <a:srgbClr val="333399"/>
          </a:solidFill>
          <a:latin typeface="+mj-lt"/>
          <a:ea typeface="MS PGothic" pitchFamily="34" charset="-128"/>
          <a:cs typeface="ＭＳ Ｐゴシック" charset="-128"/>
        </a:defRPr>
      </a:lvl1pPr>
      <a:lvl2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2pPr>
      <a:lvl3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3pPr>
      <a:lvl4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4pPr>
      <a:lvl5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5pPr>
      <a:lvl6pPr marL="457200" algn="l" rtl="0" eaLnBrk="0" fontAlgn="base" hangingPunct="0">
        <a:spcBef>
          <a:spcPct val="0"/>
        </a:spcBef>
        <a:spcAft>
          <a:spcPct val="0"/>
        </a:spcAft>
        <a:defRPr sz="3100">
          <a:solidFill>
            <a:srgbClr val="333399"/>
          </a:solidFill>
          <a:latin typeface="Helvetica" charset="0"/>
        </a:defRPr>
      </a:lvl6pPr>
      <a:lvl7pPr marL="914400" algn="l" rtl="0" eaLnBrk="0" fontAlgn="base" hangingPunct="0">
        <a:spcBef>
          <a:spcPct val="0"/>
        </a:spcBef>
        <a:spcAft>
          <a:spcPct val="0"/>
        </a:spcAft>
        <a:defRPr sz="3100">
          <a:solidFill>
            <a:srgbClr val="333399"/>
          </a:solidFill>
          <a:latin typeface="Helvetica" charset="0"/>
        </a:defRPr>
      </a:lvl7pPr>
      <a:lvl8pPr marL="1371600" algn="l" rtl="0" eaLnBrk="0" fontAlgn="base" hangingPunct="0">
        <a:spcBef>
          <a:spcPct val="0"/>
        </a:spcBef>
        <a:spcAft>
          <a:spcPct val="0"/>
        </a:spcAft>
        <a:defRPr sz="3100">
          <a:solidFill>
            <a:srgbClr val="333399"/>
          </a:solidFill>
          <a:latin typeface="Helvetica" charset="0"/>
        </a:defRPr>
      </a:lvl8pPr>
      <a:lvl9pPr marL="1828800" algn="l" rtl="0" eaLnBrk="0" fontAlgn="base" hangingPunct="0">
        <a:spcBef>
          <a:spcPct val="0"/>
        </a:spcBef>
        <a:spcAft>
          <a:spcPct val="0"/>
        </a:spcAft>
        <a:defRPr sz="3100">
          <a:solidFill>
            <a:srgbClr val="333399"/>
          </a:solidFill>
          <a:latin typeface="Helvetica" charset="0"/>
        </a:defRPr>
      </a:lvl9pPr>
    </p:titleStyle>
    <p:bodyStyle>
      <a:lvl1pPr marL="342900" indent="-342900" algn="l" rtl="0" eaLnBrk="0" fontAlgn="base" hangingPunct="0">
        <a:lnSpc>
          <a:spcPct val="110000"/>
        </a:lnSpc>
        <a:spcBef>
          <a:spcPct val="30000"/>
        </a:spcBef>
        <a:spcAft>
          <a:spcPct val="0"/>
        </a:spcAft>
        <a:defRPr sz="1600" b="1">
          <a:solidFill>
            <a:schemeClr val="tx1"/>
          </a:solidFill>
          <a:latin typeface="+mn-lt"/>
          <a:ea typeface="MS PGothic" pitchFamily="34" charset="-128"/>
          <a:cs typeface="ＭＳ Ｐゴシック" charset="-128"/>
        </a:defRPr>
      </a:lvl1pPr>
      <a:lvl2pPr marL="742950" indent="-285750" algn="l" rtl="0" eaLnBrk="0" fontAlgn="base" hangingPunct="0">
        <a:spcBef>
          <a:spcPct val="30000"/>
        </a:spcBef>
        <a:spcAft>
          <a:spcPct val="0"/>
        </a:spcAft>
        <a:defRPr sz="1200">
          <a:solidFill>
            <a:schemeClr val="tx1"/>
          </a:solidFill>
          <a:latin typeface="+mn-lt"/>
          <a:ea typeface="MS PGothic" pitchFamily="34" charset="-128"/>
        </a:defRPr>
      </a:lvl2pPr>
      <a:lvl3pPr marL="1143000" indent="-228600" algn="l" rtl="0" eaLnBrk="0" fontAlgn="base" hangingPunct="0">
        <a:spcBef>
          <a:spcPct val="30000"/>
        </a:spcBef>
        <a:spcAft>
          <a:spcPct val="0"/>
        </a:spcAft>
        <a:buChar char="•"/>
        <a:defRPr sz="1300" b="1">
          <a:solidFill>
            <a:srgbClr val="333399"/>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Times" charset="0"/>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Times" charset="0"/>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s114e5979_high-SpacewalkWave.jpg"/>
          <p:cNvPicPr>
            <a:picLocks noChangeAspect="1"/>
          </p:cNvPicPr>
          <p:nvPr userDrawn="1"/>
        </p:nvPicPr>
        <p:blipFill>
          <a:blip r:embed="rId15" cstate="print">
            <a:lum bright="70000" contrast="-70000"/>
          </a:blip>
          <a:srcRect r="11398" b="3721"/>
          <a:stretch>
            <a:fillRect/>
          </a:stretch>
        </p:blipFill>
        <p:spPr>
          <a:xfrm>
            <a:off x="-76200" y="0"/>
            <a:ext cx="9270946" cy="6858000"/>
          </a:xfrm>
          <a:prstGeom prst="rect">
            <a:avLst/>
          </a:prstGeom>
          <a:effectLst>
            <a:outerShdw blurRad="50800" dist="50800" dir="5400000" algn="ctr" rotWithShape="0">
              <a:srgbClr val="000000">
                <a:alpha val="13000"/>
              </a:srgbClr>
            </a:outerShdw>
          </a:effectLst>
        </p:spPr>
      </p:pic>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sym typeface="Gill Sans" pitchFamily="4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sym typeface="Gill Sans" pitchFamily="4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361F232-1559-40E8-9F13-330EA353B5CB}" type="slidenum">
              <a:rPr lang="en-US" smtClean="0">
                <a:solidFill>
                  <a:prstClr val="black">
                    <a:tint val="75000"/>
                  </a:prstClr>
                </a:solidFill>
                <a:sym typeface="Gill Sans" pitchFamily="48" charset="0"/>
              </a:rPr>
              <a:pPr>
                <a:defRPr/>
              </a:pPr>
              <a:t>‹#›</a:t>
            </a:fld>
            <a:endParaRPr lang="en-US">
              <a:solidFill>
                <a:prstClr val="black">
                  <a:tint val="75000"/>
                </a:prstClr>
              </a:solidFill>
              <a:sym typeface="Gill Sans" pitchFamily="48" charset="0"/>
            </a:endParaRPr>
          </a:p>
        </p:txBody>
      </p:sp>
      <p:pic>
        <p:nvPicPr>
          <p:cNvPr id="7" name="Picture 16" descr="nasa fullblack"/>
          <p:cNvPicPr>
            <a:picLocks noChangeAspect="1" noChangeArrowheads="1"/>
          </p:cNvPicPr>
          <p:nvPr userDrawn="1"/>
        </p:nvPicPr>
        <p:blipFill>
          <a:blip r:embed="rId16" cstate="print">
            <a:clrChange>
              <a:clrFrom>
                <a:srgbClr val="000000"/>
              </a:clrFrom>
              <a:clrTo>
                <a:srgbClr val="000000">
                  <a:alpha val="0"/>
                </a:srgbClr>
              </a:clrTo>
            </a:clrChange>
          </a:blip>
          <a:srcRect l="14940" t="11234" r="14940" b="11234"/>
          <a:stretch>
            <a:fillRect/>
          </a:stretch>
        </p:blipFill>
        <p:spPr bwMode="auto">
          <a:xfrm>
            <a:off x="609600" y="0"/>
            <a:ext cx="1295400" cy="1295400"/>
          </a:xfrm>
          <a:prstGeom prst="rect">
            <a:avLst/>
          </a:prstGeom>
          <a:noFill/>
          <a:ln w="9525">
            <a:noFill/>
            <a:miter lim="800000"/>
            <a:headEnd/>
            <a:tailEnd/>
          </a:ln>
        </p:spPr>
      </p:pic>
    </p:spTree>
    <p:extLst>
      <p:ext uri="{BB962C8B-B14F-4D97-AF65-F5344CB8AC3E}">
        <p14:creationId xmlns:p14="http://schemas.microsoft.com/office/powerpoint/2010/main" val="198197146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5.xml"/><Relationship Id="rId16" Type="http://schemas.openxmlformats.org/officeDocument/2006/relationships/image" Target="../media/image23.png"/><Relationship Id="rId20" Type="http://schemas.openxmlformats.org/officeDocument/2006/relationships/comments" Target="../comments/comment2.xml"/><Relationship Id="rId1" Type="http://schemas.openxmlformats.org/officeDocument/2006/relationships/slideLayout" Target="../slideLayouts/slideLayout1.xml"/><Relationship Id="rId6" Type="http://schemas.openxmlformats.org/officeDocument/2006/relationships/diagramColors" Target="../diagrams/colors4.xml"/><Relationship Id="rId11" Type="http://schemas.openxmlformats.org/officeDocument/2006/relationships/image" Target="../media/image18.png"/><Relationship Id="rId5" Type="http://schemas.openxmlformats.org/officeDocument/2006/relationships/diagramQuickStyle" Target="../diagrams/quickStyle4.xml"/><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diagramLayout" Target="../diagrams/layout4.xml"/><Relationship Id="rId9" Type="http://schemas.openxmlformats.org/officeDocument/2006/relationships/image" Target="../media/image16.png"/><Relationship Id="rId1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2819400"/>
            <a:ext cx="5257800" cy="1143000"/>
          </a:xfrm>
        </p:spPr>
        <p:txBody>
          <a:bodyPr/>
          <a:lstStyle/>
          <a:p>
            <a:r>
              <a:rPr lang="en-US" sz="2400" b="1" dirty="0" smtClean="0">
                <a:solidFill>
                  <a:schemeClr val="bg1"/>
                </a:solidFill>
              </a:rPr>
              <a:t>Lifetime Surveillance of </a:t>
            </a:r>
            <a:br>
              <a:rPr lang="en-US" sz="2400" b="1" dirty="0" smtClean="0">
                <a:solidFill>
                  <a:schemeClr val="bg1"/>
                </a:solidFill>
              </a:rPr>
            </a:br>
            <a:r>
              <a:rPr lang="en-US" sz="2400" b="1" dirty="0" smtClean="0">
                <a:solidFill>
                  <a:schemeClr val="bg1"/>
                </a:solidFill>
              </a:rPr>
              <a:t>Astronaut Health (LSAH)</a:t>
            </a:r>
            <a:br>
              <a:rPr lang="en-US" sz="2400" b="1" dirty="0" smtClean="0">
                <a:solidFill>
                  <a:schemeClr val="bg1"/>
                </a:solidFill>
              </a:rPr>
            </a:br>
            <a:r>
              <a:rPr lang="en-US" sz="2400" b="1" dirty="0" smtClean="0">
                <a:solidFill>
                  <a:schemeClr val="bg1"/>
                </a:solidFill>
              </a:rPr>
              <a:t>Mary Van Baalen, PhD</a:t>
            </a:r>
            <a:br>
              <a:rPr lang="en-US" sz="2400" b="1" dirty="0" smtClean="0">
                <a:solidFill>
                  <a:schemeClr val="bg1"/>
                </a:solidFill>
              </a:rPr>
            </a:br>
            <a:endParaRPr lang="en-US" sz="2400" b="1" dirty="0">
              <a:solidFill>
                <a:schemeClr val="bg1"/>
              </a:solidFill>
            </a:endParaRPr>
          </a:p>
        </p:txBody>
      </p:sp>
    </p:spTree>
    <p:extLst>
      <p:ext uri="{BB962C8B-B14F-4D97-AF65-F5344CB8AC3E}">
        <p14:creationId xmlns:p14="http://schemas.microsoft.com/office/powerpoint/2010/main" val="188089761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 y="990600"/>
            <a:ext cx="7772400" cy="485776"/>
          </a:xfrm>
          <a:noFill/>
        </p:spPr>
        <p:txBody>
          <a:bodyPr vert="horz"/>
          <a:lstStyle/>
          <a:p>
            <a:r>
              <a:rPr lang="en-US" sz="2400" b="1" dirty="0"/>
              <a:t>Retrospective Data Request Process</a:t>
            </a:r>
          </a:p>
        </p:txBody>
      </p:sp>
      <p:graphicFrame>
        <p:nvGraphicFramePr>
          <p:cNvPr id="4" name="Diagram 3"/>
          <p:cNvGraphicFramePr/>
          <p:nvPr>
            <p:extLst>
              <p:ext uri="{D42A27DB-BD31-4B8C-83A1-F6EECF244321}">
                <p14:modId xmlns:p14="http://schemas.microsoft.com/office/powerpoint/2010/main" val="2455119185"/>
              </p:ext>
            </p:extLst>
          </p:nvPr>
        </p:nvGraphicFramePr>
        <p:xfrm>
          <a:off x="685800" y="2362200"/>
          <a:ext cx="75438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own Arrow Callout 4"/>
          <p:cNvSpPr/>
          <p:nvPr/>
        </p:nvSpPr>
        <p:spPr>
          <a:xfrm>
            <a:off x="114300" y="1476375"/>
            <a:ext cx="2514600" cy="1143000"/>
          </a:xfrm>
          <a:prstGeom prst="downArrowCallout">
            <a:avLst/>
          </a:prstGeom>
          <a:solidFill>
            <a:schemeClr val="accent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600" b="1" dirty="0" smtClean="0">
                <a:solidFill>
                  <a:prstClr val="white"/>
                </a:solidFill>
              </a:rPr>
              <a:t>Data Request Received via lsda.jsc.nasa.gov portal</a:t>
            </a:r>
            <a:endParaRPr lang="en-US" sz="1600" b="1" dirty="0">
              <a:solidFill>
                <a:prstClr val="white"/>
              </a:solidFill>
            </a:endParaRPr>
          </a:p>
        </p:txBody>
      </p:sp>
    </p:spTree>
    <p:extLst>
      <p:ext uri="{BB962C8B-B14F-4D97-AF65-F5344CB8AC3E}">
        <p14:creationId xmlns:p14="http://schemas.microsoft.com/office/powerpoint/2010/main" val="12891487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020607362"/>
              </p:ext>
            </p:extLst>
          </p:nvPr>
        </p:nvGraphicFramePr>
        <p:xfrm>
          <a:off x="609600" y="2133600"/>
          <a:ext cx="2841171"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own Arrow Callout 4"/>
          <p:cNvSpPr/>
          <p:nvPr/>
        </p:nvSpPr>
        <p:spPr>
          <a:xfrm>
            <a:off x="121839" y="1066800"/>
            <a:ext cx="2209800" cy="1143000"/>
          </a:xfrm>
          <a:prstGeom prst="downArrowCallout">
            <a:avLst/>
          </a:prstGeom>
          <a:solidFill>
            <a:schemeClr val="accent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400" b="1" dirty="0" smtClean="0">
                <a:solidFill>
                  <a:prstClr val="white"/>
                </a:solidFill>
              </a:rPr>
              <a:t>Data Request Received via lsda.jsc.nasa.gov portal</a:t>
            </a:r>
            <a:endParaRPr lang="en-US" sz="1400" b="1" dirty="0">
              <a:solidFill>
                <a:prstClr val="white"/>
              </a:solidFill>
            </a:endParaRPr>
          </a:p>
        </p:txBody>
      </p:sp>
      <p:sp>
        <p:nvSpPr>
          <p:cNvPr id="3" name="Rectangle 2"/>
          <p:cNvSpPr/>
          <p:nvPr/>
        </p:nvSpPr>
        <p:spPr>
          <a:xfrm>
            <a:off x="3831772" y="1087934"/>
            <a:ext cx="5159828" cy="5693866"/>
          </a:xfrm>
          <a:prstGeom prst="rect">
            <a:avLst/>
          </a:prstGeom>
          <a:solidFill>
            <a:schemeClr val="accent4">
              <a:lumMod val="40000"/>
              <a:lumOff val="60000"/>
            </a:schemeClr>
          </a:solidFill>
        </p:spPr>
        <p:txBody>
          <a:bodyPr wrap="square">
            <a:spAutoFit/>
          </a:bodyPr>
          <a:lstStyle/>
          <a:p>
            <a:pPr marL="0" indent="0">
              <a:buNone/>
            </a:pPr>
            <a:r>
              <a:rPr lang="en-US" b="1" dirty="0"/>
              <a:t>Following request submission, an </a:t>
            </a:r>
            <a:r>
              <a:rPr lang="en-US" b="1" u="sng" dirty="0"/>
              <a:t>iterative process</a:t>
            </a:r>
            <a:r>
              <a:rPr lang="en-US" b="1" dirty="0"/>
              <a:t> between the assigned Epidemiologist/ Archivist(s) and the Requester(s) begins</a:t>
            </a:r>
          </a:p>
          <a:p>
            <a:pPr lvl="1" indent="-223838"/>
            <a:r>
              <a:rPr lang="en-US" b="1" dirty="0"/>
              <a:t>Usually 4 – 5 conversations required to determine all data needed, timeline for data release and final data products   </a:t>
            </a:r>
          </a:p>
          <a:p>
            <a:pPr marL="804862" lvl="3" indent="-285750">
              <a:buFont typeface="Wingdings" panose="05000000000000000000" pitchFamily="2" charset="2"/>
              <a:buChar char="ü"/>
            </a:pPr>
            <a:r>
              <a:rPr lang="en-US" sz="1200" b="1" dirty="0" smtClean="0"/>
              <a:t>Do we have the data?</a:t>
            </a:r>
          </a:p>
          <a:p>
            <a:pPr marL="804862" lvl="3" indent="-285750">
              <a:buFont typeface="Wingdings" panose="05000000000000000000" pitchFamily="2" charset="2"/>
              <a:buChar char="ü"/>
            </a:pPr>
            <a:r>
              <a:rPr lang="en-US" sz="1200" b="1" dirty="0" smtClean="0"/>
              <a:t>Review </a:t>
            </a:r>
            <a:r>
              <a:rPr lang="en-US" sz="1200" b="1" dirty="0"/>
              <a:t>of variables being requested vs scientific aims, hypotheses</a:t>
            </a:r>
          </a:p>
          <a:p>
            <a:pPr marL="804862" lvl="3" indent="-285750">
              <a:buFont typeface="Wingdings" panose="05000000000000000000" pitchFamily="2" charset="2"/>
              <a:buChar char="ü"/>
            </a:pPr>
            <a:r>
              <a:rPr lang="en-US" sz="1200" b="1" dirty="0"/>
              <a:t>Discussion of variables that are more difficult to compile and need clarification </a:t>
            </a:r>
          </a:p>
          <a:p>
            <a:pPr marL="0" lvl="1" indent="-223838"/>
            <a:r>
              <a:rPr lang="en-US" b="1" dirty="0"/>
              <a:t>For instance, requester asks for heart rate and blood pressure (systolic and diastolic) for the exercise stress test</a:t>
            </a:r>
          </a:p>
          <a:p>
            <a:pPr marL="457200" lvl="4" indent="-223838">
              <a:buFont typeface="Courier New" panose="02070309020205020404" pitchFamily="49" charset="0"/>
              <a:buChar char="o"/>
            </a:pPr>
            <a:r>
              <a:rPr lang="en-US" sz="1200" b="1" dirty="0"/>
              <a:t>HR, SBP, and DBP readings every minute for 10 minutes prior to the exercise stress test, </a:t>
            </a:r>
          </a:p>
          <a:p>
            <a:pPr marL="457200" lvl="4" indent="-223838">
              <a:buFont typeface="Courier New" panose="02070309020205020404" pitchFamily="49" charset="0"/>
              <a:buChar char="o"/>
            </a:pPr>
            <a:r>
              <a:rPr lang="en-US" sz="1200" b="1" dirty="0"/>
              <a:t>HR, SBP, and DBP readings during every minute of the exercise stress test (average length 10 minutes)</a:t>
            </a:r>
          </a:p>
          <a:p>
            <a:pPr marL="457200" lvl="4" indent="-223838">
              <a:buFont typeface="Courier New" panose="02070309020205020404" pitchFamily="49" charset="0"/>
              <a:buChar char="o"/>
            </a:pPr>
            <a:r>
              <a:rPr lang="en-US" sz="1200" b="1" dirty="0"/>
              <a:t>HR, SBP, and DBP readings every minute for 8 minutes following the stress tests</a:t>
            </a:r>
          </a:p>
          <a:p>
            <a:pPr marL="457200" lvl="4" indent="-223838">
              <a:buFont typeface="Courier New" panose="02070309020205020404" pitchFamily="49" charset="0"/>
              <a:buChar char="o"/>
            </a:pPr>
            <a:r>
              <a:rPr lang="en-US" sz="1600" b="1" dirty="0">
                <a:solidFill>
                  <a:schemeClr val="accent2">
                    <a:lumMod val="50000"/>
                  </a:schemeClr>
                </a:solidFill>
              </a:rPr>
              <a:t>Requester potentially asking for </a:t>
            </a:r>
            <a:r>
              <a:rPr lang="en-US" sz="1600" b="1" u="sng" dirty="0">
                <a:solidFill>
                  <a:schemeClr val="accent2">
                    <a:lumMod val="50000"/>
                  </a:schemeClr>
                </a:solidFill>
              </a:rPr>
              <a:t>84 variables</a:t>
            </a:r>
            <a:r>
              <a:rPr lang="en-US" sz="1600" b="1" dirty="0">
                <a:solidFill>
                  <a:schemeClr val="accent2">
                    <a:lumMod val="50000"/>
                  </a:schemeClr>
                </a:solidFill>
              </a:rPr>
              <a:t> that are needed to fulfill </a:t>
            </a:r>
            <a:r>
              <a:rPr lang="en-US" sz="1600" b="1" u="sng" dirty="0">
                <a:solidFill>
                  <a:schemeClr val="accent2">
                    <a:lumMod val="50000"/>
                  </a:schemeClr>
                </a:solidFill>
              </a:rPr>
              <a:t>two data concepts </a:t>
            </a:r>
            <a:r>
              <a:rPr lang="en-US" sz="1600" b="1" dirty="0">
                <a:solidFill>
                  <a:schemeClr val="accent2">
                    <a:lumMod val="50000"/>
                  </a:schemeClr>
                </a:solidFill>
              </a:rPr>
              <a:t>requested</a:t>
            </a:r>
          </a:p>
        </p:txBody>
      </p:sp>
    </p:spTree>
    <p:extLst>
      <p:ext uri="{BB962C8B-B14F-4D97-AF65-F5344CB8AC3E}">
        <p14:creationId xmlns:p14="http://schemas.microsoft.com/office/powerpoint/2010/main" val="1619301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326572" y="1796140"/>
          <a:ext cx="2950029"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451" b="1751"/>
          <a:stretch/>
        </p:blipFill>
        <p:spPr bwMode="auto">
          <a:xfrm>
            <a:off x="3276601" y="1676400"/>
            <a:ext cx="5751689" cy="4260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9562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217715" y="1719945"/>
          <a:ext cx="2797629"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Content Placeholder 3"/>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7399249" y="4755573"/>
            <a:ext cx="1595778" cy="2063813"/>
          </a:xfrm>
          <a:prstGeom prst="rect">
            <a:avLst/>
          </a:prstGeom>
          <a:noFill/>
          <a:ln w="9525">
            <a:noFill/>
            <a:miter lim="800000"/>
            <a:headEnd/>
            <a:tailEnd/>
          </a:ln>
        </p:spPr>
      </p:pic>
      <p:pic>
        <p:nvPicPr>
          <p:cNvPr id="8" name="Picture 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32759" y="1148725"/>
            <a:ext cx="1077516"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p:cNvSpPr>
            <a:spLocks noChangeArrowheads="1"/>
          </p:cNvSpPr>
          <p:nvPr/>
        </p:nvSpPr>
        <p:spPr bwMode="auto">
          <a:xfrm>
            <a:off x="2424453" y="4204585"/>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en-US" altLang="en-US" sz="1350">
              <a:solidFill>
                <a:prstClr val="black"/>
              </a:solidFill>
            </a:endParaRPr>
          </a:p>
        </p:txBody>
      </p:sp>
      <p:pic>
        <p:nvPicPr>
          <p:cNvPr id="11"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55369" y="3962400"/>
            <a:ext cx="2231231" cy="192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78083" y="1045736"/>
            <a:ext cx="2216944" cy="1234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7"/>
          <p:cNvSpPr>
            <a:spLocks noChangeArrowheads="1"/>
          </p:cNvSpPr>
          <p:nvPr/>
        </p:nvSpPr>
        <p:spPr bwMode="auto">
          <a:xfrm>
            <a:off x="5148603" y="5016591"/>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en-US" altLang="en-US" sz="1350">
              <a:solidFill>
                <a:prstClr val="black"/>
              </a:solidFill>
            </a:endParaRPr>
          </a:p>
        </p:txBody>
      </p:sp>
      <p:pic>
        <p:nvPicPr>
          <p:cNvPr id="14"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02230" y="2214608"/>
            <a:ext cx="2070170" cy="172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0429" y="5982250"/>
            <a:ext cx="4450556" cy="66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67463" y="1091676"/>
            <a:ext cx="1280339" cy="102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456423" y="1541139"/>
            <a:ext cx="2146261" cy="1609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49857" y="4800552"/>
            <a:ext cx="1751407" cy="1189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029029" y="2174738"/>
            <a:ext cx="807872" cy="1192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49842" y="2837476"/>
            <a:ext cx="1851422" cy="1918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670962" y="3474871"/>
            <a:ext cx="1165939" cy="1164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7971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066800"/>
            <a:ext cx="1676400" cy="762000"/>
          </a:xfrm>
        </p:spPr>
        <p:txBody>
          <a:bodyPr/>
          <a:lstStyle/>
          <a:p>
            <a:pPr algn="ctr"/>
            <a:r>
              <a:rPr lang="en-US" sz="1600" b="1" dirty="0" smtClean="0"/>
              <a:t>Challenges </a:t>
            </a:r>
            <a:br>
              <a:rPr lang="en-US" sz="1600" b="1" dirty="0" smtClean="0"/>
            </a:br>
            <a:r>
              <a:rPr lang="en-US" sz="1600" b="1" dirty="0" smtClean="0"/>
              <a:t>of Data Transformation</a:t>
            </a:r>
            <a:endParaRPr lang="en-US" sz="16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066800"/>
            <a:ext cx="7391400" cy="5572125"/>
          </a:xfrm>
          <a:prstGeom prst="rect">
            <a:avLst/>
          </a:prstGeom>
        </p:spPr>
      </p:pic>
    </p:spTree>
    <p:extLst>
      <p:ext uri="{BB962C8B-B14F-4D97-AF65-F5344CB8AC3E}">
        <p14:creationId xmlns:p14="http://schemas.microsoft.com/office/powerpoint/2010/main" val="6122635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2400" b="1" dirty="0" smtClean="0"/>
              <a:t>Next </a:t>
            </a:r>
            <a:r>
              <a:rPr lang="en-US" sz="2400" b="1" dirty="0" smtClean="0"/>
              <a:t>Steps – Same as LSDA  PLUS</a:t>
            </a:r>
            <a:r>
              <a:rPr lang="en-US" sz="2400" b="1" dirty="0" smtClean="0"/>
              <a:t/>
            </a:r>
            <a:br>
              <a:rPr lang="en-US" sz="2400" b="1" dirty="0" smtClean="0"/>
            </a:br>
            <a:r>
              <a:rPr lang="en-US" b="1" dirty="0" smtClean="0"/>
              <a:t/>
            </a:r>
            <a:br>
              <a:rPr lang="en-US" b="1" dirty="0" smtClean="0"/>
            </a:br>
            <a:endParaRPr lang="en-US" b="1" dirty="0"/>
          </a:p>
        </p:txBody>
      </p:sp>
      <p:sp>
        <p:nvSpPr>
          <p:cNvPr id="8" name="Content Placeholder 2"/>
          <p:cNvSpPr>
            <a:spLocks noGrp="1"/>
          </p:cNvSpPr>
          <p:nvPr>
            <p:ph type="body" sz="quarter" idx="10"/>
          </p:nvPr>
        </p:nvSpPr>
        <p:spPr>
          <a:xfrm>
            <a:off x="381000" y="1600200"/>
            <a:ext cx="8458200" cy="4648200"/>
          </a:xfrm>
        </p:spPr>
        <p:txBody>
          <a:bodyPr/>
          <a:lstStyle/>
          <a:p>
            <a:pPr>
              <a:buFont typeface="Arial" panose="020B0604020202020204" pitchFamily="34" charset="0"/>
              <a:buChar char="•"/>
            </a:pPr>
            <a:r>
              <a:rPr lang="en-US" sz="1400" dirty="0" smtClean="0"/>
              <a:t>Key </a:t>
            </a:r>
            <a:r>
              <a:rPr lang="en-US" sz="1400" dirty="0" smtClean="0"/>
              <a:t>Issues – </a:t>
            </a:r>
            <a:endParaRPr lang="en-US" sz="1400" dirty="0" smtClean="0"/>
          </a:p>
          <a:p>
            <a:pPr lvl="1">
              <a:buFont typeface="Arial" panose="020B0604020202020204" pitchFamily="34" charset="0"/>
              <a:buChar char="•"/>
            </a:pPr>
            <a:r>
              <a:rPr lang="en-US" sz="1100" dirty="0" smtClean="0"/>
              <a:t>Data privacy in the age of Omics and subject consent</a:t>
            </a:r>
          </a:p>
          <a:p>
            <a:pPr lvl="1">
              <a:buFont typeface="Arial" panose="020B0604020202020204" pitchFamily="34" charset="0"/>
              <a:buChar char="•"/>
            </a:pPr>
            <a:r>
              <a:rPr lang="en-US" sz="1100" dirty="0" smtClean="0"/>
              <a:t>Curation and use of human biospecimens</a:t>
            </a:r>
          </a:p>
          <a:p>
            <a:pPr lvl="1">
              <a:buFont typeface="Arial" panose="020B0604020202020204" pitchFamily="34" charset="0"/>
              <a:buChar char="•"/>
            </a:pPr>
            <a:r>
              <a:rPr lang="en-US" sz="1100" dirty="0" smtClean="0"/>
              <a:t>Location of human Omics data archive and the increased storage capacity requirements</a:t>
            </a:r>
          </a:p>
          <a:p>
            <a:pPr lvl="1">
              <a:buFont typeface="Arial" panose="020B0604020202020204" pitchFamily="34" charset="0"/>
              <a:buChar char="•"/>
            </a:pPr>
            <a:r>
              <a:rPr lang="en-US" sz="1100" dirty="0" smtClean="0"/>
              <a:t>Search capabilities and data analytics </a:t>
            </a:r>
            <a:r>
              <a:rPr lang="en-US" sz="1100" dirty="0" smtClean="0"/>
              <a:t>capabilities</a:t>
            </a:r>
          </a:p>
          <a:p>
            <a:pPr lvl="1">
              <a:buFont typeface="Arial" panose="020B0604020202020204" pitchFamily="34" charset="0"/>
              <a:buChar char="•"/>
            </a:pPr>
            <a:r>
              <a:rPr lang="en-US" sz="1100" dirty="0"/>
              <a:t>Manual nature of combining </a:t>
            </a:r>
            <a:r>
              <a:rPr lang="en-US" sz="1100" dirty="0" err="1"/>
              <a:t>Omics</a:t>
            </a:r>
            <a:r>
              <a:rPr lang="en-US" sz="1100" dirty="0"/>
              <a:t> data with medical testing data</a:t>
            </a:r>
            <a:endParaRPr lang="en-US" sz="1100" dirty="0" smtClean="0"/>
          </a:p>
          <a:p>
            <a:pPr>
              <a:buFont typeface="Arial" panose="020B0604020202020204" pitchFamily="34" charset="0"/>
              <a:buChar char="•"/>
            </a:pPr>
            <a:r>
              <a:rPr lang="en-US" sz="1400" dirty="0" smtClean="0"/>
              <a:t>Questions – </a:t>
            </a:r>
          </a:p>
          <a:p>
            <a:pPr lvl="1">
              <a:buFont typeface="Arial" panose="020B0604020202020204" pitchFamily="34" charset="0"/>
              <a:buChar char="•"/>
            </a:pPr>
            <a:r>
              <a:rPr lang="en-US" sz="1100" dirty="0" smtClean="0"/>
              <a:t>What is NASA’s plan for housing the volume </a:t>
            </a:r>
            <a:r>
              <a:rPr lang="en-US" sz="1100" dirty="0" err="1" smtClean="0"/>
              <a:t>Omics</a:t>
            </a:r>
            <a:r>
              <a:rPr lang="en-US" sz="1100" dirty="0" smtClean="0"/>
              <a:t> data?</a:t>
            </a:r>
          </a:p>
          <a:p>
            <a:pPr lvl="1">
              <a:buFont typeface="Arial" panose="020B0604020202020204" pitchFamily="34" charset="0"/>
              <a:buChar char="•"/>
            </a:pPr>
            <a:r>
              <a:rPr lang="en-US" sz="1100" dirty="0" smtClean="0"/>
              <a:t>What </a:t>
            </a:r>
            <a:r>
              <a:rPr lang="en-US" sz="1100" dirty="0" smtClean="0"/>
              <a:t>analytics tools are Genelab researchers using?  Who has access to these data and tools?</a:t>
            </a:r>
          </a:p>
          <a:p>
            <a:pPr lvl="1">
              <a:buFont typeface="Arial" panose="020B0604020202020204" pitchFamily="34" charset="0"/>
              <a:buChar char="•"/>
            </a:pPr>
            <a:r>
              <a:rPr lang="en-US" sz="1100" dirty="0" smtClean="0"/>
              <a:t>Is </a:t>
            </a:r>
            <a:r>
              <a:rPr lang="en-US" sz="1100" dirty="0" err="1" smtClean="0"/>
              <a:t>dbGaP</a:t>
            </a:r>
            <a:r>
              <a:rPr lang="en-US" sz="1100" dirty="0" smtClean="0"/>
              <a:t> being considered a possible storage site for human spaceflight Omics data? </a:t>
            </a:r>
            <a:endParaRPr lang="en-US" sz="1100" dirty="0" smtClean="0"/>
          </a:p>
          <a:p>
            <a:pPr lvl="1">
              <a:buFont typeface="Arial" panose="020B0604020202020204" pitchFamily="34" charset="0"/>
              <a:buChar char="•"/>
            </a:pPr>
            <a:r>
              <a:rPr lang="en-US" sz="1100" dirty="0"/>
              <a:t>Potential interfaces with other archives</a:t>
            </a:r>
            <a:r>
              <a:rPr lang="en-US" sz="1100" dirty="0" smtClean="0"/>
              <a:t>?</a:t>
            </a:r>
            <a:endParaRPr lang="en-US" sz="1100" dirty="0" smtClean="0"/>
          </a:p>
          <a:p>
            <a:pPr>
              <a:buFont typeface="Arial" panose="020B0604020202020204" pitchFamily="34" charset="0"/>
              <a:buChar char="•"/>
            </a:pPr>
            <a:r>
              <a:rPr lang="en-US" sz="1400" dirty="0" smtClean="0"/>
              <a:t>Desired Take Away from this TEM</a:t>
            </a:r>
          </a:p>
          <a:p>
            <a:pPr lvl="1">
              <a:buFont typeface="Arial" panose="020B0604020202020204" pitchFamily="34" charset="0"/>
              <a:buChar char="•"/>
            </a:pPr>
            <a:r>
              <a:rPr lang="en-US" sz="1100" dirty="0" smtClean="0"/>
              <a:t>Learn who the Data Systems players are and their goals</a:t>
            </a:r>
          </a:p>
          <a:p>
            <a:pPr lvl="1">
              <a:buFont typeface="Arial" panose="020B0604020202020204" pitchFamily="34" charset="0"/>
              <a:buChar char="•"/>
            </a:pPr>
            <a:r>
              <a:rPr lang="en-US" sz="1100" dirty="0" smtClean="0"/>
              <a:t>Understanding of the scope of Genelab</a:t>
            </a:r>
          </a:p>
          <a:p>
            <a:pPr lvl="1">
              <a:buFont typeface="Arial" panose="020B0604020202020204" pitchFamily="34" charset="0"/>
              <a:buChar char="•"/>
            </a:pPr>
            <a:r>
              <a:rPr lang="en-US" sz="1100" dirty="0" smtClean="0"/>
              <a:t>Development of a strategic plan for integration of repositories</a:t>
            </a:r>
          </a:p>
          <a:p>
            <a:pPr lvl="1">
              <a:buFont typeface="Arial" panose="020B0604020202020204" pitchFamily="34" charset="0"/>
              <a:buChar char="•"/>
            </a:pPr>
            <a:r>
              <a:rPr lang="en-US" sz="1100" b="1" dirty="0" smtClean="0"/>
              <a:t>Sharing of Lessons Learned </a:t>
            </a:r>
          </a:p>
          <a:p>
            <a:pPr lvl="1">
              <a:buFont typeface="Arial" panose="020B0604020202020204" pitchFamily="34" charset="0"/>
              <a:buChar char="•"/>
            </a:pPr>
            <a:r>
              <a:rPr lang="en-US" sz="1100" dirty="0" smtClean="0"/>
              <a:t>Format of Omics data for archive and searching purposes</a:t>
            </a:r>
          </a:p>
          <a:p>
            <a:pPr>
              <a:buFont typeface="Arial" panose="020B0604020202020204" pitchFamily="34" charset="0"/>
              <a:buChar char="•"/>
            </a:pPr>
            <a:r>
              <a:rPr lang="en-US" sz="1400" dirty="0" smtClean="0"/>
              <a:t>Future Plans</a:t>
            </a:r>
          </a:p>
          <a:p>
            <a:pPr lvl="1">
              <a:buFont typeface="Arial" panose="020B0604020202020204" pitchFamily="34" charset="0"/>
              <a:buChar char="•"/>
            </a:pPr>
            <a:r>
              <a:rPr lang="en-US" sz="1100" dirty="0" smtClean="0"/>
              <a:t>Continued improvements to data accessibility</a:t>
            </a:r>
          </a:p>
          <a:p>
            <a:pPr lvl="1">
              <a:buFont typeface="Arial" panose="020B0604020202020204" pitchFamily="34" charset="0"/>
              <a:buChar char="•"/>
            </a:pPr>
            <a:r>
              <a:rPr lang="en-US" sz="1100" dirty="0" smtClean="0"/>
              <a:t>Supporting studies </a:t>
            </a:r>
            <a:r>
              <a:rPr lang="en-US" sz="1100" dirty="0" smtClean="0"/>
              <a:t>funded under the new HRP Translational </a:t>
            </a:r>
            <a:r>
              <a:rPr lang="en-US" sz="1100" dirty="0" smtClean="0"/>
              <a:t>Research Institute</a:t>
            </a:r>
            <a:endParaRPr lang="en-US" sz="1100" dirty="0" smtClean="0"/>
          </a:p>
          <a:p>
            <a:pPr lvl="1">
              <a:buFont typeface="Arial" panose="020B0604020202020204" pitchFamily="34" charset="0"/>
              <a:buChar char="•"/>
            </a:pPr>
            <a:r>
              <a:rPr lang="en-US" sz="1100" b="1" dirty="0" smtClean="0"/>
              <a:t>International Data Sharing</a:t>
            </a:r>
          </a:p>
          <a:p>
            <a:pPr lvl="1">
              <a:buFont typeface="Arial" panose="020B0604020202020204" pitchFamily="34" charset="0"/>
              <a:buChar char="•"/>
            </a:pPr>
            <a:endParaRPr lang="en-US" sz="1100" dirty="0" smtClean="0"/>
          </a:p>
        </p:txBody>
      </p:sp>
    </p:spTree>
    <p:extLst>
      <p:ext uri="{BB962C8B-B14F-4D97-AF65-F5344CB8AC3E}">
        <p14:creationId xmlns:p14="http://schemas.microsoft.com/office/powerpoint/2010/main" val="150329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5" end="1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solidFill>
                  <a:schemeClr val="bg1"/>
                </a:solidFill>
              </a:rPr>
              <a:t>Questions?</a:t>
            </a:r>
            <a:endParaRPr lang="en-US" sz="5400" b="1" dirty="0">
              <a:solidFill>
                <a:schemeClr val="bg1"/>
              </a:solidFill>
            </a:endParaRPr>
          </a:p>
        </p:txBody>
      </p:sp>
    </p:spTree>
    <p:extLst>
      <p:ext uri="{BB962C8B-B14F-4D97-AF65-F5344CB8AC3E}">
        <p14:creationId xmlns:p14="http://schemas.microsoft.com/office/powerpoint/2010/main" val="99335041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2601" b="14331"/>
          <a:stretch/>
        </p:blipFill>
        <p:spPr>
          <a:xfrm>
            <a:off x="2347562" y="72915"/>
            <a:ext cx="5229055" cy="1348509"/>
          </a:xfrm>
          <a:prstGeom prst="rect">
            <a:avLst/>
          </a:prstGeom>
          <a:ln w="6350">
            <a:noFill/>
          </a:ln>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5842" y="2101431"/>
            <a:ext cx="2634324" cy="1342988"/>
          </a:xfrm>
          <a:prstGeom prst="rect">
            <a:avLst/>
          </a:prstGeom>
          <a:ln w="6350">
            <a:noFill/>
          </a:ln>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5842" y="3536438"/>
            <a:ext cx="2634324" cy="1356598"/>
          </a:xfrm>
          <a:prstGeom prst="rect">
            <a:avLst/>
          </a:prstGeom>
          <a:ln w="6350">
            <a:noFill/>
          </a:ln>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25981" y="5089396"/>
            <a:ext cx="2394045" cy="1664324"/>
          </a:xfrm>
          <a:prstGeom prst="rect">
            <a:avLst/>
          </a:prstGeom>
          <a:ln w="6350">
            <a:noFill/>
          </a:ln>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49904" y="4888004"/>
            <a:ext cx="1423289" cy="1641557"/>
          </a:xfrm>
          <a:prstGeom prst="rect">
            <a:avLst/>
          </a:prstGeom>
          <a:ln w="6350">
            <a:noFill/>
          </a:ln>
        </p:spPr>
      </p:pic>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76" y="4888003"/>
            <a:ext cx="1531386" cy="1641557"/>
          </a:xfrm>
          <a:prstGeom prst="rect">
            <a:avLst/>
          </a:prstGeom>
          <a:ln w="6350">
            <a:noFill/>
          </a:ln>
        </p:spPr>
      </p:pic>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1166" y="3321147"/>
            <a:ext cx="2054592" cy="1431289"/>
          </a:xfrm>
          <a:prstGeom prst="rect">
            <a:avLst/>
          </a:prstGeom>
          <a:ln w="6350">
            <a:noFill/>
          </a:ln>
        </p:spPr>
      </p:pic>
      <p:pic>
        <p:nvPicPr>
          <p:cNvPr id="29" name="Picture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2450" y="1871803"/>
            <a:ext cx="3072023" cy="1313776"/>
          </a:xfrm>
          <a:prstGeom prst="rect">
            <a:avLst/>
          </a:prstGeom>
          <a:ln w="6350">
            <a:noFill/>
          </a:ln>
        </p:spPr>
      </p:pic>
      <p:pic>
        <p:nvPicPr>
          <p:cNvPr id="30" name="Picture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74192" y="3972430"/>
            <a:ext cx="1138041" cy="1976793"/>
          </a:xfrm>
          <a:prstGeom prst="rect">
            <a:avLst/>
          </a:prstGeom>
          <a:ln>
            <a:noFill/>
          </a:ln>
        </p:spPr>
      </p:pic>
      <p:pic>
        <p:nvPicPr>
          <p:cNvPr id="31" name="Picture 3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07203" y="2528691"/>
            <a:ext cx="2725775" cy="1277305"/>
          </a:xfrm>
          <a:prstGeom prst="rect">
            <a:avLst/>
          </a:prstGeom>
        </p:spPr>
      </p:pic>
      <p:cxnSp>
        <p:nvCxnSpPr>
          <p:cNvPr id="33" name="Straight Connector 32"/>
          <p:cNvCxnSpPr/>
          <p:nvPr/>
        </p:nvCxnSpPr>
        <p:spPr bwMode="auto">
          <a:xfrm flipH="1">
            <a:off x="1849904" y="981075"/>
            <a:ext cx="1188571" cy="819150"/>
          </a:xfrm>
          <a:prstGeom prst="line">
            <a:avLst/>
          </a:prstGeom>
          <a:noFill/>
          <a:ln w="12700" cap="flat" cmpd="sng" algn="ctr">
            <a:solidFill>
              <a:schemeClr val="tx1"/>
            </a:solidFill>
            <a:prstDash val="solid"/>
            <a:round/>
            <a:headEnd type="none" w="sm" len="sm"/>
            <a:tailEnd type="none" w="sm" len="sm"/>
          </a:ln>
          <a:effectLst/>
        </p:spPr>
      </p:cxnSp>
      <p:cxnSp>
        <p:nvCxnSpPr>
          <p:cNvPr id="52" name="Straight Connector 51"/>
          <p:cNvCxnSpPr/>
          <p:nvPr/>
        </p:nvCxnSpPr>
        <p:spPr bwMode="auto">
          <a:xfrm>
            <a:off x="4873512" y="1101463"/>
            <a:ext cx="1994013" cy="907949"/>
          </a:xfrm>
          <a:prstGeom prst="line">
            <a:avLst/>
          </a:prstGeom>
          <a:noFill/>
          <a:ln w="12700" cap="flat" cmpd="sng" algn="ctr">
            <a:solidFill>
              <a:schemeClr val="tx1"/>
            </a:solidFill>
            <a:prstDash val="solid"/>
            <a:round/>
            <a:headEnd type="none" w="sm" len="sm"/>
            <a:tailEnd type="none" w="sm" len="sm"/>
          </a:ln>
          <a:effectLst/>
        </p:spPr>
      </p:cxnSp>
      <p:cxnSp>
        <p:nvCxnSpPr>
          <p:cNvPr id="54" name="Straight Connector 53"/>
          <p:cNvCxnSpPr/>
          <p:nvPr/>
        </p:nvCxnSpPr>
        <p:spPr bwMode="auto">
          <a:xfrm>
            <a:off x="3901962" y="1326660"/>
            <a:ext cx="327678" cy="1148055"/>
          </a:xfrm>
          <a:prstGeom prst="line">
            <a:avLst/>
          </a:prstGeom>
          <a:noFill/>
          <a:ln w="12700" cap="flat" cmpd="sng" algn="ctr">
            <a:solidFill>
              <a:schemeClr val="tx1"/>
            </a:solidFill>
            <a:prstDash val="solid"/>
            <a:round/>
            <a:headEnd type="none" w="sm" len="sm"/>
            <a:tailEnd type="none" w="sm" len="sm"/>
          </a:ln>
          <a:effectLst/>
        </p:spPr>
      </p:cxnSp>
      <p:sp>
        <p:nvSpPr>
          <p:cNvPr id="58" name="TextBox 57"/>
          <p:cNvSpPr txBox="1"/>
          <p:nvPr/>
        </p:nvSpPr>
        <p:spPr>
          <a:xfrm>
            <a:off x="440811" y="1585664"/>
            <a:ext cx="2762250" cy="954107"/>
          </a:xfrm>
          <a:prstGeom prst="rect">
            <a:avLst/>
          </a:prstGeom>
          <a:noFill/>
        </p:spPr>
        <p:txBody>
          <a:bodyPr wrap="square" rtlCol="0">
            <a:spAutoFit/>
          </a:bodyPr>
          <a:lstStyle/>
          <a:p>
            <a:pPr eaLnBrk="0" hangingPunct="0">
              <a:spcBef>
                <a:spcPct val="50000"/>
              </a:spcBef>
            </a:pPr>
            <a:r>
              <a:rPr lang="en-US" sz="1400" dirty="0" smtClean="0">
                <a:solidFill>
                  <a:prstClr val="black"/>
                </a:solidFill>
              </a:rPr>
              <a:t>1 Excel File</a:t>
            </a:r>
          </a:p>
          <a:p>
            <a:pPr eaLnBrk="0" hangingPunct="0">
              <a:spcBef>
                <a:spcPct val="50000"/>
              </a:spcBef>
            </a:pPr>
            <a:r>
              <a:rPr lang="en-US" sz="1400" dirty="0" smtClean="0">
                <a:solidFill>
                  <a:prstClr val="black"/>
                </a:solidFill>
              </a:rPr>
              <a:t>3 Word Documents</a:t>
            </a:r>
          </a:p>
          <a:p>
            <a:pPr eaLnBrk="0" hangingPunct="0">
              <a:spcBef>
                <a:spcPct val="50000"/>
              </a:spcBef>
            </a:pPr>
            <a:r>
              <a:rPr lang="en-US" sz="1400" dirty="0" smtClean="0">
                <a:solidFill>
                  <a:prstClr val="black"/>
                </a:solidFill>
              </a:rPr>
              <a:t>1 SAS program</a:t>
            </a:r>
            <a:endParaRPr lang="en-US" sz="1400" dirty="0">
              <a:solidFill>
                <a:prstClr val="black"/>
              </a:solidFill>
            </a:endParaRPr>
          </a:p>
        </p:txBody>
      </p:sp>
      <p:sp>
        <p:nvSpPr>
          <p:cNvPr id="61" name="TextBox 60"/>
          <p:cNvSpPr txBox="1"/>
          <p:nvPr/>
        </p:nvSpPr>
        <p:spPr>
          <a:xfrm>
            <a:off x="7157035" y="1445954"/>
            <a:ext cx="1758786" cy="954107"/>
          </a:xfrm>
          <a:prstGeom prst="rect">
            <a:avLst/>
          </a:prstGeom>
          <a:noFill/>
        </p:spPr>
        <p:txBody>
          <a:bodyPr wrap="square" rtlCol="0">
            <a:spAutoFit/>
          </a:bodyPr>
          <a:lstStyle/>
          <a:p>
            <a:pPr eaLnBrk="0" hangingPunct="0">
              <a:spcBef>
                <a:spcPct val="50000"/>
              </a:spcBef>
            </a:pPr>
            <a:r>
              <a:rPr lang="en-US" sz="1400" dirty="0" smtClean="0">
                <a:solidFill>
                  <a:prstClr val="black"/>
                </a:solidFill>
              </a:rPr>
              <a:t>2 Excel Files</a:t>
            </a:r>
          </a:p>
          <a:p>
            <a:pPr eaLnBrk="0" hangingPunct="0">
              <a:spcBef>
                <a:spcPct val="50000"/>
              </a:spcBef>
            </a:pPr>
            <a:r>
              <a:rPr lang="en-US" sz="1400" dirty="0">
                <a:solidFill>
                  <a:prstClr val="black"/>
                </a:solidFill>
              </a:rPr>
              <a:t>1 Word Document</a:t>
            </a:r>
          </a:p>
          <a:p>
            <a:pPr eaLnBrk="0" hangingPunct="0">
              <a:spcBef>
                <a:spcPct val="50000"/>
              </a:spcBef>
            </a:pPr>
            <a:r>
              <a:rPr lang="en-US" sz="1400" dirty="0" smtClean="0">
                <a:solidFill>
                  <a:prstClr val="black"/>
                </a:solidFill>
              </a:rPr>
              <a:t>2 Crystal Reports</a:t>
            </a:r>
          </a:p>
        </p:txBody>
      </p:sp>
      <p:sp>
        <p:nvSpPr>
          <p:cNvPr id="63" name="TextBox 62"/>
          <p:cNvSpPr txBox="1"/>
          <p:nvPr/>
        </p:nvSpPr>
        <p:spPr>
          <a:xfrm>
            <a:off x="4462862" y="2191574"/>
            <a:ext cx="1567383" cy="846386"/>
          </a:xfrm>
          <a:prstGeom prst="rect">
            <a:avLst/>
          </a:prstGeom>
          <a:noFill/>
        </p:spPr>
        <p:txBody>
          <a:bodyPr wrap="square" rtlCol="0">
            <a:spAutoFit/>
          </a:bodyPr>
          <a:lstStyle/>
          <a:p>
            <a:pPr eaLnBrk="0" hangingPunct="0">
              <a:spcBef>
                <a:spcPct val="50000"/>
              </a:spcBef>
            </a:pPr>
            <a:r>
              <a:rPr lang="en-US" sz="1400" dirty="0" smtClean="0">
                <a:solidFill>
                  <a:prstClr val="black"/>
                </a:solidFill>
              </a:rPr>
              <a:t>1 Excel File</a:t>
            </a:r>
          </a:p>
          <a:p>
            <a:pPr eaLnBrk="0" hangingPunct="0">
              <a:spcBef>
                <a:spcPct val="50000"/>
              </a:spcBef>
            </a:pPr>
            <a:r>
              <a:rPr lang="en-US" sz="1400" dirty="0">
                <a:solidFill>
                  <a:prstClr val="black"/>
                </a:solidFill>
              </a:rPr>
              <a:t>1 </a:t>
            </a:r>
            <a:r>
              <a:rPr lang="en-US" sz="1400" dirty="0" smtClean="0">
                <a:solidFill>
                  <a:prstClr val="black"/>
                </a:solidFill>
              </a:rPr>
              <a:t>Text Document</a:t>
            </a:r>
          </a:p>
        </p:txBody>
      </p:sp>
      <p:sp>
        <p:nvSpPr>
          <p:cNvPr id="65" name="TextBox 1"/>
          <p:cNvSpPr txBox="1"/>
          <p:nvPr/>
        </p:nvSpPr>
        <p:spPr>
          <a:xfrm>
            <a:off x="1053758" y="3519259"/>
            <a:ext cx="4347730" cy="348066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spcBef>
                <a:spcPct val="50000"/>
              </a:spcBef>
            </a:pPr>
            <a:r>
              <a:rPr lang="en-US" sz="1600" dirty="0" smtClean="0">
                <a:solidFill>
                  <a:srgbClr val="C00000"/>
                </a:solidFill>
              </a:rPr>
              <a:t>If each DR averages 3 files, then potentially:</a:t>
            </a:r>
          </a:p>
          <a:p>
            <a:pPr algn="ctr" eaLnBrk="0" hangingPunct="0">
              <a:spcBef>
                <a:spcPct val="50000"/>
              </a:spcBef>
            </a:pPr>
            <a:r>
              <a:rPr lang="en-US" sz="1600" dirty="0" smtClean="0">
                <a:solidFill>
                  <a:srgbClr val="C00000"/>
                </a:solidFill>
              </a:rPr>
              <a:t>FY14: 222 files</a:t>
            </a:r>
          </a:p>
          <a:p>
            <a:pPr algn="ctr" eaLnBrk="0" hangingPunct="0">
              <a:spcBef>
                <a:spcPct val="50000"/>
              </a:spcBef>
            </a:pPr>
            <a:r>
              <a:rPr lang="en-US" sz="1600" dirty="0" smtClean="0">
                <a:solidFill>
                  <a:srgbClr val="C00000"/>
                </a:solidFill>
              </a:rPr>
              <a:t>FY13: 432 files</a:t>
            </a:r>
          </a:p>
          <a:p>
            <a:pPr algn="ctr" eaLnBrk="0" hangingPunct="0">
              <a:spcBef>
                <a:spcPct val="50000"/>
              </a:spcBef>
            </a:pPr>
            <a:r>
              <a:rPr lang="en-US" sz="1600" dirty="0" smtClean="0">
                <a:solidFill>
                  <a:srgbClr val="C00000"/>
                </a:solidFill>
              </a:rPr>
              <a:t>FY12: 357 files</a:t>
            </a:r>
          </a:p>
          <a:p>
            <a:pPr algn="ctr" eaLnBrk="0" hangingPunct="0">
              <a:spcBef>
                <a:spcPct val="50000"/>
              </a:spcBef>
            </a:pPr>
            <a:r>
              <a:rPr lang="en-US" sz="1600" dirty="0" smtClean="0">
                <a:solidFill>
                  <a:srgbClr val="C00000"/>
                </a:solidFill>
              </a:rPr>
              <a:t>FY11: 243 files</a:t>
            </a:r>
          </a:p>
          <a:p>
            <a:pPr algn="ctr" eaLnBrk="0" hangingPunct="0">
              <a:spcBef>
                <a:spcPct val="50000"/>
              </a:spcBef>
            </a:pPr>
            <a:r>
              <a:rPr lang="en-US" sz="1600" dirty="0" smtClean="0">
                <a:solidFill>
                  <a:srgbClr val="C00000"/>
                </a:solidFill>
              </a:rPr>
              <a:t>______________</a:t>
            </a:r>
          </a:p>
          <a:p>
            <a:pPr algn="ctr" eaLnBrk="0" hangingPunct="0">
              <a:spcBef>
                <a:spcPct val="50000"/>
              </a:spcBef>
            </a:pPr>
            <a:r>
              <a:rPr lang="en-US" sz="1600" dirty="0" smtClean="0">
                <a:solidFill>
                  <a:srgbClr val="C00000"/>
                </a:solidFill>
              </a:rPr>
              <a:t>Total: 1254 files</a:t>
            </a:r>
            <a:endParaRPr lang="en-US" sz="1600" dirty="0">
              <a:solidFill>
                <a:srgbClr val="C00000"/>
              </a:solidFill>
            </a:endParaRPr>
          </a:p>
        </p:txBody>
      </p:sp>
    </p:spTree>
    <p:extLst>
      <p:ext uri="{BB962C8B-B14F-4D97-AF65-F5344CB8AC3E}">
        <p14:creationId xmlns:p14="http://schemas.microsoft.com/office/powerpoint/2010/main" val="3096094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381000" y="1143000"/>
            <a:ext cx="8458200" cy="4648200"/>
          </a:xfrm>
        </p:spPr>
        <p:txBody>
          <a:bodyPr/>
          <a:lstStyle/>
          <a:p>
            <a:pPr marL="0" indent="0"/>
            <a:endParaRPr lang="en-US" sz="600" dirty="0" smtClean="0"/>
          </a:p>
          <a:p>
            <a:pPr>
              <a:buFont typeface="Arial" pitchFamily="34" charset="0"/>
              <a:buChar char="•"/>
            </a:pPr>
            <a:r>
              <a:rPr lang="en-US" sz="2000" dirty="0"/>
              <a:t>The primary aim of the LSAH is “to investigate and describe the incidence of acute and chronic morbidity and mortality of astronauts and to determine whether the </a:t>
            </a:r>
            <a:r>
              <a:rPr lang="en-US" sz="2000" dirty="0">
                <a:solidFill>
                  <a:srgbClr val="FF0000"/>
                </a:solidFill>
              </a:rPr>
              <a:t>unique occupational exposures </a:t>
            </a:r>
            <a:r>
              <a:rPr lang="en-US" sz="2000" dirty="0"/>
              <a:t>encountered by astronauts are associated with increased risks of morbidity or mortality.”</a:t>
            </a:r>
          </a:p>
          <a:p>
            <a:pPr>
              <a:buFont typeface="Arial" pitchFamily="34" charset="0"/>
              <a:buChar char="•"/>
            </a:pPr>
            <a:r>
              <a:rPr lang="en-US" sz="2000" dirty="0" smtClean="0"/>
              <a:t>LSAH/Epidemiology Team:</a:t>
            </a:r>
          </a:p>
          <a:p>
            <a:pPr lvl="1">
              <a:buFont typeface="Wingdings" panose="05000000000000000000" pitchFamily="2" charset="2"/>
              <a:buChar char="Ø"/>
            </a:pPr>
            <a:r>
              <a:rPr lang="en-US" sz="1600" dirty="0" smtClean="0"/>
              <a:t>Mary Van Baalen, NASA, Manager</a:t>
            </a:r>
          </a:p>
          <a:p>
            <a:pPr lvl="1">
              <a:buFont typeface="Wingdings" panose="05000000000000000000" pitchFamily="2" charset="2"/>
              <a:buChar char="Ø"/>
            </a:pPr>
            <a:r>
              <a:rPr lang="en-US" sz="1600" dirty="0" err="1" smtClean="0"/>
              <a:t>Binaifer</a:t>
            </a:r>
            <a:r>
              <a:rPr lang="en-US" sz="1600" dirty="0" smtClean="0"/>
              <a:t> Kadwa, NASA, </a:t>
            </a:r>
            <a:endParaRPr lang="en-US" sz="1600" b="1" dirty="0" smtClean="0">
              <a:solidFill>
                <a:srgbClr val="00B050"/>
              </a:solidFill>
            </a:endParaRPr>
          </a:p>
          <a:p>
            <a:pPr lvl="1">
              <a:buFont typeface="Wingdings" panose="05000000000000000000" pitchFamily="2" charset="2"/>
              <a:buChar char="Ø"/>
            </a:pPr>
            <a:r>
              <a:rPr lang="en-US" sz="1600" dirty="0" smtClean="0"/>
              <a:t>Mary Wear, Wyle, Discipline Lead</a:t>
            </a:r>
          </a:p>
          <a:p>
            <a:pPr lvl="1">
              <a:buFont typeface="Wingdings" panose="05000000000000000000" pitchFamily="2" charset="2"/>
              <a:buChar char="Ø"/>
            </a:pPr>
            <a:r>
              <a:rPr lang="en-US" sz="1600" dirty="0" smtClean="0"/>
              <a:t>Lesley Lee, Wyle, Project Lead</a:t>
            </a:r>
          </a:p>
          <a:p>
            <a:pPr lvl="1">
              <a:buFont typeface="Wingdings" panose="05000000000000000000" pitchFamily="2" charset="2"/>
              <a:buChar char="Ø"/>
            </a:pPr>
            <a:r>
              <a:rPr lang="en-US" sz="1600" dirty="0" smtClean="0"/>
              <a:t>Epidemiologists:  4 PhDs and </a:t>
            </a:r>
            <a:r>
              <a:rPr lang="en-US" sz="1600" dirty="0"/>
              <a:t>6</a:t>
            </a:r>
            <a:r>
              <a:rPr lang="en-US" sz="1600" dirty="0" smtClean="0"/>
              <a:t> MPHs</a:t>
            </a:r>
          </a:p>
          <a:p>
            <a:pPr lvl="1">
              <a:buFont typeface="Wingdings" panose="05000000000000000000" pitchFamily="2" charset="2"/>
              <a:buChar char="Ø"/>
            </a:pPr>
            <a:r>
              <a:rPr lang="en-US" sz="1600" dirty="0" smtClean="0"/>
              <a:t>Biostatisticians:  2 PhDs and 1 MPH </a:t>
            </a:r>
            <a:r>
              <a:rPr lang="en-US" sz="1600" dirty="0" err="1" smtClean="0"/>
              <a:t>Biostats</a:t>
            </a:r>
            <a:r>
              <a:rPr lang="en-US" sz="1600" dirty="0"/>
              <a:t>/</a:t>
            </a:r>
            <a:r>
              <a:rPr lang="en-US" sz="1600" dirty="0" smtClean="0"/>
              <a:t>Epi</a:t>
            </a:r>
          </a:p>
          <a:p>
            <a:pPr lvl="1">
              <a:buFont typeface="Wingdings" panose="05000000000000000000" pitchFamily="2" charset="2"/>
              <a:buChar char="Ø"/>
            </a:pPr>
            <a:r>
              <a:rPr lang="en-US" sz="1600" dirty="0" smtClean="0"/>
              <a:t>Science Coordinators:  3 BS</a:t>
            </a:r>
          </a:p>
          <a:p>
            <a:pPr lvl="1">
              <a:buFont typeface="Wingdings" panose="05000000000000000000" pitchFamily="2" charset="2"/>
              <a:buChar char="Ø"/>
            </a:pPr>
            <a:r>
              <a:rPr lang="en-US" sz="1600" dirty="0" smtClean="0"/>
              <a:t>Other Staff:  2 Medical Coders, 2 Data Entry, 1 Admin.</a:t>
            </a:r>
            <a:endParaRPr lang="en-US" sz="1800" dirty="0" smtClean="0"/>
          </a:p>
        </p:txBody>
      </p:sp>
    </p:spTree>
    <p:extLst>
      <p:ext uri="{BB962C8B-B14F-4D97-AF65-F5344CB8AC3E}">
        <p14:creationId xmlns:p14="http://schemas.microsoft.com/office/powerpoint/2010/main" val="1503299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63861" y="1295400"/>
            <a:ext cx="3663092" cy="4880610"/>
          </a:xfrm>
          <a:prstGeom prst="rect">
            <a:avLst/>
          </a:prstGeom>
        </p:spPr>
        <p:txBody>
          <a:bodyPr/>
          <a:lstStyle>
            <a:lvl1pPr marL="342900" indent="-342900" algn="l" rtl="0" eaLnBrk="0" fontAlgn="base" hangingPunct="0">
              <a:lnSpc>
                <a:spcPct val="110000"/>
              </a:lnSpc>
              <a:spcBef>
                <a:spcPct val="30000"/>
              </a:spcBef>
              <a:spcAft>
                <a:spcPct val="0"/>
              </a:spcAft>
              <a:defRPr sz="1600" b="1">
                <a:solidFill>
                  <a:schemeClr val="tx1"/>
                </a:solidFill>
                <a:latin typeface="+mn-lt"/>
                <a:ea typeface="MS PGothic" pitchFamily="34" charset="-128"/>
                <a:cs typeface="ＭＳ Ｐゴシック" charset="-128"/>
              </a:defRPr>
            </a:lvl1pPr>
            <a:lvl2pPr marL="742950" indent="-285750" algn="l" rtl="0" eaLnBrk="0" fontAlgn="base" hangingPunct="0">
              <a:spcBef>
                <a:spcPct val="30000"/>
              </a:spcBef>
              <a:spcAft>
                <a:spcPct val="0"/>
              </a:spcAft>
              <a:defRPr sz="1200">
                <a:solidFill>
                  <a:schemeClr val="tx1"/>
                </a:solidFill>
                <a:latin typeface="+mn-lt"/>
                <a:ea typeface="MS PGothic" pitchFamily="34" charset="-128"/>
              </a:defRPr>
            </a:lvl2pPr>
            <a:lvl3pPr marL="1143000" indent="-228600" algn="l" rtl="0" eaLnBrk="0" fontAlgn="base" hangingPunct="0">
              <a:spcBef>
                <a:spcPct val="30000"/>
              </a:spcBef>
              <a:spcAft>
                <a:spcPct val="0"/>
              </a:spcAft>
              <a:buChar char="•"/>
              <a:defRPr sz="1300" b="1">
                <a:solidFill>
                  <a:srgbClr val="333399"/>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Times" charset="0"/>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Times" charset="0"/>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9pPr>
          </a:lstStyle>
          <a:p>
            <a:pPr marL="0" indent="0"/>
            <a:r>
              <a:rPr lang="en-US" sz="2000" kern="0" dirty="0" smtClean="0"/>
              <a:t>Longitudinal Study of Astronaut Health (Research Study)</a:t>
            </a:r>
          </a:p>
          <a:p>
            <a:pPr marL="231775" lvl="1" indent="-231775">
              <a:buFont typeface="Arial" panose="020B0604020202020204" pitchFamily="34" charset="0"/>
              <a:buChar char="•"/>
            </a:pPr>
            <a:r>
              <a:rPr lang="en-US" sz="1800" kern="0" dirty="0" smtClean="0"/>
              <a:t>Two phases, analyses of medical exam data on astronauts with JSC civil servant workforce as controls</a:t>
            </a:r>
          </a:p>
          <a:p>
            <a:pPr marL="231775" lvl="1" indent="-231775">
              <a:buFont typeface="Arial" panose="020B0604020202020204" pitchFamily="34" charset="0"/>
              <a:buChar char="•"/>
            </a:pPr>
            <a:r>
              <a:rPr lang="en-US" sz="1800" kern="0" dirty="0" smtClean="0"/>
              <a:t>Problems with comparing the two populations increased over time</a:t>
            </a:r>
          </a:p>
        </p:txBody>
      </p:sp>
      <p:sp>
        <p:nvSpPr>
          <p:cNvPr id="5" name="Content Placeholder 3"/>
          <p:cNvSpPr txBox="1">
            <a:spLocks/>
          </p:cNvSpPr>
          <p:nvPr/>
        </p:nvSpPr>
        <p:spPr>
          <a:xfrm>
            <a:off x="5410200" y="1143000"/>
            <a:ext cx="3663092" cy="5638800"/>
          </a:xfrm>
          <a:prstGeom prst="rect">
            <a:avLst/>
          </a:prstGeom>
        </p:spPr>
        <p:txBody>
          <a:bodyPr/>
          <a:lstStyle>
            <a:lvl1pPr marL="342900" indent="-342900" algn="l" rtl="0" eaLnBrk="0" fontAlgn="base" hangingPunct="0">
              <a:lnSpc>
                <a:spcPct val="110000"/>
              </a:lnSpc>
              <a:spcBef>
                <a:spcPct val="30000"/>
              </a:spcBef>
              <a:spcAft>
                <a:spcPct val="0"/>
              </a:spcAft>
              <a:defRPr sz="1600" b="1">
                <a:solidFill>
                  <a:schemeClr val="tx1"/>
                </a:solidFill>
                <a:latin typeface="+mn-lt"/>
                <a:ea typeface="MS PGothic" pitchFamily="34" charset="-128"/>
                <a:cs typeface="ＭＳ Ｐゴシック" charset="-128"/>
              </a:defRPr>
            </a:lvl1pPr>
            <a:lvl2pPr marL="742950" indent="-285750" algn="l" rtl="0" eaLnBrk="0" fontAlgn="base" hangingPunct="0">
              <a:spcBef>
                <a:spcPct val="30000"/>
              </a:spcBef>
              <a:spcAft>
                <a:spcPct val="0"/>
              </a:spcAft>
              <a:defRPr sz="1200">
                <a:solidFill>
                  <a:schemeClr val="tx1"/>
                </a:solidFill>
                <a:latin typeface="+mn-lt"/>
                <a:ea typeface="MS PGothic" pitchFamily="34" charset="-128"/>
              </a:defRPr>
            </a:lvl2pPr>
            <a:lvl3pPr marL="1143000" indent="-228600" algn="l" rtl="0" eaLnBrk="0" fontAlgn="base" hangingPunct="0">
              <a:spcBef>
                <a:spcPct val="30000"/>
              </a:spcBef>
              <a:spcAft>
                <a:spcPct val="0"/>
              </a:spcAft>
              <a:buChar char="•"/>
              <a:defRPr sz="1300" b="1">
                <a:solidFill>
                  <a:srgbClr val="333399"/>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Times" charset="0"/>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Times" charset="0"/>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9pPr>
          </a:lstStyle>
          <a:p>
            <a:pPr marL="0" indent="0"/>
            <a:r>
              <a:rPr lang="en-US" sz="2000" kern="0" dirty="0" smtClean="0"/>
              <a:t>Reviews by Institutes of Medicine concluded:</a:t>
            </a:r>
          </a:p>
          <a:p>
            <a:pPr marL="285750" indent="-285750">
              <a:buFont typeface="Arial" panose="020B0604020202020204" pitchFamily="34" charset="0"/>
              <a:buChar char="•"/>
            </a:pPr>
            <a:r>
              <a:rPr lang="en-US" kern="0" dirty="0" smtClean="0">
                <a:solidFill>
                  <a:srgbClr val="002060"/>
                </a:solidFill>
              </a:rPr>
              <a:t>NASA must serve two sometimes conflicting goals of research and occupational surveillance...</a:t>
            </a:r>
          </a:p>
          <a:p>
            <a:pPr marL="285750" indent="-285750">
              <a:buFont typeface="Arial" panose="020B0604020202020204" pitchFamily="34" charset="0"/>
              <a:buChar char="•"/>
            </a:pPr>
            <a:r>
              <a:rPr lang="en-US" kern="0" dirty="0" smtClean="0">
                <a:solidFill>
                  <a:srgbClr val="002060"/>
                </a:solidFill>
              </a:rPr>
              <a:t>No comparison group can meet every goal or need, it should be individualized...</a:t>
            </a:r>
          </a:p>
          <a:p>
            <a:pPr marL="285750" indent="-285750">
              <a:buFont typeface="Arial" panose="020B0604020202020204" pitchFamily="34" charset="0"/>
              <a:buChar char="•"/>
            </a:pPr>
            <a:r>
              <a:rPr lang="en-US" kern="0" dirty="0" smtClean="0">
                <a:solidFill>
                  <a:srgbClr val="002060"/>
                </a:solidFill>
              </a:rPr>
              <a:t>Increase the quality and quantity of preventive care to increase the data...</a:t>
            </a:r>
          </a:p>
          <a:p>
            <a:pPr marL="285750" indent="-285750">
              <a:buFont typeface="Arial" panose="020B0604020202020204" pitchFamily="34" charset="0"/>
              <a:buChar char="•"/>
            </a:pPr>
            <a:r>
              <a:rPr lang="en-US" kern="0" dirty="0" smtClean="0">
                <a:solidFill>
                  <a:srgbClr val="002060"/>
                </a:solidFill>
              </a:rPr>
              <a:t>NASA should assume responsibility for the lifelong health care of its active and former astronauts.</a:t>
            </a:r>
          </a:p>
          <a:p>
            <a:pPr marL="115888" indent="-115888"/>
            <a:endParaRPr lang="en-US" kern="0" dirty="0"/>
          </a:p>
        </p:txBody>
      </p:sp>
      <p:pic>
        <p:nvPicPr>
          <p:cNvPr id="6" name="Picture 4" descr="D:\Documents and Settings\lrlee\Local Settings\Temporary Internet Files\Content.IE5\YYY2LYQ9\MC900078708[1].wmf"/>
          <p:cNvPicPr>
            <a:picLocks noChangeAspect="1" noChangeArrowheads="1"/>
          </p:cNvPicPr>
          <p:nvPr/>
        </p:nvPicPr>
        <p:blipFill>
          <a:blip r:embed="rId2" cstate="print"/>
          <a:srcRect b="47803"/>
          <a:stretch>
            <a:fillRect/>
          </a:stretch>
        </p:blipFill>
        <p:spPr bwMode="auto">
          <a:xfrm>
            <a:off x="457200" y="5029200"/>
            <a:ext cx="3603191" cy="1828800"/>
          </a:xfrm>
          <a:prstGeom prst="rect">
            <a:avLst/>
          </a:prstGeom>
          <a:noFill/>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385" y="3592253"/>
            <a:ext cx="1097280" cy="1597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
          <p:cNvPicPr>
            <a:picLocks noChangeAspect="1" noChangeArrowheads="1"/>
          </p:cNvPicPr>
          <p:nvPr/>
        </p:nvPicPr>
        <p:blipFill>
          <a:blip r:embed="rId4" cstate="print"/>
          <a:srcRect/>
          <a:stretch>
            <a:fillRect/>
          </a:stretch>
        </p:blipFill>
        <p:spPr bwMode="auto">
          <a:xfrm>
            <a:off x="4000384" y="1602554"/>
            <a:ext cx="1097281" cy="1645920"/>
          </a:xfrm>
          <a:prstGeom prst="rect">
            <a:avLst/>
          </a:prstGeom>
          <a:noFill/>
          <a:ln w="9525">
            <a:noFill/>
            <a:miter lim="800000"/>
            <a:headEnd/>
            <a:tailEnd/>
          </a:ln>
        </p:spPr>
      </p:pic>
      <p:sp>
        <p:nvSpPr>
          <p:cNvPr id="9" name="TextBox 8"/>
          <p:cNvSpPr txBox="1"/>
          <p:nvPr/>
        </p:nvSpPr>
        <p:spPr>
          <a:xfrm>
            <a:off x="4375204" y="3336667"/>
            <a:ext cx="347639" cy="184666"/>
          </a:xfrm>
          <a:prstGeom prst="rect">
            <a:avLst/>
          </a:prstGeom>
          <a:noFill/>
          <a:ln>
            <a:noFill/>
          </a:ln>
        </p:spPr>
        <p:txBody>
          <a:bodyPr wrap="square" lIns="9144" tIns="18288" rIns="9144" bIns="18288" rtlCol="0" anchor="ctr" anchorCtr="0">
            <a:spAutoFit/>
          </a:bodyPr>
          <a:lstStyle/>
          <a:p>
            <a:pPr>
              <a:lnSpc>
                <a:spcPct val="80000"/>
              </a:lnSpc>
            </a:pPr>
            <a:r>
              <a:rPr lang="en-US" sz="1200" b="1" dirty="0" smtClean="0">
                <a:latin typeface="Calibri" pitchFamily="34" charset="0"/>
              </a:rPr>
              <a:t>2001</a:t>
            </a:r>
          </a:p>
        </p:txBody>
      </p:sp>
      <p:sp>
        <p:nvSpPr>
          <p:cNvPr id="10" name="TextBox 9"/>
          <p:cNvSpPr txBox="1"/>
          <p:nvPr/>
        </p:nvSpPr>
        <p:spPr>
          <a:xfrm>
            <a:off x="4375206" y="5239732"/>
            <a:ext cx="347639" cy="184666"/>
          </a:xfrm>
          <a:prstGeom prst="rect">
            <a:avLst/>
          </a:prstGeom>
          <a:noFill/>
          <a:ln>
            <a:noFill/>
          </a:ln>
        </p:spPr>
        <p:txBody>
          <a:bodyPr wrap="square" lIns="9144" tIns="18288" rIns="9144" bIns="18288" rtlCol="0" anchor="ctr" anchorCtr="0">
            <a:spAutoFit/>
          </a:bodyPr>
          <a:lstStyle/>
          <a:p>
            <a:pPr>
              <a:lnSpc>
                <a:spcPct val="80000"/>
              </a:lnSpc>
            </a:pPr>
            <a:r>
              <a:rPr lang="en-US" sz="1200" b="1" dirty="0" smtClean="0">
                <a:latin typeface="Calibri" pitchFamily="34" charset="0"/>
              </a:rPr>
              <a:t>2004</a:t>
            </a:r>
          </a:p>
        </p:txBody>
      </p:sp>
    </p:spTree>
    <p:extLst>
      <p:ext uri="{BB962C8B-B14F-4D97-AF65-F5344CB8AC3E}">
        <p14:creationId xmlns:p14="http://schemas.microsoft.com/office/powerpoint/2010/main" val="2775390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2348" t="3356" r="7047"/>
          <a:stretch/>
        </p:blipFill>
        <p:spPr>
          <a:xfrm>
            <a:off x="838200" y="1066800"/>
            <a:ext cx="6858000" cy="5486400"/>
          </a:xfrm>
        </p:spPr>
      </p:pic>
      <p:sp>
        <p:nvSpPr>
          <p:cNvPr id="4" name="Slide Number Placeholder 3"/>
          <p:cNvSpPr>
            <a:spLocks noGrp="1"/>
          </p:cNvSpPr>
          <p:nvPr>
            <p:ph type="sldNum" sz="quarter" idx="4294967295"/>
          </p:nvPr>
        </p:nvSpPr>
        <p:spPr>
          <a:xfrm>
            <a:off x="8686800" y="6356350"/>
            <a:ext cx="381000" cy="365125"/>
          </a:xfrm>
          <a:prstGeom prst="rect">
            <a:avLst/>
          </a:prstGeom>
        </p:spPr>
        <p:txBody>
          <a:bodyPr/>
          <a:lstStyle/>
          <a:p>
            <a:pPr>
              <a:defRPr/>
            </a:pPr>
            <a:fld id="{B4B71059-1343-40D1-B0EC-ECC5C4EDC8E6}" type="slidenum">
              <a:rPr lang="en-US" smtClean="0">
                <a:solidFill>
                  <a:prstClr val="black">
                    <a:tint val="75000"/>
                  </a:prstClr>
                </a:solidFill>
              </a:rPr>
              <a:pPr>
                <a:defRPr/>
              </a:pPr>
              <a:t>4</a:t>
            </a:fld>
            <a:endParaRPr lang="en-US" dirty="0">
              <a:solidFill>
                <a:prstClr val="black">
                  <a:tint val="75000"/>
                </a:prstClr>
              </a:solidFill>
            </a:endParaRPr>
          </a:p>
        </p:txBody>
      </p:sp>
    </p:spTree>
    <p:extLst>
      <p:ext uri="{BB962C8B-B14F-4D97-AF65-F5344CB8AC3E}">
        <p14:creationId xmlns:p14="http://schemas.microsoft.com/office/powerpoint/2010/main" val="3958784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371475" y="1685924"/>
            <a:ext cx="8458200" cy="4867275"/>
          </a:xfrm>
        </p:spPr>
        <p:txBody>
          <a:bodyPr/>
          <a:lstStyle/>
          <a:p>
            <a:pPr marL="0" indent="0"/>
            <a:endParaRPr lang="en-US" sz="500" dirty="0" smtClean="0"/>
          </a:p>
          <a:p>
            <a:pPr>
              <a:buFont typeface="Arial" panose="020B0604020202020204" pitchFamily="34" charset="0"/>
              <a:buChar char="•"/>
            </a:pPr>
            <a:r>
              <a:rPr lang="en-US" sz="1800" dirty="0" smtClean="0"/>
              <a:t>HEOMD</a:t>
            </a:r>
          </a:p>
          <a:p>
            <a:pPr>
              <a:buFont typeface="Arial" panose="020B0604020202020204" pitchFamily="34" charset="0"/>
              <a:buChar char="•"/>
            </a:pPr>
            <a:r>
              <a:rPr lang="en-US" sz="1800" dirty="0" smtClean="0"/>
              <a:t>OCHMO</a:t>
            </a:r>
          </a:p>
          <a:p>
            <a:pPr>
              <a:buFont typeface="Arial" panose="020B0604020202020204" pitchFamily="34" charset="0"/>
              <a:buChar char="•"/>
            </a:pPr>
            <a:r>
              <a:rPr lang="en-US" sz="1800" dirty="0" smtClean="0"/>
              <a:t>Human Research Program &amp; Investigators</a:t>
            </a:r>
          </a:p>
          <a:p>
            <a:pPr>
              <a:buFont typeface="Arial" panose="020B0604020202020204" pitchFamily="34" charset="0"/>
              <a:buChar char="•"/>
            </a:pPr>
            <a:r>
              <a:rPr lang="en-US" sz="1800" dirty="0" smtClean="0"/>
              <a:t>Crew Health &amp; Safety</a:t>
            </a:r>
          </a:p>
          <a:p>
            <a:pPr>
              <a:buFont typeface="Arial" panose="020B0604020202020204" pitchFamily="34" charset="0"/>
              <a:buChar char="•"/>
            </a:pPr>
            <a:r>
              <a:rPr lang="en-US" sz="1800" dirty="0" smtClean="0"/>
              <a:t>Astronaut Occupational Health Project</a:t>
            </a:r>
          </a:p>
          <a:p>
            <a:pPr>
              <a:buFont typeface="Arial" panose="020B0604020202020204" pitchFamily="34" charset="0"/>
              <a:buChar char="•"/>
            </a:pPr>
            <a:r>
              <a:rPr lang="en-US" sz="1800" dirty="0" smtClean="0"/>
              <a:t>NASA &amp; IP Clinicians</a:t>
            </a:r>
          </a:p>
          <a:p>
            <a:pPr>
              <a:buFont typeface="Arial" panose="020B0604020202020204" pitchFamily="34" charset="0"/>
              <a:buChar char="•"/>
            </a:pPr>
            <a:r>
              <a:rPr lang="en-US" sz="1800" dirty="0" smtClean="0"/>
              <a:t>ISS Program and Commercial Crew</a:t>
            </a:r>
          </a:p>
          <a:p>
            <a:pPr>
              <a:buFont typeface="Arial" panose="020B0604020202020204" pitchFamily="34" charset="0"/>
              <a:buChar char="•"/>
            </a:pPr>
            <a:r>
              <a:rPr lang="en-US" sz="1800" dirty="0" smtClean="0"/>
              <a:t>HHPD Internal Orgs (e.g., Biomedical, Environmental Labs, Clinic, etc.)</a:t>
            </a:r>
          </a:p>
          <a:p>
            <a:pPr>
              <a:buFont typeface="Arial" panose="020B0604020202020204" pitchFamily="34" charset="0"/>
              <a:buChar char="•"/>
            </a:pPr>
            <a:r>
              <a:rPr lang="en-US" sz="1800" dirty="0" smtClean="0"/>
              <a:t>Other Functional Orgs (e.g., EVA, ECLSS, Engineering, etc.)</a:t>
            </a:r>
          </a:p>
          <a:p>
            <a:pPr>
              <a:buFont typeface="Arial" panose="020B0604020202020204" pitchFamily="34" charset="0"/>
              <a:buChar char="•"/>
            </a:pPr>
            <a:r>
              <a:rPr lang="en-US" sz="1800" dirty="0" smtClean="0"/>
              <a:t>Human System Risk Board and Risk Custodians, Evidence Base</a:t>
            </a:r>
          </a:p>
          <a:p>
            <a:pPr>
              <a:buFont typeface="Arial" panose="020B0604020202020204" pitchFamily="34" charset="0"/>
              <a:buChar char="•"/>
            </a:pPr>
            <a:r>
              <a:rPr lang="en-US" sz="1800" dirty="0" smtClean="0"/>
              <a:t>Academia / Data Requesters</a:t>
            </a:r>
          </a:p>
          <a:p>
            <a:pPr>
              <a:buFont typeface="Arial" panose="020B0604020202020204" pitchFamily="34" charset="0"/>
              <a:buChar char="•"/>
            </a:pPr>
            <a:r>
              <a:rPr lang="en-US" sz="1800" dirty="0" smtClean="0"/>
              <a:t>Astronauts and Retirees</a:t>
            </a:r>
          </a:p>
        </p:txBody>
      </p:sp>
      <p:sp>
        <p:nvSpPr>
          <p:cNvPr id="2" name="Title 1"/>
          <p:cNvSpPr>
            <a:spLocks noGrp="1"/>
          </p:cNvSpPr>
          <p:nvPr>
            <p:ph type="title"/>
          </p:nvPr>
        </p:nvSpPr>
        <p:spPr>
          <a:xfrm>
            <a:off x="228600" y="1066800"/>
            <a:ext cx="8610600" cy="609600"/>
          </a:xfrm>
        </p:spPr>
        <p:txBody>
          <a:bodyPr/>
          <a:lstStyle/>
          <a:p>
            <a:pPr lvl="1"/>
            <a:r>
              <a:rPr lang="en-US" sz="2400" b="1" dirty="0" smtClean="0"/>
              <a:t>List of stakeholders including supported projects</a:t>
            </a:r>
            <a:r>
              <a:rPr lang="en-US" sz="2400" b="1" dirty="0"/>
              <a:t>:</a:t>
            </a:r>
            <a:endParaRPr lang="en-US" sz="3200" b="1" dirty="0"/>
          </a:p>
        </p:txBody>
      </p:sp>
    </p:spTree>
    <p:extLst>
      <p:ext uri="{BB962C8B-B14F-4D97-AF65-F5344CB8AC3E}">
        <p14:creationId xmlns:p14="http://schemas.microsoft.com/office/powerpoint/2010/main" val="1503299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515" b="3145"/>
          <a:stretch/>
        </p:blipFill>
        <p:spPr>
          <a:xfrm>
            <a:off x="304800" y="1066800"/>
            <a:ext cx="8077200" cy="5715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66800"/>
            <a:ext cx="7924800" cy="838200"/>
          </a:xfrm>
        </p:spPr>
        <p:txBody>
          <a:bodyPr/>
          <a:lstStyle/>
          <a:p>
            <a:r>
              <a:rPr lang="en-US" sz="2400" b="1" dirty="0" smtClean="0"/>
              <a:t>Development of Data Request Process</a:t>
            </a:r>
            <a:endParaRPr lang="en-US" sz="2400" b="1" dirty="0"/>
          </a:p>
        </p:txBody>
      </p:sp>
      <p:sp>
        <p:nvSpPr>
          <p:cNvPr id="4" name="Content Placeholder 2"/>
          <p:cNvSpPr>
            <a:spLocks noGrp="1"/>
          </p:cNvSpPr>
          <p:nvPr>
            <p:ph idx="1"/>
          </p:nvPr>
        </p:nvSpPr>
        <p:spPr>
          <a:xfrm>
            <a:off x="304800" y="1676400"/>
            <a:ext cx="7924800" cy="4495800"/>
          </a:xfrm>
        </p:spPr>
        <p:txBody>
          <a:bodyPr>
            <a:noAutofit/>
          </a:bodyPr>
          <a:lstStyle/>
          <a:p>
            <a:pPr>
              <a:buFont typeface="Arial" panose="020B0604020202020204" pitchFamily="34" charset="0"/>
              <a:buChar char="•"/>
            </a:pPr>
            <a:r>
              <a:rPr lang="en-US" sz="1800" dirty="0" smtClean="0">
                <a:cs typeface="Raavi" pitchFamily="2" charset="0"/>
              </a:rPr>
              <a:t>With fewer astronauts flying, there is increased need to optimize use of retrospective data contained in the archive systems</a:t>
            </a:r>
          </a:p>
          <a:p>
            <a:pPr lvl="1">
              <a:buFont typeface="Wingdings" panose="05000000000000000000" pitchFamily="2" charset="2"/>
              <a:buChar char="Ø"/>
            </a:pPr>
            <a:r>
              <a:rPr lang="en-US" sz="1600" dirty="0" smtClean="0">
                <a:cs typeface="Raavi" pitchFamily="2" charset="0"/>
              </a:rPr>
              <a:t>Previously, there was limited cross-pollination of medical and research findings</a:t>
            </a:r>
          </a:p>
          <a:p>
            <a:pPr lvl="1">
              <a:buFont typeface="Wingdings" panose="05000000000000000000" pitchFamily="2" charset="2"/>
              <a:buChar char="Ø"/>
            </a:pPr>
            <a:r>
              <a:rPr lang="en-US" sz="1600" dirty="0" smtClean="0">
                <a:cs typeface="Raavi" pitchFamily="2" charset="0"/>
              </a:rPr>
              <a:t>Where applicable, analyze medical data alongside research data to better understand spaceflight physiology, health, and performance issues</a:t>
            </a:r>
          </a:p>
          <a:p>
            <a:pPr>
              <a:spcBef>
                <a:spcPts val="1800"/>
              </a:spcBef>
              <a:buFont typeface="Arial" panose="020B0604020202020204" pitchFamily="34" charset="0"/>
              <a:buChar char="•"/>
            </a:pPr>
            <a:r>
              <a:rPr lang="en-US" sz="1800" dirty="0" smtClean="0">
                <a:cs typeface="Raavi" pitchFamily="2" charset="0"/>
              </a:rPr>
              <a:t>NASA direction in 2010 to develop processes for release of retrospective medical and research data while protecting astronaut privacy</a:t>
            </a:r>
          </a:p>
          <a:p>
            <a:pPr>
              <a:spcBef>
                <a:spcPts val="1800"/>
              </a:spcBef>
              <a:buFont typeface="Arial" panose="020B0604020202020204" pitchFamily="34" charset="0"/>
              <a:buChar char="•"/>
            </a:pPr>
            <a:r>
              <a:rPr lang="en-US" sz="1800" dirty="0" smtClean="0">
                <a:cs typeface="Raavi" pitchFamily="2" charset="0"/>
              </a:rPr>
              <a:t>Socialization of this new capability within SA and at HRP IWS began in late 2010, before many processes were in place</a:t>
            </a:r>
          </a:p>
          <a:p>
            <a:pPr lvl="1">
              <a:buFont typeface="Wingdings" panose="05000000000000000000" pitchFamily="2" charset="2"/>
              <a:buChar char="Ø"/>
            </a:pPr>
            <a:r>
              <a:rPr lang="en-US" sz="1600" dirty="0">
                <a:cs typeface="Raavi" pitchFamily="2" charset="0"/>
              </a:rPr>
              <a:t>Created unrealistic expectations</a:t>
            </a:r>
          </a:p>
          <a:p>
            <a:pPr lvl="1">
              <a:buFont typeface="Wingdings" panose="05000000000000000000" pitchFamily="2" charset="2"/>
              <a:buChar char="Ø"/>
            </a:pPr>
            <a:r>
              <a:rPr lang="en-US" sz="1600" dirty="0">
                <a:cs typeface="Raavi" pitchFamily="2" charset="0"/>
              </a:rPr>
              <a:t>As processes worked out, new data requests challenged our thinking and systems</a:t>
            </a:r>
          </a:p>
        </p:txBody>
      </p:sp>
    </p:spTree>
    <p:extLst>
      <p:ext uri="{BB962C8B-B14F-4D97-AF65-F5344CB8AC3E}">
        <p14:creationId xmlns:p14="http://schemas.microsoft.com/office/powerpoint/2010/main" val="2311440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66800"/>
            <a:ext cx="8534400" cy="533400"/>
          </a:xfrm>
        </p:spPr>
        <p:txBody>
          <a:bodyPr/>
          <a:lstStyle/>
          <a:p>
            <a:r>
              <a:rPr lang="en-US" sz="2400" b="1" dirty="0" smtClean="0"/>
              <a:t>Processed Requests for Astronaut Data by Fiscal Year</a:t>
            </a:r>
            <a:endParaRPr lang="en-US" sz="2400" b="1"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00" t="18889" r="6666" b="6667"/>
          <a:stretch/>
        </p:blipFill>
        <p:spPr>
          <a:xfrm>
            <a:off x="533400" y="1538798"/>
            <a:ext cx="8229600" cy="5201729"/>
          </a:xfrm>
          <a:prstGeom prst="rect">
            <a:avLst/>
          </a:prstGeom>
        </p:spPr>
      </p:pic>
      <p:sp>
        <p:nvSpPr>
          <p:cNvPr id="4" name="Slide Number Placeholder 3"/>
          <p:cNvSpPr>
            <a:spLocks noGrp="1"/>
          </p:cNvSpPr>
          <p:nvPr>
            <p:ph type="sldNum" sz="quarter" idx="4294967295"/>
          </p:nvPr>
        </p:nvSpPr>
        <p:spPr>
          <a:xfrm>
            <a:off x="8686800" y="6356352"/>
            <a:ext cx="381000" cy="365125"/>
          </a:xfrm>
          <a:prstGeom prst="rect">
            <a:avLst/>
          </a:prstGeom>
        </p:spPr>
        <p:txBody>
          <a:bodyPr/>
          <a:lstStyle/>
          <a:p>
            <a:pPr>
              <a:defRPr/>
            </a:pPr>
            <a:fld id="{B4B71059-1343-40D1-B0EC-ECC5C4EDC8E6}" type="slidenum">
              <a:rPr lang="en-US" smtClean="0">
                <a:solidFill>
                  <a:prstClr val="black">
                    <a:tint val="75000"/>
                  </a:prstClr>
                </a:solidFill>
              </a:rPr>
              <a:pPr>
                <a:defRPr/>
              </a:pPr>
              <a:t>8</a:t>
            </a:fld>
            <a:endParaRPr lang="en-US" dirty="0">
              <a:solidFill>
                <a:prstClr val="black">
                  <a:tint val="75000"/>
                </a:prstClr>
              </a:solidFill>
            </a:endParaRPr>
          </a:p>
        </p:txBody>
      </p:sp>
    </p:spTree>
    <p:extLst>
      <p:ext uri="{BB962C8B-B14F-4D97-AF65-F5344CB8AC3E}">
        <p14:creationId xmlns:p14="http://schemas.microsoft.com/office/powerpoint/2010/main" val="2727863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7778"/>
          <a:stretch/>
        </p:blipFill>
        <p:spPr>
          <a:xfrm>
            <a:off x="838200" y="1447800"/>
            <a:ext cx="7491470" cy="5181600"/>
          </a:xfrm>
          <a:prstGeom prst="rect">
            <a:avLst/>
          </a:prstGeom>
        </p:spPr>
      </p:pic>
      <p:sp>
        <p:nvSpPr>
          <p:cNvPr id="2" name="Title 1"/>
          <p:cNvSpPr>
            <a:spLocks noGrp="1"/>
          </p:cNvSpPr>
          <p:nvPr>
            <p:ph type="title"/>
          </p:nvPr>
        </p:nvSpPr>
        <p:spPr>
          <a:xfrm>
            <a:off x="152400" y="1066800"/>
            <a:ext cx="5562600" cy="457200"/>
          </a:xfrm>
          <a:solidFill>
            <a:schemeClr val="bg1"/>
          </a:solidFill>
        </p:spPr>
        <p:txBody>
          <a:bodyPr/>
          <a:lstStyle/>
          <a:p>
            <a:r>
              <a:rPr lang="en-US" dirty="0" smtClean="0"/>
              <a:t>Data Request Fulfillment Process</a:t>
            </a:r>
            <a:endParaRPr lang="en-US" dirty="0"/>
          </a:p>
        </p:txBody>
      </p:sp>
    </p:spTree>
    <p:extLst>
      <p:ext uri="{BB962C8B-B14F-4D97-AF65-F5344CB8AC3E}">
        <p14:creationId xmlns:p14="http://schemas.microsoft.com/office/powerpoint/2010/main" val="3889521341"/>
      </p:ext>
    </p:extLst>
  </p:cSld>
  <p:clrMapOvr>
    <a:masterClrMapping/>
  </p:clrMapOvr>
  <p:timing>
    <p:tnLst>
      <p:par>
        <p:cTn id="1" dur="indefinite" restart="never" nodeType="tmRoot"/>
      </p:par>
    </p:tnLst>
  </p:timing>
</p:sld>
</file>

<file path=ppt/theme/theme1.xml><?xml version="1.0" encoding="utf-8"?>
<a:theme xmlns:a="http://schemas.openxmlformats.org/drawingml/2006/main" name="RPMA1.pp">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PMA1.pp">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RPMA1.p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PMA1.p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PMA1.p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PMA1.p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PMA1.p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PMA1.p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PMA1.p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pace Medic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2">
            <a:lumMod val="20000"/>
            <a:lumOff val="80000"/>
          </a:schemeClr>
        </a:solidFill>
        <a:ln>
          <a:solidFill>
            <a:schemeClr val="tx1"/>
          </a:solidFill>
        </a:ln>
      </a:spPr>
      <a:bodyPr wrap="square" lIns="9144" tIns="18288" rIns="9144" bIns="18288" rtlCol="0" anchor="ctr" anchorCtr="0">
        <a:spAutoFit/>
      </a:bodyPr>
      <a:lstStyle>
        <a:defPPr>
          <a:lnSpc>
            <a:spcPct val="80000"/>
          </a:lnSpc>
          <a:defRPr sz="1200" b="1" dirty="0" smtClean="0">
            <a:latin typeface="Calibri"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15433</TotalTime>
  <Words>1311</Words>
  <Application>Microsoft Office PowerPoint</Application>
  <PresentationFormat>On-screen Show (4:3)</PresentationFormat>
  <Paragraphs>138</Paragraphs>
  <Slides>17</Slides>
  <Notes>6</Notes>
  <HiddenSlides>1</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ＭＳ Ｐゴシック</vt:lpstr>
      <vt:lpstr>ＭＳ Ｐゴシック</vt:lpstr>
      <vt:lpstr>Arial</vt:lpstr>
      <vt:lpstr>Calibri</vt:lpstr>
      <vt:lpstr>Courier New</vt:lpstr>
      <vt:lpstr>Gill Sans</vt:lpstr>
      <vt:lpstr>Helvetica</vt:lpstr>
      <vt:lpstr>Raavi</vt:lpstr>
      <vt:lpstr>Times</vt:lpstr>
      <vt:lpstr>Wingdings</vt:lpstr>
      <vt:lpstr>RPMA1.pp</vt:lpstr>
      <vt:lpstr>Space Medicine</vt:lpstr>
      <vt:lpstr>Lifetime Surveillance of  Astronaut Health (LSAH) Mary Van Baalen, PhD </vt:lpstr>
      <vt:lpstr>PowerPoint Presentation</vt:lpstr>
      <vt:lpstr>PowerPoint Presentation</vt:lpstr>
      <vt:lpstr>PowerPoint Presentation</vt:lpstr>
      <vt:lpstr>List of stakeholders including supported projects:</vt:lpstr>
      <vt:lpstr>PowerPoint Presentation</vt:lpstr>
      <vt:lpstr>Development of Data Request Process</vt:lpstr>
      <vt:lpstr>Processed Requests for Astronaut Data by Fiscal Year</vt:lpstr>
      <vt:lpstr>Data Request Fulfillment Process</vt:lpstr>
      <vt:lpstr>Retrospective Data Request Process</vt:lpstr>
      <vt:lpstr>PowerPoint Presentation</vt:lpstr>
      <vt:lpstr>PowerPoint Presentation</vt:lpstr>
      <vt:lpstr>PowerPoint Presentation</vt:lpstr>
      <vt:lpstr>Challenges  of Data Transformation</vt:lpstr>
      <vt:lpstr>Next Steps – Same as LSDA  PLUS  </vt:lpstr>
      <vt:lpstr>Questions?</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 Twitchell</dc:creator>
  <cp:lastModifiedBy>Van Baalen, Mary (JSC-SD311)</cp:lastModifiedBy>
  <cp:revision>106</cp:revision>
  <cp:lastPrinted>2013-05-06T15:51:25Z</cp:lastPrinted>
  <dcterms:created xsi:type="dcterms:W3CDTF">2015-12-19T01:18:12Z</dcterms:created>
  <dcterms:modified xsi:type="dcterms:W3CDTF">2016-01-14T03:59:32Z</dcterms:modified>
</cp:coreProperties>
</file>