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80" r:id="rId2"/>
    <p:sldId id="278" r:id="rId3"/>
    <p:sldId id="301" r:id="rId4"/>
    <p:sldId id="289" r:id="rId5"/>
    <p:sldId id="299" r:id="rId6"/>
    <p:sldId id="298" r:id="rId7"/>
    <p:sldId id="294" r:id="rId8"/>
    <p:sldId id="304" r:id="rId9"/>
    <p:sldId id="297" r:id="rId10"/>
    <p:sldId id="293" r:id="rId11"/>
    <p:sldId id="306" r:id="rId12"/>
    <p:sldId id="302" r:id="rId13"/>
    <p:sldId id="303" r:id="rId14"/>
    <p:sldId id="292" r:id="rId15"/>
    <p:sldId id="308" r:id="rId16"/>
    <p:sldId id="305" r:id="rId17"/>
    <p:sldId id="307" r:id="rId18"/>
    <p:sldId id="291" r:id="rId1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4660"/>
  </p:normalViewPr>
  <p:slideViewPr>
    <p:cSldViewPr>
      <p:cViewPr>
        <p:scale>
          <a:sx n="90" d="100"/>
          <a:sy n="90" d="100"/>
        </p:scale>
        <p:origin x="1980" y="720"/>
      </p:cViewPr>
      <p:guideLst>
        <p:guide orient="horz" pos="2160"/>
        <p:guide pos="2880"/>
      </p:guideLst>
    </p:cSldViewPr>
  </p:slideViewPr>
  <p:notesTextViewPr>
    <p:cViewPr>
      <p:scale>
        <a:sx n="1" d="1"/>
        <a:sy n="1" d="1"/>
      </p:scale>
      <p:origin x="0" y="0"/>
    </p:cViewPr>
  </p:notesTextViewPr>
  <p:sorterViewPr>
    <p:cViewPr>
      <p:scale>
        <a:sx n="200" d="100"/>
        <a:sy n="200" d="100"/>
      </p:scale>
      <p:origin x="0" y="-91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F9D02B13-ED8B-4402-A2E7-B234428FFE62}" type="datetimeFigureOut">
              <a:rPr lang="en-US" smtClean="0"/>
              <a:t>1/12/2016</a:t>
            </a:fld>
            <a:endParaRPr lang="en-US" dirty="0"/>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10C1F53A-1467-4BF2-9B0C-59BC6E3BA56D}" type="slidenum">
              <a:rPr lang="en-US" smtClean="0"/>
              <a:t>‹#›</a:t>
            </a:fld>
            <a:endParaRPr lang="en-US" dirty="0"/>
          </a:p>
        </p:txBody>
      </p:sp>
    </p:spTree>
    <p:extLst>
      <p:ext uri="{BB962C8B-B14F-4D97-AF65-F5344CB8AC3E}">
        <p14:creationId xmlns:p14="http://schemas.microsoft.com/office/powerpoint/2010/main" val="1480523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1F53A-1467-4BF2-9B0C-59BC6E3BA56D}" type="slidenum">
              <a:rPr lang="en-US" smtClean="0"/>
              <a:t>2</a:t>
            </a:fld>
            <a:endParaRPr lang="en-US" dirty="0"/>
          </a:p>
        </p:txBody>
      </p:sp>
    </p:spTree>
    <p:extLst>
      <p:ext uri="{BB962C8B-B14F-4D97-AF65-F5344CB8AC3E}">
        <p14:creationId xmlns:p14="http://schemas.microsoft.com/office/powerpoint/2010/main" val="262407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D9E5C15-3999-42AC-A553-3643C38E2C15}" type="slidenum">
              <a:rPr lang="en-US" smtClean="0"/>
              <a:pPr/>
              <a:t>9</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76660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sz="1050" kern="1200" dirty="0" smtClean="0">
              <a:solidFill>
                <a:schemeClr val="tx1"/>
              </a:solidFill>
              <a:effectLst/>
              <a:latin typeface="+mn-lt"/>
              <a:ea typeface="+mn-ea"/>
              <a:cs typeface="+mn-cs"/>
            </a:endParaRPr>
          </a:p>
          <a:p>
            <a:pPr marL="914400" lvl="2"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IRB review of research proposals</a:t>
            </a:r>
            <a:endParaRPr lang="en-US" sz="1050" kern="1200" dirty="0" smtClean="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5D5B22-BFE4-442B-8D08-121D833F016E}" type="slidenum">
              <a:rPr lang="en-US" smtClean="0"/>
              <a:pPr/>
              <a:t>13</a:t>
            </a:fld>
            <a:endParaRPr lang="en-US" dirty="0"/>
          </a:p>
        </p:txBody>
      </p:sp>
    </p:spTree>
    <p:extLst>
      <p:ext uri="{BB962C8B-B14F-4D97-AF65-F5344CB8AC3E}">
        <p14:creationId xmlns:p14="http://schemas.microsoft.com/office/powerpoint/2010/main" val="1282578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
        <p:nvSpPr>
          <p:cNvPr id="7" name="Title 1"/>
          <p:cNvSpPr txBox="1">
            <a:spLocks/>
          </p:cNvSpPr>
          <p:nvPr userDrawn="1"/>
        </p:nvSpPr>
        <p:spPr>
          <a:xfrm>
            <a:off x="5105400" y="533399"/>
            <a:ext cx="3886200" cy="457201"/>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S PGothic" pitchFamily="34" charset="-128"/>
                <a:cs typeface="ＭＳ Ｐゴシック" charset="-128"/>
              </a:rPr>
              <a:t>Your Project Name</a:t>
            </a:r>
            <a:endParaRPr kumimoji="0" lang="en-US" sz="1600" b="1" i="0" u="none" strike="noStrike" kern="0" cap="none" spc="0" normalizeH="0" baseline="0" noProof="0" dirty="0">
              <a:ln>
                <a:noFill/>
              </a:ln>
              <a:solidFill>
                <a:schemeClr val="bg1"/>
              </a:solidFill>
              <a:effectLst/>
              <a:uLnTx/>
              <a:uFillTx/>
              <a:latin typeface="+mj-lt"/>
              <a:ea typeface="MS PGothic" pitchFamily="34" charset="-128"/>
              <a:cs typeface="ＭＳ Ｐゴシック" charset="-128"/>
            </a:endParaRPr>
          </a:p>
        </p:txBody>
      </p:sp>
    </p:spTree>
    <p:extLst>
      <p:ext uri="{BB962C8B-B14F-4D97-AF65-F5344CB8AC3E}">
        <p14:creationId xmlns:p14="http://schemas.microsoft.com/office/powerpoint/2010/main" val="236505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3" name="Picture 2" descr="header.jpg"/>
          <p:cNvPicPr>
            <a:picLocks noChangeAspect="1"/>
          </p:cNvPicPr>
          <p:nvPr userDrawn="1"/>
        </p:nvPicPr>
        <p:blipFill>
          <a:blip r:embed="rId2"/>
          <a:stretch>
            <a:fillRect/>
          </a:stretch>
        </p:blipFill>
        <p:spPr>
          <a:xfrm>
            <a:off x="0" y="76200"/>
            <a:ext cx="9144000" cy="960025"/>
          </a:xfrm>
          <a:prstGeom prst="rect">
            <a:avLst/>
          </a:prstGeom>
        </p:spPr>
      </p:pic>
      <p:sp>
        <p:nvSpPr>
          <p:cNvPr id="4" name="Title 1"/>
          <p:cNvSpPr txBox="1">
            <a:spLocks/>
          </p:cNvSpPr>
          <p:nvPr userDrawn="1"/>
        </p:nvSpPr>
        <p:spPr>
          <a:xfrm>
            <a:off x="5105400" y="533399"/>
            <a:ext cx="3886200" cy="457201"/>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S PGothic" pitchFamily="34" charset="-128"/>
                <a:cs typeface="ＭＳ Ｐゴシック" charset="-128"/>
              </a:rPr>
              <a:t>Life Sciences Data Archive (JSC)</a:t>
            </a:r>
            <a:endParaRPr kumimoji="0" lang="en-US" sz="1600" b="1" i="0" u="none" strike="noStrike" kern="0" cap="none" spc="0" normalizeH="0" baseline="0" noProof="0" dirty="0">
              <a:ln>
                <a:noFill/>
              </a:ln>
              <a:solidFill>
                <a:schemeClr val="bg1"/>
              </a:solidFill>
              <a:effectLst/>
              <a:uLnTx/>
              <a:uFillTx/>
              <a:latin typeface="+mj-lt"/>
              <a:ea typeface="MS PGothic" pitchFamily="34" charset="-128"/>
              <a:cs typeface="ＭＳ Ｐゴシック" charset="-128"/>
            </a:endParaRPr>
          </a:p>
        </p:txBody>
      </p:sp>
      <p:sp>
        <p:nvSpPr>
          <p:cNvPr id="6" name="Text Placeholder 5"/>
          <p:cNvSpPr>
            <a:spLocks noGrp="1"/>
          </p:cNvSpPr>
          <p:nvPr>
            <p:ph type="body" sz="quarter" idx="10"/>
          </p:nvPr>
        </p:nvSpPr>
        <p:spPr>
          <a:xfrm>
            <a:off x="381000" y="1828800"/>
            <a:ext cx="8458200" cy="4648200"/>
          </a:xfrm>
          <a:prstGeom prst="rect">
            <a:avLst/>
          </a:prstGeom>
        </p:spPr>
        <p:txBody>
          <a:bodyPr vert="horz"/>
          <a:lstStyle>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228600" y="1143000"/>
            <a:ext cx="8610600" cy="609600"/>
          </a:xfrm>
          <a:prstGeom prst="rect">
            <a:avLst/>
          </a:prstGeom>
        </p:spPr>
        <p:txBody>
          <a:bodyPr vert="horz"/>
          <a:lstStyle>
            <a:lvl1pPr>
              <a:defRPr sz="2400" b="1"/>
            </a:lvl1pPr>
          </a:lstStyle>
          <a:p>
            <a:r>
              <a:rPr lang="en-US" dirty="0" smtClean="0"/>
              <a:t>Click to edit Master title style</a:t>
            </a:r>
            <a:endParaRPr lang="en-US" dirty="0"/>
          </a:p>
        </p:txBody>
      </p:sp>
      <p:sp>
        <p:nvSpPr>
          <p:cNvPr id="2" name="TextBox 1"/>
          <p:cNvSpPr txBox="1"/>
          <p:nvPr userDrawn="1"/>
        </p:nvSpPr>
        <p:spPr>
          <a:xfrm flipH="1">
            <a:off x="8534400" y="6477000"/>
            <a:ext cx="457200" cy="276999"/>
          </a:xfrm>
          <a:prstGeom prst="rect">
            <a:avLst/>
          </a:prstGeom>
          <a:noFill/>
        </p:spPr>
        <p:txBody>
          <a:bodyPr wrap="square" rtlCol="0">
            <a:spAutoFit/>
          </a:bodyPr>
          <a:lstStyle/>
          <a:p>
            <a:fld id="{959A4FB7-ADA9-4650-83F7-69C548467C39}" type="slidenum">
              <a:rPr lang="en-US" sz="1200" smtClean="0"/>
              <a:t>‹#›</a:t>
            </a:fld>
            <a:endParaRPr lang="en-US" sz="1200" dirty="0"/>
          </a:p>
        </p:txBody>
      </p:sp>
    </p:spTree>
    <p:extLst>
      <p:ext uri="{BB962C8B-B14F-4D97-AF65-F5344CB8AC3E}">
        <p14:creationId xmlns:p14="http://schemas.microsoft.com/office/powerpoint/2010/main" val="399131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924800" cy="838200"/>
          </a:xfrm>
          <a:prstGeom prst="rect">
            <a:avLst/>
          </a:prstGeom>
        </p:spPr>
        <p:txBody>
          <a:bodyPr/>
          <a:lstStyle>
            <a:lvl1pPr>
              <a:defRPr sz="2600"/>
            </a:lvl1pPr>
          </a:lstStyle>
          <a:p>
            <a:r>
              <a:rPr lang="en-US" dirty="0" smtClean="0"/>
              <a:t>Click to edit Master title style</a:t>
            </a:r>
            <a:endParaRPr lang="en-US" dirty="0"/>
          </a:p>
        </p:txBody>
      </p:sp>
      <p:sp>
        <p:nvSpPr>
          <p:cNvPr id="3" name="Content Placeholder 2"/>
          <p:cNvSpPr>
            <a:spLocks noGrp="1"/>
          </p:cNvSpPr>
          <p:nvPr>
            <p:ph idx="1"/>
          </p:nvPr>
        </p:nvSpPr>
        <p:spPr>
          <a:xfrm>
            <a:off x="914400" y="2057400"/>
            <a:ext cx="7924800" cy="4495800"/>
          </a:xfrm>
          <a:prstGeom prst="rect">
            <a:avLst/>
          </a:prstGeom>
        </p:spPr>
        <p:txBody>
          <a:bodyPr/>
          <a:lstStyle>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
        <p:nvSpPr>
          <p:cNvPr id="6" name="Title 1"/>
          <p:cNvSpPr txBox="1">
            <a:spLocks/>
          </p:cNvSpPr>
          <p:nvPr userDrawn="1"/>
        </p:nvSpPr>
        <p:spPr>
          <a:xfrm>
            <a:off x="5105400" y="533399"/>
            <a:ext cx="3886200" cy="457201"/>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S PGothic" pitchFamily="34" charset="-128"/>
                <a:cs typeface="ＭＳ Ｐゴシック" charset="-128"/>
              </a:rPr>
              <a:t>Life Sciences Data Archive (JSC)</a:t>
            </a:r>
            <a:endParaRPr kumimoji="0" lang="en-US" sz="1600" b="1" i="0" u="none" strike="noStrike" kern="0" cap="none" spc="0" normalizeH="0" baseline="0" noProof="0" dirty="0">
              <a:ln>
                <a:noFill/>
              </a:ln>
              <a:solidFill>
                <a:schemeClr val="bg1"/>
              </a:solidFill>
              <a:effectLst/>
              <a:uLnTx/>
              <a:uFillTx/>
              <a:latin typeface="+mj-lt"/>
              <a:ea typeface="MS PGothic" pitchFamily="34" charset="-128"/>
              <a:cs typeface="ＭＳ Ｐゴシック" charset="-128"/>
            </a:endParaRPr>
          </a:p>
        </p:txBody>
      </p:sp>
      <p:sp>
        <p:nvSpPr>
          <p:cNvPr id="7" name="TextBox 6"/>
          <p:cNvSpPr txBox="1"/>
          <p:nvPr userDrawn="1"/>
        </p:nvSpPr>
        <p:spPr>
          <a:xfrm flipH="1">
            <a:off x="8559350" y="6553200"/>
            <a:ext cx="457200" cy="276999"/>
          </a:xfrm>
          <a:prstGeom prst="rect">
            <a:avLst/>
          </a:prstGeom>
          <a:noFill/>
        </p:spPr>
        <p:txBody>
          <a:bodyPr wrap="square" rtlCol="0">
            <a:spAutoFit/>
          </a:bodyPr>
          <a:lstStyle/>
          <a:p>
            <a:fld id="{959A4FB7-ADA9-4650-83F7-69C548467C39}" type="slidenum">
              <a:rPr lang="en-US" sz="1200" smtClean="0"/>
              <a:t>‹#›</a:t>
            </a:fld>
            <a:endParaRPr lang="en-US" sz="1200" dirty="0"/>
          </a:p>
        </p:txBody>
      </p:sp>
    </p:spTree>
    <p:extLst>
      <p:ext uri="{BB962C8B-B14F-4D97-AF65-F5344CB8AC3E}">
        <p14:creationId xmlns:p14="http://schemas.microsoft.com/office/powerpoint/2010/main" val="55952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
        <p:nvSpPr>
          <p:cNvPr id="6" name="Title 1"/>
          <p:cNvSpPr txBox="1">
            <a:spLocks/>
          </p:cNvSpPr>
          <p:nvPr userDrawn="1"/>
        </p:nvSpPr>
        <p:spPr>
          <a:xfrm>
            <a:off x="5105400" y="533399"/>
            <a:ext cx="3886200" cy="457201"/>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S PGothic" pitchFamily="34" charset="-128"/>
                <a:cs typeface="ＭＳ Ｐゴシック" charset="-128"/>
              </a:rPr>
              <a:t>Your Project Name</a:t>
            </a:r>
            <a:endParaRPr kumimoji="0" lang="en-US" sz="1600" b="1" i="0" u="none" strike="noStrike" kern="0" cap="none" spc="0" normalizeH="0" baseline="0" noProof="0" dirty="0">
              <a:ln>
                <a:noFill/>
              </a:ln>
              <a:solidFill>
                <a:schemeClr val="bg1"/>
              </a:solidFill>
              <a:effectLst/>
              <a:uLnTx/>
              <a:uFillTx/>
              <a:latin typeface="+mj-lt"/>
              <a:ea typeface="MS PGothic" pitchFamily="34" charset="-128"/>
              <a:cs typeface="ＭＳ Ｐゴシック" charset="-128"/>
            </a:endParaRPr>
          </a:p>
        </p:txBody>
      </p:sp>
    </p:spTree>
    <p:extLst>
      <p:ext uri="{BB962C8B-B14F-4D97-AF65-F5344CB8AC3E}">
        <p14:creationId xmlns:p14="http://schemas.microsoft.com/office/powerpoint/2010/main" val="399767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3000"/>
            <a:ext cx="5111750" cy="49831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438400"/>
            <a:ext cx="3008313" cy="36877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6" name="Picture 5" descr="header.jpg"/>
          <p:cNvPicPr>
            <a:picLocks noChangeAspect="1"/>
          </p:cNvPicPr>
          <p:nvPr userDrawn="1"/>
        </p:nvPicPr>
        <p:blipFill>
          <a:blip r:embed="rId2"/>
          <a:stretch>
            <a:fillRect/>
          </a:stretch>
        </p:blipFill>
        <p:spPr>
          <a:xfrm>
            <a:off x="0" y="76200"/>
            <a:ext cx="9144000" cy="960025"/>
          </a:xfrm>
          <a:prstGeom prst="rect">
            <a:avLst/>
          </a:prstGeom>
        </p:spPr>
      </p:pic>
      <p:sp>
        <p:nvSpPr>
          <p:cNvPr id="7" name="Title 1"/>
          <p:cNvSpPr txBox="1">
            <a:spLocks/>
          </p:cNvSpPr>
          <p:nvPr userDrawn="1"/>
        </p:nvSpPr>
        <p:spPr>
          <a:xfrm>
            <a:off x="5105400" y="533399"/>
            <a:ext cx="3886200" cy="457201"/>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S PGothic" pitchFamily="34" charset="-128"/>
                <a:cs typeface="ＭＳ Ｐゴシック" charset="-128"/>
              </a:rPr>
              <a:t>Your Project Name</a:t>
            </a:r>
            <a:endParaRPr kumimoji="0" lang="en-US" sz="1600" b="1" i="0" u="none" strike="noStrike" kern="0" cap="none" spc="0" normalizeH="0" baseline="0" noProof="0" dirty="0">
              <a:ln>
                <a:noFill/>
              </a:ln>
              <a:solidFill>
                <a:schemeClr val="bg1"/>
              </a:solidFill>
              <a:effectLst/>
              <a:uLnTx/>
              <a:uFillTx/>
              <a:latin typeface="+mj-lt"/>
              <a:ea typeface="MS PGothic" pitchFamily="34" charset="-128"/>
              <a:cs typeface="ＭＳ Ｐゴシック" charset="-128"/>
            </a:endParaRPr>
          </a:p>
        </p:txBody>
      </p:sp>
    </p:spTree>
    <p:extLst>
      <p:ext uri="{BB962C8B-B14F-4D97-AF65-F5344CB8AC3E}">
        <p14:creationId xmlns:p14="http://schemas.microsoft.com/office/powerpoint/2010/main" val="172043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2999"/>
            <a:ext cx="5486400" cy="3584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6" name="Picture 5" descr="header.jpg"/>
          <p:cNvPicPr>
            <a:picLocks noChangeAspect="1"/>
          </p:cNvPicPr>
          <p:nvPr userDrawn="1"/>
        </p:nvPicPr>
        <p:blipFill>
          <a:blip r:embed="rId2"/>
          <a:stretch>
            <a:fillRect/>
          </a:stretch>
        </p:blipFill>
        <p:spPr>
          <a:xfrm>
            <a:off x="0" y="76200"/>
            <a:ext cx="9144000" cy="960025"/>
          </a:xfrm>
          <a:prstGeom prst="rect">
            <a:avLst/>
          </a:prstGeom>
        </p:spPr>
      </p:pic>
      <p:sp>
        <p:nvSpPr>
          <p:cNvPr id="7" name="Title 1"/>
          <p:cNvSpPr txBox="1">
            <a:spLocks/>
          </p:cNvSpPr>
          <p:nvPr userDrawn="1"/>
        </p:nvSpPr>
        <p:spPr>
          <a:xfrm>
            <a:off x="5105400" y="533399"/>
            <a:ext cx="3886200" cy="457201"/>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S PGothic" pitchFamily="34" charset="-128"/>
                <a:cs typeface="ＭＳ Ｐゴシック" charset="-128"/>
              </a:rPr>
              <a:t>Your Project Name</a:t>
            </a:r>
            <a:endParaRPr kumimoji="0" lang="en-US" sz="1600" b="1" i="0" u="none" strike="noStrike" kern="0" cap="none" spc="0" normalizeH="0" baseline="0" noProof="0" dirty="0">
              <a:ln>
                <a:noFill/>
              </a:ln>
              <a:solidFill>
                <a:schemeClr val="bg1"/>
              </a:solidFill>
              <a:effectLst/>
              <a:uLnTx/>
              <a:uFillTx/>
              <a:latin typeface="+mj-lt"/>
              <a:ea typeface="MS PGothic" pitchFamily="34" charset="-128"/>
              <a:cs typeface="ＭＳ Ｐゴシック" charset="-128"/>
            </a:endParaRPr>
          </a:p>
        </p:txBody>
      </p:sp>
    </p:spTree>
    <p:extLst>
      <p:ext uri="{BB962C8B-B14F-4D97-AF65-F5344CB8AC3E}">
        <p14:creationId xmlns:p14="http://schemas.microsoft.com/office/powerpoint/2010/main" val="1009731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24384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
        <p:nvSpPr>
          <p:cNvPr id="6" name="Title 1"/>
          <p:cNvSpPr txBox="1">
            <a:spLocks/>
          </p:cNvSpPr>
          <p:nvPr userDrawn="1"/>
        </p:nvSpPr>
        <p:spPr>
          <a:xfrm>
            <a:off x="5105400" y="533399"/>
            <a:ext cx="3886200" cy="457201"/>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S PGothic" pitchFamily="34" charset="-128"/>
                <a:cs typeface="ＭＳ Ｐゴシック" charset="-128"/>
              </a:rPr>
              <a:t>Your Project Name</a:t>
            </a:r>
            <a:endParaRPr kumimoji="0" lang="en-US" sz="1600" b="1" i="0" u="none" strike="noStrike" kern="0" cap="none" spc="0" normalizeH="0" baseline="0" noProof="0" dirty="0">
              <a:ln>
                <a:noFill/>
              </a:ln>
              <a:solidFill>
                <a:schemeClr val="bg1"/>
              </a:solidFill>
              <a:effectLst/>
              <a:uLnTx/>
              <a:uFillTx/>
              <a:latin typeface="+mj-lt"/>
              <a:ea typeface="MS PGothic" pitchFamily="34" charset="-128"/>
              <a:cs typeface="ＭＳ Ｐゴシック" charset="-128"/>
            </a:endParaRPr>
          </a:p>
        </p:txBody>
      </p:sp>
    </p:spTree>
    <p:extLst>
      <p:ext uri="{BB962C8B-B14F-4D97-AF65-F5344CB8AC3E}">
        <p14:creationId xmlns:p14="http://schemas.microsoft.com/office/powerpoint/2010/main" val="3824047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1524000"/>
            <a:ext cx="1943100" cy="50292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524000"/>
            <a:ext cx="5676900"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
        <p:nvSpPr>
          <p:cNvPr id="6" name="Title 1"/>
          <p:cNvSpPr txBox="1">
            <a:spLocks/>
          </p:cNvSpPr>
          <p:nvPr userDrawn="1"/>
        </p:nvSpPr>
        <p:spPr>
          <a:xfrm>
            <a:off x="5105400" y="533399"/>
            <a:ext cx="3886200" cy="457201"/>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S PGothic" pitchFamily="34" charset="-128"/>
                <a:cs typeface="ＭＳ Ｐゴシック" charset="-128"/>
              </a:rPr>
              <a:t>Your Project Name</a:t>
            </a:r>
            <a:endParaRPr kumimoji="0" lang="en-US" sz="1600" b="1" i="0" u="none" strike="noStrike" kern="0" cap="none" spc="0" normalizeH="0" baseline="0" noProof="0" dirty="0">
              <a:ln>
                <a:noFill/>
              </a:ln>
              <a:solidFill>
                <a:schemeClr val="bg1"/>
              </a:solidFill>
              <a:effectLst/>
              <a:uLnTx/>
              <a:uFillTx/>
              <a:latin typeface="+mj-lt"/>
              <a:ea typeface="MS PGothic" pitchFamily="34" charset="-128"/>
              <a:cs typeface="ＭＳ Ｐゴシック" charset="-128"/>
            </a:endParaRPr>
          </a:p>
        </p:txBody>
      </p:sp>
    </p:spTree>
    <p:extLst>
      <p:ext uri="{BB962C8B-B14F-4D97-AF65-F5344CB8AC3E}">
        <p14:creationId xmlns:p14="http://schemas.microsoft.com/office/powerpoint/2010/main" val="50061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67200" y="2286000"/>
            <a:ext cx="4495800" cy="23622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639254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1"/>
          <a:stretch>
            <a:fillRect/>
          </a:stretch>
        </p:blipFill>
        <p:spPr>
          <a:xfrm>
            <a:off x="76200" y="457199"/>
            <a:ext cx="8991600" cy="5978559"/>
          </a:xfrm>
          <a:prstGeom prst="rect">
            <a:avLst/>
          </a:prstGeom>
        </p:spPr>
      </p:pic>
      <p:sp>
        <p:nvSpPr>
          <p:cNvPr id="4" name="TextBox 3"/>
          <p:cNvSpPr txBox="1"/>
          <p:nvPr userDrawn="1"/>
        </p:nvSpPr>
        <p:spPr>
          <a:xfrm>
            <a:off x="5029200" y="685800"/>
            <a:ext cx="3810000" cy="1200329"/>
          </a:xfrm>
          <a:prstGeom prst="rect">
            <a:avLst/>
          </a:prstGeom>
          <a:noFill/>
        </p:spPr>
        <p:txBody>
          <a:bodyPr wrap="square" rtlCol="0">
            <a:spAutoFit/>
          </a:bodyPr>
          <a:lstStyle/>
          <a:p>
            <a:r>
              <a:rPr lang="en-US" b="1" dirty="0" smtClean="0">
                <a:solidFill>
                  <a:schemeClr val="bg1"/>
                </a:solidFill>
              </a:rPr>
              <a:t>Collaborative Life</a:t>
            </a:r>
            <a:r>
              <a:rPr lang="en-US" b="1" baseline="0" dirty="0" smtClean="0">
                <a:solidFill>
                  <a:schemeClr val="bg1"/>
                </a:solidFill>
              </a:rPr>
              <a:t> Sciences Data Technical  Exchange Meeting</a:t>
            </a:r>
          </a:p>
          <a:p>
            <a:r>
              <a:rPr lang="en-US" baseline="0" dirty="0" smtClean="0">
                <a:solidFill>
                  <a:schemeClr val="bg1"/>
                </a:solidFill>
              </a:rPr>
              <a:t>NASA Ames Research Center</a:t>
            </a:r>
          </a:p>
          <a:p>
            <a:r>
              <a:rPr lang="en-US" baseline="0" dirty="0" smtClean="0">
                <a:solidFill>
                  <a:schemeClr val="bg1"/>
                </a:solidFill>
              </a:rPr>
              <a:t>January 14-15, 2016</a:t>
            </a:r>
            <a:endParaRPr lang="en-US" dirty="0">
              <a:solidFill>
                <a:schemeClr val="bg1"/>
              </a:solidFill>
            </a:endParaRPr>
          </a:p>
        </p:txBody>
      </p:sp>
      <p:pic>
        <p:nvPicPr>
          <p:cNvPr id="5" name="Picture 38" descr="nasa_logo_small"/>
          <p:cNvPicPr>
            <a:picLocks noChangeAspect="1" noChangeArrowheads="1"/>
          </p:cNvPicPr>
          <p:nvPr userDrawn="1"/>
        </p:nvPicPr>
        <p:blipFill>
          <a:blip r:embed="rId12" cstate="print"/>
          <a:srcRect/>
          <a:stretch>
            <a:fillRect/>
          </a:stretch>
        </p:blipFill>
        <p:spPr bwMode="auto">
          <a:xfrm>
            <a:off x="228599" y="609600"/>
            <a:ext cx="997527" cy="838200"/>
          </a:xfrm>
          <a:prstGeom prst="rect">
            <a:avLst/>
          </a:prstGeom>
          <a:noFill/>
          <a:ln w="9525">
            <a:noFill/>
            <a:miter lim="800000"/>
            <a:headEnd/>
            <a:tailEnd/>
          </a:ln>
        </p:spPr>
      </p:pic>
    </p:spTree>
    <p:extLst>
      <p:ext uri="{BB962C8B-B14F-4D97-AF65-F5344CB8AC3E}">
        <p14:creationId xmlns:p14="http://schemas.microsoft.com/office/powerpoint/2010/main" val="552381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hdr="0" ftr="0" dt="0"/>
  <p:txStyles>
    <p:titleStyle>
      <a:lvl1pPr algn="l" rtl="0" eaLnBrk="0" fontAlgn="base" hangingPunct="0">
        <a:spcBef>
          <a:spcPct val="0"/>
        </a:spcBef>
        <a:spcAft>
          <a:spcPct val="0"/>
        </a:spcAft>
        <a:defRPr sz="3100">
          <a:solidFill>
            <a:srgbClr val="333399"/>
          </a:solidFill>
          <a:latin typeface="+mj-lt"/>
          <a:ea typeface="MS PGothic" pitchFamily="34" charset="-128"/>
          <a:cs typeface="ＭＳ Ｐゴシック" charset="-128"/>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5pPr>
      <a:lvl6pPr marL="457200" algn="l" rtl="0" eaLnBrk="0" fontAlgn="base" hangingPunct="0">
        <a:spcBef>
          <a:spcPct val="0"/>
        </a:spcBef>
        <a:spcAft>
          <a:spcPct val="0"/>
        </a:spcAft>
        <a:defRPr sz="3100">
          <a:solidFill>
            <a:srgbClr val="333399"/>
          </a:solidFill>
          <a:latin typeface="Helvetica" charset="0"/>
        </a:defRPr>
      </a:lvl6pPr>
      <a:lvl7pPr marL="914400" algn="l" rtl="0" eaLnBrk="0" fontAlgn="base" hangingPunct="0">
        <a:spcBef>
          <a:spcPct val="0"/>
        </a:spcBef>
        <a:spcAft>
          <a:spcPct val="0"/>
        </a:spcAft>
        <a:defRPr sz="3100">
          <a:solidFill>
            <a:srgbClr val="333399"/>
          </a:solidFill>
          <a:latin typeface="Helvetica" charset="0"/>
        </a:defRPr>
      </a:lvl7pPr>
      <a:lvl8pPr marL="1371600" algn="l" rtl="0" eaLnBrk="0" fontAlgn="base" hangingPunct="0">
        <a:spcBef>
          <a:spcPct val="0"/>
        </a:spcBef>
        <a:spcAft>
          <a:spcPct val="0"/>
        </a:spcAft>
        <a:defRPr sz="3100">
          <a:solidFill>
            <a:srgbClr val="333399"/>
          </a:solidFill>
          <a:latin typeface="Helvetica" charset="0"/>
        </a:defRPr>
      </a:lvl8pPr>
      <a:lvl9pPr marL="1828800" algn="l" rtl="0" eaLnBrk="0" fontAlgn="base" hangingPunct="0">
        <a:spcBef>
          <a:spcPct val="0"/>
        </a:spcBef>
        <a:spcAft>
          <a:spcPct val="0"/>
        </a:spcAft>
        <a:defRPr sz="3100">
          <a:solidFill>
            <a:srgbClr val="333399"/>
          </a:solidFill>
          <a:latin typeface="Helvetica" charset="0"/>
        </a:defRPr>
      </a:lvl9pPr>
    </p:titleStyle>
    <p:bodyStyle>
      <a:lvl1pPr marL="342900" indent="-342900" algn="l" rtl="0" eaLnBrk="0" fontAlgn="base" hangingPunct="0">
        <a:lnSpc>
          <a:spcPct val="110000"/>
        </a:lnSpc>
        <a:spcBef>
          <a:spcPct val="30000"/>
        </a:spcBef>
        <a:spcAft>
          <a:spcPct val="0"/>
        </a:spcAft>
        <a:defRPr sz="1600" b="1">
          <a:solidFill>
            <a:schemeClr val="tx1"/>
          </a:solidFill>
          <a:latin typeface="+mn-lt"/>
          <a:ea typeface="MS PGothic" pitchFamily="34" charset="-128"/>
          <a:cs typeface="ＭＳ Ｐゴシック" charset="-128"/>
        </a:defRPr>
      </a:lvl1pPr>
      <a:lvl2pPr marL="742950" indent="-285750" algn="l" rtl="0" eaLnBrk="0" fontAlgn="base" hangingPunct="0">
        <a:spcBef>
          <a:spcPct val="30000"/>
        </a:spcBef>
        <a:spcAft>
          <a:spcPct val="0"/>
        </a:spcAft>
        <a:defRPr sz="1200">
          <a:solidFill>
            <a:schemeClr val="tx1"/>
          </a:solidFill>
          <a:latin typeface="+mn-lt"/>
          <a:ea typeface="MS PGothic" pitchFamily="34" charset="-128"/>
        </a:defRPr>
      </a:lvl2pPr>
      <a:lvl3pPr marL="1143000" indent="-228600" algn="l" rtl="0" eaLnBrk="0" fontAlgn="base" hangingPunct="0">
        <a:spcBef>
          <a:spcPct val="30000"/>
        </a:spcBef>
        <a:spcAft>
          <a:spcPct val="0"/>
        </a:spcAft>
        <a:buChar char="•"/>
        <a:defRPr sz="1300" b="1">
          <a:solidFill>
            <a:srgbClr val="333399"/>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lsda.jsc.nasa.gov/" TargetMode="External"/><Relationship Id="rId7" Type="http://schemas.openxmlformats.org/officeDocument/2006/relationships/hyperlink" Target="http://www.ncbi.nlm.nih.gov/gap" TargetMode="External"/><Relationship Id="rId2" Type="http://schemas.openxmlformats.org/officeDocument/2006/relationships/hyperlink" Target="http://www.nasa.gov/sites/default/files/atoms/files/206985_2015_nasa_plan-for-web.pdf" TargetMode="External"/><Relationship Id="rId1" Type="http://schemas.openxmlformats.org/officeDocument/2006/relationships/slideLayout" Target="../slideLayouts/slideLayout2.xml"/><Relationship Id="rId6" Type="http://schemas.openxmlformats.org/officeDocument/2006/relationships/hyperlink" Target="https://taskbook.nasaprs.com/Publication/welcome.cfm" TargetMode="External"/><Relationship Id="rId5" Type="http://schemas.openxmlformats.org/officeDocument/2006/relationships/hyperlink" Target="http://humanresearchroadmap.nasa.gov/" TargetMode="External"/><Relationship Id="rId4" Type="http://schemas.openxmlformats.org/officeDocument/2006/relationships/hyperlink" Target="http://www.nasa.gov/hr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819400"/>
            <a:ext cx="5105400" cy="1143000"/>
          </a:xfrm>
        </p:spPr>
        <p:txBody>
          <a:bodyPr/>
          <a:lstStyle/>
          <a:p>
            <a:r>
              <a:rPr lang="en-US" sz="2400" b="1" dirty="0" smtClean="0">
                <a:solidFill>
                  <a:schemeClr val="bg1"/>
                </a:solidFill>
              </a:rPr>
              <a:t>Life Sciences Data Archive</a:t>
            </a:r>
            <a:br>
              <a:rPr lang="en-US" sz="2400" b="1" dirty="0" smtClean="0">
                <a:solidFill>
                  <a:schemeClr val="bg1"/>
                </a:solidFill>
              </a:rPr>
            </a:br>
            <a:r>
              <a:rPr lang="en-US" sz="2400" b="1" dirty="0" smtClean="0">
                <a:solidFill>
                  <a:schemeClr val="bg1"/>
                </a:solidFill>
              </a:rPr>
              <a:t>DeeDee Thomas</a:t>
            </a:r>
            <a:br>
              <a:rPr lang="en-US" sz="2400" b="1" dirty="0" smtClean="0">
                <a:solidFill>
                  <a:schemeClr val="bg1"/>
                </a:solidFill>
              </a:rPr>
            </a:br>
            <a:r>
              <a:rPr lang="en-US" sz="2400" b="1" dirty="0" smtClean="0">
                <a:solidFill>
                  <a:schemeClr val="bg1"/>
                </a:solidFill>
              </a:rPr>
              <a:t>LSDA Project Lead (JSC)</a:t>
            </a:r>
            <a:endParaRPr lang="en-US" sz="2400" b="1" dirty="0">
              <a:solidFill>
                <a:schemeClr val="bg1"/>
              </a:solidFill>
            </a:endParaRPr>
          </a:p>
        </p:txBody>
      </p:sp>
    </p:spTree>
    <p:extLst>
      <p:ext uri="{BB962C8B-B14F-4D97-AF65-F5344CB8AC3E}">
        <p14:creationId xmlns:p14="http://schemas.microsoft.com/office/powerpoint/2010/main" val="188089761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0959"/>
          <a:stretch/>
        </p:blipFill>
        <p:spPr>
          <a:xfrm>
            <a:off x="152400" y="1752600"/>
            <a:ext cx="6025629" cy="4953000"/>
          </a:xfrm>
          <a:prstGeom prst="rect">
            <a:avLst/>
          </a:prstGeom>
        </p:spPr>
      </p:pic>
      <p:sp>
        <p:nvSpPr>
          <p:cNvPr id="12" name="TextBox 11"/>
          <p:cNvSpPr txBox="1"/>
          <p:nvPr/>
        </p:nvSpPr>
        <p:spPr>
          <a:xfrm>
            <a:off x="6457950" y="1752600"/>
            <a:ext cx="2667000" cy="4247317"/>
          </a:xfrm>
          <a:prstGeom prst="rect">
            <a:avLst/>
          </a:prstGeom>
          <a:noFill/>
        </p:spPr>
        <p:txBody>
          <a:bodyPr wrap="square" rtlCol="0">
            <a:spAutoFit/>
          </a:bodyPr>
          <a:lstStyle/>
          <a:p>
            <a:r>
              <a:rPr lang="en-US" sz="1600" dirty="0" smtClean="0">
                <a:solidFill>
                  <a:schemeClr val="accent6">
                    <a:lumMod val="75000"/>
                  </a:schemeClr>
                </a:solidFill>
              </a:rPr>
              <a:t>Archivists:</a:t>
            </a:r>
          </a:p>
          <a:p>
            <a:endParaRPr lang="en-US" sz="1400" dirty="0" smtClean="0"/>
          </a:p>
          <a:p>
            <a:r>
              <a:rPr lang="en-US" sz="1400" dirty="0" smtClean="0"/>
              <a:t>Peggy Delaney</a:t>
            </a:r>
          </a:p>
          <a:p>
            <a:r>
              <a:rPr lang="en-US" sz="1400" dirty="0" smtClean="0"/>
              <a:t>Tracie Finkle</a:t>
            </a:r>
          </a:p>
          <a:p>
            <a:r>
              <a:rPr lang="en-US" sz="1400" dirty="0" smtClean="0"/>
              <a:t>Charlie Warren</a:t>
            </a:r>
          </a:p>
          <a:p>
            <a:endParaRPr lang="en-US" sz="1400" dirty="0"/>
          </a:p>
          <a:p>
            <a:r>
              <a:rPr lang="en-US" sz="1600" dirty="0" smtClean="0">
                <a:solidFill>
                  <a:schemeClr val="accent6">
                    <a:lumMod val="75000"/>
                  </a:schemeClr>
                </a:solidFill>
              </a:rPr>
              <a:t>IT Systems and Software:</a:t>
            </a:r>
          </a:p>
          <a:p>
            <a:endParaRPr lang="en-US" sz="1400" dirty="0" smtClean="0"/>
          </a:p>
          <a:p>
            <a:r>
              <a:rPr lang="en-US" sz="1400" dirty="0" smtClean="0"/>
              <a:t>Abul Chowdhury</a:t>
            </a:r>
          </a:p>
          <a:p>
            <a:r>
              <a:rPr lang="en-US" sz="1400" dirty="0"/>
              <a:t>Jeannette Darcy</a:t>
            </a:r>
          </a:p>
          <a:p>
            <a:r>
              <a:rPr lang="en-US" sz="1400" dirty="0" smtClean="0"/>
              <a:t>Daniel Febus</a:t>
            </a:r>
          </a:p>
          <a:p>
            <a:r>
              <a:rPr lang="en-US" sz="1400" dirty="0" smtClean="0"/>
              <a:t>Andrew Howes</a:t>
            </a:r>
          </a:p>
          <a:p>
            <a:r>
              <a:rPr lang="en-US" sz="1400" dirty="0" smtClean="0"/>
              <a:t>Tim Watlington</a:t>
            </a:r>
          </a:p>
          <a:p>
            <a:endParaRPr lang="en-US" sz="1400" dirty="0"/>
          </a:p>
          <a:p>
            <a:r>
              <a:rPr lang="en-US" sz="1600" dirty="0" smtClean="0">
                <a:solidFill>
                  <a:schemeClr val="accent6">
                    <a:lumMod val="75000"/>
                  </a:schemeClr>
                </a:solidFill>
              </a:rPr>
              <a:t>Technical Monitors:</a:t>
            </a:r>
          </a:p>
          <a:p>
            <a:endParaRPr lang="en-US" sz="1400" dirty="0" smtClean="0"/>
          </a:p>
          <a:p>
            <a:r>
              <a:rPr lang="en-US" sz="1400" dirty="0" smtClean="0"/>
              <a:t>Mary Van Baalen (Archive and Distribution)</a:t>
            </a:r>
            <a:endParaRPr lang="en-US" sz="1400" dirty="0"/>
          </a:p>
          <a:p>
            <a:r>
              <a:rPr lang="en-US" sz="1400" dirty="0" smtClean="0"/>
              <a:t>Ken Jenks (Systems)</a:t>
            </a:r>
            <a:endParaRPr lang="en-US" sz="1400" dirty="0"/>
          </a:p>
        </p:txBody>
      </p:sp>
      <p:sp>
        <p:nvSpPr>
          <p:cNvPr id="8" name="Title 7"/>
          <p:cNvSpPr>
            <a:spLocks noGrp="1"/>
          </p:cNvSpPr>
          <p:nvPr>
            <p:ph type="title"/>
          </p:nvPr>
        </p:nvSpPr>
        <p:spPr/>
        <p:txBody>
          <a:bodyPr/>
          <a:lstStyle/>
          <a:p>
            <a:pPr algn="ctr"/>
            <a:r>
              <a:rPr lang="en-US" b="0" dirty="0">
                <a:solidFill>
                  <a:schemeClr val="accent6">
                    <a:lumMod val="75000"/>
                  </a:schemeClr>
                </a:solidFill>
              </a:rPr>
              <a:t>LSDA Public Website (https:\\lsda.jsc.nasa.gov</a:t>
            </a:r>
            <a:r>
              <a:rPr lang="en-US" b="0" dirty="0" smtClean="0">
                <a:solidFill>
                  <a:schemeClr val="accent6">
                    <a:lumMod val="75000"/>
                  </a:schemeClr>
                </a:solidFill>
              </a:rPr>
              <a:t>)</a:t>
            </a:r>
            <a:endParaRPr lang="en-US" b="0" dirty="0"/>
          </a:p>
        </p:txBody>
      </p:sp>
    </p:spTree>
    <p:extLst>
      <p:ext uri="{BB962C8B-B14F-4D97-AF65-F5344CB8AC3E}">
        <p14:creationId xmlns:p14="http://schemas.microsoft.com/office/powerpoint/2010/main" val="1267956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2400" dirty="0" smtClean="0"/>
              <a:t>Data Request Portal</a:t>
            </a:r>
            <a:endParaRPr lang="en-US" sz="2400" dirty="0"/>
          </a:p>
        </p:txBody>
      </p:sp>
      <p:pic>
        <p:nvPicPr>
          <p:cNvPr id="4" name="Picture 3"/>
          <p:cNvPicPr>
            <a:picLocks noChangeAspect="1"/>
          </p:cNvPicPr>
          <p:nvPr/>
        </p:nvPicPr>
        <p:blipFill>
          <a:blip r:embed="rId2"/>
          <a:stretch>
            <a:fillRect/>
          </a:stretch>
        </p:blipFill>
        <p:spPr>
          <a:xfrm>
            <a:off x="1295400" y="1752600"/>
            <a:ext cx="6705600" cy="4800600"/>
          </a:xfrm>
          <a:prstGeom prst="rect">
            <a:avLst/>
          </a:prstGeom>
        </p:spPr>
      </p:pic>
    </p:spTree>
    <p:extLst>
      <p:ext uri="{BB962C8B-B14F-4D97-AF65-F5344CB8AC3E}">
        <p14:creationId xmlns:p14="http://schemas.microsoft.com/office/powerpoint/2010/main" val="83496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Reuse of Archived Data</a:t>
            </a:r>
            <a:endParaRPr lang="en-US" sz="2400" dirty="0"/>
          </a:p>
        </p:txBody>
      </p:sp>
      <p:sp>
        <p:nvSpPr>
          <p:cNvPr id="3" name="Content Placeholder 2"/>
          <p:cNvSpPr>
            <a:spLocks noGrp="1"/>
          </p:cNvSpPr>
          <p:nvPr>
            <p:ph idx="1"/>
          </p:nvPr>
        </p:nvSpPr>
        <p:spPr>
          <a:xfrm>
            <a:off x="228600" y="1676400"/>
            <a:ext cx="8763000" cy="4495800"/>
          </a:xfrm>
        </p:spPr>
        <p:txBody>
          <a:bodyPr/>
          <a:lstStyle/>
          <a:p>
            <a:pPr>
              <a:buFont typeface="Arial" panose="020B0604020202020204" pitchFamily="34" charset="0"/>
              <a:buChar char="•"/>
            </a:pPr>
            <a:r>
              <a:rPr lang="en-US" sz="1800" dirty="0" smtClean="0"/>
              <a:t>LSDA and LSAH work jointly on Requests for Research and Medical Data</a:t>
            </a:r>
          </a:p>
          <a:p>
            <a:pPr lvl="1">
              <a:buFont typeface="Arial" panose="020B0604020202020204" pitchFamily="34" charset="0"/>
              <a:buChar char="•"/>
            </a:pPr>
            <a:r>
              <a:rPr lang="en-US" sz="1400" dirty="0" smtClean="0"/>
              <a:t>The data request portal is accessible to the general public from the LSDA public website (https\\:lsda.jsc.nasa.gov)</a:t>
            </a:r>
          </a:p>
          <a:p>
            <a:pPr lvl="1">
              <a:buFont typeface="Arial" panose="020B0604020202020204" pitchFamily="34" charset="0"/>
              <a:buChar char="•"/>
            </a:pPr>
            <a:r>
              <a:rPr lang="en-US" sz="1400" dirty="0" smtClean="0"/>
              <a:t>Requesters are vetted to ensure release of data is to legitimate researchers or students working on research projects</a:t>
            </a:r>
          </a:p>
          <a:p>
            <a:pPr lvl="1">
              <a:buFont typeface="Arial" panose="020B0604020202020204" pitchFamily="34" charset="0"/>
              <a:buChar char="•"/>
            </a:pPr>
            <a:r>
              <a:rPr lang="en-US" sz="1400" dirty="0" smtClean="0"/>
              <a:t>Established two working groups to review the requests to ensure the right data is being released</a:t>
            </a:r>
          </a:p>
          <a:p>
            <a:pPr lvl="2"/>
            <a:r>
              <a:rPr lang="en-US" sz="1400" dirty="0" smtClean="0"/>
              <a:t>Evidence Base Working Group (civil servant and contractor members)</a:t>
            </a:r>
          </a:p>
          <a:p>
            <a:pPr lvl="3"/>
            <a:r>
              <a:rPr lang="en-US" sz="1600" dirty="0" smtClean="0">
                <a:latin typeface="+mn-lt"/>
              </a:rPr>
              <a:t>EBWG is the clearinghouse for all incoming data requests</a:t>
            </a:r>
          </a:p>
          <a:p>
            <a:pPr lvl="3"/>
            <a:r>
              <a:rPr lang="en-US" sz="1600" dirty="0" smtClean="0">
                <a:latin typeface="+mn-lt"/>
              </a:rPr>
              <a:t>Releases public or un-attributable data</a:t>
            </a:r>
          </a:p>
          <a:p>
            <a:pPr lvl="3"/>
            <a:r>
              <a:rPr lang="en-US" sz="1600" dirty="0" smtClean="0">
                <a:latin typeface="+mn-lt"/>
              </a:rPr>
              <a:t>Facilitates data requests through approval processes to release</a:t>
            </a:r>
          </a:p>
          <a:p>
            <a:pPr lvl="2"/>
            <a:r>
              <a:rPr lang="en-US" sz="1400" dirty="0" smtClean="0"/>
              <a:t>LSAH Advisory Board (all civil servant members)</a:t>
            </a:r>
          </a:p>
          <a:p>
            <a:pPr lvl="3"/>
            <a:r>
              <a:rPr lang="en-US" sz="1600" dirty="0" smtClean="0">
                <a:latin typeface="+mn-lt"/>
              </a:rPr>
              <a:t>Reviews all requests for attributable data (except clinical care)</a:t>
            </a:r>
          </a:p>
          <a:p>
            <a:pPr lvl="3"/>
            <a:r>
              <a:rPr lang="en-US" sz="1600" dirty="0" smtClean="0">
                <a:latin typeface="+mn-lt"/>
              </a:rPr>
              <a:t>Other requests forwarded to the board by EBWG</a:t>
            </a:r>
          </a:p>
          <a:p>
            <a:pPr lvl="3"/>
            <a:r>
              <a:rPr lang="en-US" sz="1600" dirty="0" smtClean="0">
                <a:latin typeface="+mn-lt"/>
              </a:rPr>
              <a:t>Requests where NASA policy is not yet determined</a:t>
            </a:r>
          </a:p>
          <a:p>
            <a:pPr lvl="1">
              <a:buFont typeface="Arial" panose="020B0604020202020204" pitchFamily="34" charset="0"/>
              <a:buChar char="•"/>
            </a:pPr>
            <a:r>
              <a:rPr lang="en-US" sz="1400" dirty="0" smtClean="0"/>
              <a:t>Works closely with the IRB to document the proposed study and the data to be released, and in what format (de-identified, coded, or attributable)</a:t>
            </a:r>
          </a:p>
          <a:p>
            <a:pPr lvl="1">
              <a:buFont typeface="Arial" panose="020B0604020202020204" pitchFamily="34" charset="0"/>
              <a:buChar char="•"/>
            </a:pPr>
            <a:r>
              <a:rPr lang="en-US" sz="1400" dirty="0" smtClean="0"/>
              <a:t>Subjects are consented by repository personnel for reuse of their medical and research data (genetic data and human samples are excluded)</a:t>
            </a:r>
          </a:p>
        </p:txBody>
      </p:sp>
    </p:spTree>
    <p:extLst>
      <p:ext uri="{BB962C8B-B14F-4D97-AF65-F5344CB8AC3E}">
        <p14:creationId xmlns:p14="http://schemas.microsoft.com/office/powerpoint/2010/main" val="2002438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Categories of Data Release</a:t>
            </a:r>
            <a:endParaRPr lang="en-US" sz="2400" dirty="0"/>
          </a:p>
        </p:txBody>
      </p:sp>
      <p:sp>
        <p:nvSpPr>
          <p:cNvPr id="3" name="Content Placeholder 2"/>
          <p:cNvSpPr>
            <a:spLocks noGrp="1"/>
          </p:cNvSpPr>
          <p:nvPr>
            <p:ph idx="1"/>
          </p:nvPr>
        </p:nvSpPr>
        <p:spPr>
          <a:xfrm>
            <a:off x="685800" y="1600200"/>
            <a:ext cx="7924800" cy="4495800"/>
          </a:xfrm>
        </p:spPr>
        <p:txBody>
          <a:bodyPr/>
          <a:lstStyle/>
          <a:p>
            <a:pPr>
              <a:buFont typeface="Arial" panose="020B0604020202020204" pitchFamily="34" charset="0"/>
              <a:buChar char="•"/>
            </a:pPr>
            <a:r>
              <a:rPr lang="en-US" sz="1800" b="1" dirty="0" smtClean="0"/>
              <a:t>Clinical Care</a:t>
            </a:r>
          </a:p>
          <a:p>
            <a:pPr lvl="1">
              <a:buFont typeface="Arial" panose="020B0604020202020204" pitchFamily="34" charset="0"/>
              <a:buChar char="•"/>
            </a:pPr>
            <a:r>
              <a:rPr lang="en-US" sz="1600" dirty="0" smtClean="0"/>
              <a:t>NASA Physicians requesting data for direct care of patient(s)</a:t>
            </a:r>
          </a:p>
          <a:p>
            <a:pPr>
              <a:spcBef>
                <a:spcPts val="1200"/>
              </a:spcBef>
              <a:buFont typeface="Arial" panose="020B0604020202020204" pitchFamily="34" charset="0"/>
              <a:buChar char="•"/>
            </a:pPr>
            <a:r>
              <a:rPr lang="en-US" sz="1800" b="1" dirty="0" smtClean="0"/>
              <a:t>Occupational Surveillance</a:t>
            </a:r>
          </a:p>
          <a:p>
            <a:pPr lvl="1">
              <a:buFont typeface="Arial" panose="020B0604020202020204" pitchFamily="34" charset="0"/>
              <a:buChar char="•"/>
            </a:pPr>
            <a:r>
              <a:rPr lang="en-US" sz="1600" dirty="0" smtClean="0"/>
              <a:t>Identify </a:t>
            </a:r>
            <a:r>
              <a:rPr lang="en-US" sz="1600" dirty="0"/>
              <a:t>trends </a:t>
            </a:r>
            <a:r>
              <a:rPr lang="en-US" sz="1600" dirty="0" smtClean="0"/>
              <a:t>in </a:t>
            </a:r>
            <a:r>
              <a:rPr lang="en-US" sz="1600" dirty="0"/>
              <a:t>data or adverse health outcomes related to spaceflight and spaceflight </a:t>
            </a:r>
            <a:r>
              <a:rPr lang="en-US" sz="1600" dirty="0" smtClean="0"/>
              <a:t>training</a:t>
            </a:r>
          </a:p>
          <a:p>
            <a:pPr lvl="2">
              <a:buFont typeface="Arial" panose="020B0604020202020204" pitchFamily="34" charset="0"/>
              <a:buChar char="•"/>
            </a:pPr>
            <a:r>
              <a:rPr lang="en-US" sz="1400" b="0" i="1" dirty="0" smtClean="0"/>
              <a:t>Examples:  CO</a:t>
            </a:r>
            <a:r>
              <a:rPr lang="en-US" sz="1400" b="0" i="1" baseline="-25000" dirty="0" smtClean="0"/>
              <a:t>2 </a:t>
            </a:r>
            <a:r>
              <a:rPr lang="en-US" sz="1400" b="0" i="1" dirty="0" smtClean="0"/>
              <a:t> exposure and medical outcomes; Visual Impairment/Intracranial Pressure (VIIP) syndrome characterization</a:t>
            </a:r>
          </a:p>
          <a:p>
            <a:pPr>
              <a:spcBef>
                <a:spcPts val="1200"/>
              </a:spcBef>
              <a:buFont typeface="Arial" panose="020B0604020202020204" pitchFamily="34" charset="0"/>
              <a:buChar char="•"/>
            </a:pPr>
            <a:r>
              <a:rPr lang="en-US" sz="1800" b="1" dirty="0" smtClean="0"/>
              <a:t>Operational Investigations</a:t>
            </a:r>
          </a:p>
          <a:p>
            <a:pPr lvl="1">
              <a:buFont typeface="Arial" panose="020B0604020202020204" pitchFamily="34" charset="0"/>
              <a:buChar char="•"/>
            </a:pPr>
            <a:r>
              <a:rPr lang="en-US" sz="1600" dirty="0" smtClean="0"/>
              <a:t>Address specific NASA programmatic or decision support needs</a:t>
            </a:r>
          </a:p>
          <a:p>
            <a:pPr lvl="2">
              <a:buFont typeface="Arial" panose="020B0604020202020204" pitchFamily="34" charset="0"/>
              <a:buChar char="•"/>
            </a:pPr>
            <a:r>
              <a:rPr lang="en-US" sz="1400" b="0" i="1" dirty="0" smtClean="0"/>
              <a:t>Example:  EVA suit injury – ISS Program refurbishing NBL suits, asked for analysis of de-identified injuries and association with pivoted vs. planar Hard Upper Torso (HUT)</a:t>
            </a:r>
          </a:p>
          <a:p>
            <a:pPr>
              <a:spcBef>
                <a:spcPts val="1200"/>
              </a:spcBef>
              <a:buFont typeface="Arial" panose="020B0604020202020204" pitchFamily="34" charset="0"/>
              <a:buChar char="•"/>
            </a:pPr>
            <a:r>
              <a:rPr lang="en-US" sz="1800" b="1" dirty="0" smtClean="0"/>
              <a:t>Research</a:t>
            </a:r>
          </a:p>
          <a:p>
            <a:pPr lvl="1">
              <a:buFont typeface="Arial" panose="020B0604020202020204" pitchFamily="34" charset="0"/>
              <a:buChar char="•"/>
            </a:pPr>
            <a:r>
              <a:rPr lang="en-US" sz="1600" dirty="0" smtClean="0"/>
              <a:t>Generally hypothesis-driven investigations</a:t>
            </a:r>
            <a:endParaRPr lang="en-US" sz="1600" dirty="0"/>
          </a:p>
        </p:txBody>
      </p:sp>
    </p:spTree>
    <p:extLst>
      <p:ext uri="{BB962C8B-B14F-4D97-AF65-F5344CB8AC3E}">
        <p14:creationId xmlns:p14="http://schemas.microsoft.com/office/powerpoint/2010/main" val="1200632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a:r>
              <a:rPr lang="en-US" sz="2400" dirty="0" smtClean="0"/>
              <a:t>Next Steps</a:t>
            </a:r>
            <a:br>
              <a:rPr lang="en-US" sz="2400" dirty="0" smtClean="0"/>
            </a:br>
            <a:r>
              <a:rPr lang="en-US" sz="2400" dirty="0" smtClean="0"/>
              <a:t/>
            </a:r>
            <a:br>
              <a:rPr lang="en-US" sz="2400" dirty="0" smtClean="0"/>
            </a:br>
            <a:endParaRPr lang="en-US" sz="2400" dirty="0"/>
          </a:p>
        </p:txBody>
      </p:sp>
      <p:sp>
        <p:nvSpPr>
          <p:cNvPr id="3" name="Content Placeholder 2"/>
          <p:cNvSpPr>
            <a:spLocks noGrp="1"/>
          </p:cNvSpPr>
          <p:nvPr>
            <p:ph idx="1"/>
          </p:nvPr>
        </p:nvSpPr>
        <p:spPr>
          <a:xfrm>
            <a:off x="304800" y="1143000"/>
            <a:ext cx="8534400" cy="5715000"/>
          </a:xfrm>
        </p:spPr>
        <p:txBody>
          <a:bodyPr/>
          <a:lstStyle/>
          <a:p>
            <a:pPr>
              <a:buFont typeface="Arial" panose="020B0604020202020204" pitchFamily="34" charset="0"/>
              <a:buChar char="•"/>
            </a:pPr>
            <a:r>
              <a:rPr lang="en-US" sz="1800" dirty="0" smtClean="0"/>
              <a:t>Key Issues</a:t>
            </a:r>
          </a:p>
          <a:p>
            <a:pPr lvl="1">
              <a:buFont typeface="Arial" panose="020B0604020202020204" pitchFamily="34" charset="0"/>
              <a:buChar char="•"/>
            </a:pPr>
            <a:r>
              <a:rPr lang="en-US" sz="1400" dirty="0" smtClean="0"/>
              <a:t>Data privacy in the age of Omics and subject consent</a:t>
            </a:r>
          </a:p>
          <a:p>
            <a:pPr lvl="1">
              <a:buFont typeface="Arial" panose="020B0604020202020204" pitchFamily="34" charset="0"/>
              <a:buChar char="•"/>
            </a:pPr>
            <a:r>
              <a:rPr lang="en-US" sz="1400" dirty="0" smtClean="0"/>
              <a:t>Curation and use of human biospecimens</a:t>
            </a:r>
          </a:p>
          <a:p>
            <a:pPr lvl="1">
              <a:buFont typeface="Arial" panose="020B0604020202020204" pitchFamily="34" charset="0"/>
              <a:buChar char="•"/>
            </a:pPr>
            <a:r>
              <a:rPr lang="en-US" sz="1400" dirty="0" smtClean="0"/>
              <a:t>Location of human Omics data archive and the increased storage capacity requirements</a:t>
            </a:r>
          </a:p>
          <a:p>
            <a:pPr lvl="1">
              <a:buFont typeface="Arial" panose="020B0604020202020204" pitchFamily="34" charset="0"/>
              <a:buChar char="•"/>
            </a:pPr>
            <a:r>
              <a:rPr lang="en-US" sz="1400" dirty="0" smtClean="0"/>
              <a:t>Search capabilities and data analytics capabilities</a:t>
            </a:r>
          </a:p>
          <a:p>
            <a:pPr>
              <a:buFont typeface="Arial" panose="020B0604020202020204" pitchFamily="34" charset="0"/>
              <a:buChar char="•"/>
            </a:pPr>
            <a:r>
              <a:rPr lang="en-US" sz="1800" dirty="0" smtClean="0"/>
              <a:t>Questions</a:t>
            </a:r>
          </a:p>
          <a:p>
            <a:pPr lvl="1">
              <a:buFont typeface="Arial" panose="020B0604020202020204" pitchFamily="34" charset="0"/>
              <a:buChar char="•"/>
            </a:pPr>
            <a:r>
              <a:rPr lang="en-US" sz="1400" dirty="0" smtClean="0"/>
              <a:t>What is NASA’s plan for housing the volume Omics data?</a:t>
            </a:r>
          </a:p>
          <a:p>
            <a:pPr lvl="1">
              <a:buFont typeface="Arial" panose="020B0604020202020204" pitchFamily="34" charset="0"/>
              <a:buChar char="•"/>
            </a:pPr>
            <a:r>
              <a:rPr lang="en-US" sz="1400" dirty="0" smtClean="0"/>
              <a:t>What analytics tools are Genelab researchers using?  Who has access to these data and tools</a:t>
            </a:r>
            <a:r>
              <a:rPr lang="en-US" sz="1400" dirty="0" smtClean="0"/>
              <a:t>?</a:t>
            </a:r>
          </a:p>
          <a:p>
            <a:pPr lvl="1">
              <a:buFont typeface="Arial" panose="020B0604020202020204" pitchFamily="34" charset="0"/>
              <a:buChar char="•"/>
            </a:pPr>
            <a:r>
              <a:rPr lang="en-US" sz="1400" dirty="0" smtClean="0"/>
              <a:t>Is </a:t>
            </a:r>
            <a:r>
              <a:rPr lang="en-US" sz="1400" dirty="0" err="1" smtClean="0"/>
              <a:t>d</a:t>
            </a:r>
            <a:r>
              <a:rPr lang="en-US" sz="1400" dirty="0" err="1" smtClean="0"/>
              <a:t>bGaP</a:t>
            </a:r>
            <a:r>
              <a:rPr lang="en-US" sz="1400" dirty="0" smtClean="0"/>
              <a:t> being considered a possible storage site for human spaceflight Omics data? </a:t>
            </a:r>
            <a:endParaRPr lang="en-US" sz="1400" dirty="0" smtClean="0"/>
          </a:p>
          <a:p>
            <a:pPr>
              <a:buFont typeface="Arial" panose="020B0604020202020204" pitchFamily="34" charset="0"/>
              <a:buChar char="•"/>
            </a:pPr>
            <a:r>
              <a:rPr lang="en-US" sz="1800" dirty="0" smtClean="0"/>
              <a:t>Desired Take Away from this TEM</a:t>
            </a:r>
          </a:p>
          <a:p>
            <a:pPr lvl="1">
              <a:buFont typeface="Arial" panose="020B0604020202020204" pitchFamily="34" charset="0"/>
              <a:buChar char="•"/>
            </a:pPr>
            <a:r>
              <a:rPr lang="en-US" sz="1400" dirty="0" smtClean="0"/>
              <a:t>Learn who the Data Systems players are and their goals</a:t>
            </a:r>
          </a:p>
          <a:p>
            <a:pPr lvl="1">
              <a:buFont typeface="Arial" panose="020B0604020202020204" pitchFamily="34" charset="0"/>
              <a:buChar char="•"/>
            </a:pPr>
            <a:r>
              <a:rPr lang="en-US" sz="1400" dirty="0" smtClean="0"/>
              <a:t>Understanding of the scope of Genelab</a:t>
            </a:r>
          </a:p>
          <a:p>
            <a:pPr lvl="1">
              <a:buFont typeface="Arial" panose="020B0604020202020204" pitchFamily="34" charset="0"/>
              <a:buChar char="•"/>
            </a:pPr>
            <a:r>
              <a:rPr lang="en-US" sz="1400" dirty="0" smtClean="0"/>
              <a:t>Development of a strategic plan for integration of repositories</a:t>
            </a:r>
          </a:p>
          <a:p>
            <a:pPr lvl="1">
              <a:buFont typeface="Arial" panose="020B0604020202020204" pitchFamily="34" charset="0"/>
              <a:buChar char="•"/>
            </a:pPr>
            <a:r>
              <a:rPr lang="en-US" sz="1400" dirty="0" smtClean="0"/>
              <a:t>Sharing of Lessons Learned </a:t>
            </a:r>
          </a:p>
          <a:p>
            <a:pPr lvl="1">
              <a:buFont typeface="Arial" panose="020B0604020202020204" pitchFamily="34" charset="0"/>
              <a:buChar char="•"/>
            </a:pPr>
            <a:r>
              <a:rPr lang="en-US" sz="1400" dirty="0" smtClean="0"/>
              <a:t>Format of Omics data for archive and searching purposes</a:t>
            </a:r>
          </a:p>
          <a:p>
            <a:pPr>
              <a:buFont typeface="Arial" panose="020B0604020202020204" pitchFamily="34" charset="0"/>
              <a:buChar char="•"/>
            </a:pPr>
            <a:r>
              <a:rPr lang="en-US" sz="1800" dirty="0" smtClean="0"/>
              <a:t>Future Plans</a:t>
            </a:r>
          </a:p>
          <a:p>
            <a:pPr lvl="1">
              <a:buFont typeface="Arial" panose="020B0604020202020204" pitchFamily="34" charset="0"/>
              <a:buChar char="•"/>
            </a:pPr>
            <a:r>
              <a:rPr lang="en-US" sz="1400" dirty="0" smtClean="0"/>
              <a:t>Continued improvements to data accessibility</a:t>
            </a:r>
          </a:p>
          <a:p>
            <a:pPr lvl="1">
              <a:buFont typeface="Arial" panose="020B0604020202020204" pitchFamily="34" charset="0"/>
              <a:buChar char="•"/>
            </a:pPr>
            <a:r>
              <a:rPr lang="en-US" sz="1400" dirty="0" smtClean="0"/>
              <a:t>Incorporation of studies funded under the new HRP Translational </a:t>
            </a:r>
          </a:p>
          <a:p>
            <a:pPr lvl="1">
              <a:buFont typeface="Arial" panose="020B0604020202020204" pitchFamily="34" charset="0"/>
              <a:buChar char="•"/>
            </a:pPr>
            <a:r>
              <a:rPr lang="en-US" sz="1400" dirty="0" smtClean="0"/>
              <a:t>International Data Sharing</a:t>
            </a:r>
          </a:p>
          <a:p>
            <a:pPr lvl="1">
              <a:buFont typeface="Arial" panose="020B0604020202020204" pitchFamily="34" charset="0"/>
              <a:buChar char="•"/>
            </a:pPr>
            <a:endParaRPr lang="en-US" sz="1400" dirty="0" smtClean="0"/>
          </a:p>
        </p:txBody>
      </p:sp>
    </p:spTree>
    <p:extLst>
      <p:ext uri="{BB962C8B-B14F-4D97-AF65-F5344CB8AC3E}">
        <p14:creationId xmlns:p14="http://schemas.microsoft.com/office/powerpoint/2010/main" val="1503299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1828800"/>
            <a:ext cx="8839200" cy="4648200"/>
          </a:xfrm>
        </p:spPr>
        <p:txBody>
          <a:bodyPr/>
          <a:lstStyle/>
          <a:p>
            <a:pPr>
              <a:buFont typeface="Arial" panose="020B0604020202020204" pitchFamily="34" charset="0"/>
              <a:buChar char="•"/>
            </a:pPr>
            <a:r>
              <a:rPr lang="en-US" dirty="0" smtClean="0"/>
              <a:t>NASA Plan for Increasing Access to the Results of Scientific Research:</a:t>
            </a:r>
            <a:r>
              <a:rPr lang="en-US" b="0" dirty="0" smtClean="0"/>
              <a:t> </a:t>
            </a:r>
            <a:r>
              <a:rPr lang="en-US" dirty="0" smtClean="0">
                <a:hlinkClick r:id="rId2"/>
              </a:rPr>
              <a:t>http://www.nasa.gov/sites/default/files/atoms/files/206985_2015_nasa_plan-for-web.pdf</a:t>
            </a:r>
            <a:r>
              <a:rPr lang="en-US" dirty="0" smtClean="0"/>
              <a:t> </a:t>
            </a:r>
          </a:p>
          <a:p>
            <a:pPr>
              <a:buFont typeface="Arial" panose="020B0604020202020204" pitchFamily="34" charset="0"/>
              <a:buChar char="•"/>
            </a:pPr>
            <a:r>
              <a:rPr lang="en-US" dirty="0" smtClean="0"/>
              <a:t>LSDA public website: </a:t>
            </a:r>
            <a:r>
              <a:rPr lang="en-US" dirty="0" smtClean="0">
                <a:hlinkClick r:id="rId3"/>
              </a:rPr>
              <a:t>https://lsda.jsc.nasa.gov</a:t>
            </a:r>
            <a:endParaRPr lang="en-US" dirty="0" smtClean="0"/>
          </a:p>
          <a:p>
            <a:pPr>
              <a:buFont typeface="Arial" panose="020B0604020202020204" pitchFamily="34" charset="0"/>
              <a:buChar char="•"/>
            </a:pPr>
            <a:r>
              <a:rPr lang="en-US" dirty="0" smtClean="0"/>
              <a:t>Human Research Program</a:t>
            </a:r>
            <a:r>
              <a:rPr lang="en-US" dirty="0"/>
              <a:t>: </a:t>
            </a:r>
            <a:r>
              <a:rPr lang="en-US" dirty="0">
                <a:hlinkClick r:id="rId4"/>
              </a:rPr>
              <a:t>http://www.nasa.gov/hrp</a:t>
            </a:r>
            <a:r>
              <a:rPr lang="en-US" dirty="0" smtClean="0">
                <a:hlinkClick r:id="rId4"/>
              </a:rPr>
              <a:t>/</a:t>
            </a:r>
            <a:r>
              <a:rPr lang="en-US" dirty="0" smtClean="0"/>
              <a:t> </a:t>
            </a:r>
          </a:p>
          <a:p>
            <a:pPr>
              <a:buFont typeface="Arial" panose="020B0604020202020204" pitchFamily="34" charset="0"/>
              <a:buChar char="•"/>
            </a:pPr>
            <a:r>
              <a:rPr lang="en-US" dirty="0" smtClean="0"/>
              <a:t>HRP Human Research Roadmap: </a:t>
            </a:r>
            <a:r>
              <a:rPr lang="en-US" dirty="0" smtClean="0">
                <a:hlinkClick r:id="rId5"/>
              </a:rPr>
              <a:t>http://humanresearchroadmap.nasa.gov/</a:t>
            </a:r>
            <a:r>
              <a:rPr lang="en-US" dirty="0" smtClean="0"/>
              <a:t> </a:t>
            </a:r>
          </a:p>
          <a:p>
            <a:pPr>
              <a:buFont typeface="Arial" panose="020B0604020202020204" pitchFamily="34" charset="0"/>
              <a:buChar char="•"/>
            </a:pPr>
            <a:r>
              <a:rPr lang="en-US" dirty="0" smtClean="0"/>
              <a:t>Task Book: </a:t>
            </a:r>
            <a:r>
              <a:rPr lang="en-US" dirty="0" smtClean="0">
                <a:hlinkClick r:id="rId6"/>
              </a:rPr>
              <a:t>https://taskbook.nasaprs.com/Publication/welcome.cfm</a:t>
            </a:r>
            <a:endParaRPr lang="en-US" dirty="0" smtClean="0"/>
          </a:p>
          <a:p>
            <a:pPr>
              <a:buFont typeface="Arial" panose="020B0604020202020204" pitchFamily="34" charset="0"/>
              <a:buChar char="•"/>
            </a:pPr>
            <a:r>
              <a:rPr lang="en-US" dirty="0" smtClean="0"/>
              <a:t>NIH </a:t>
            </a:r>
            <a:r>
              <a:rPr lang="en-US" dirty="0"/>
              <a:t>database of Genotypes and Phenotypes (</a:t>
            </a:r>
            <a:r>
              <a:rPr lang="en-US" dirty="0" err="1" smtClean="0"/>
              <a:t>dbGaP</a:t>
            </a:r>
            <a:r>
              <a:rPr lang="en-US" dirty="0" smtClean="0"/>
              <a:t>): </a:t>
            </a:r>
            <a:r>
              <a:rPr lang="en-US" dirty="0" smtClean="0">
                <a:hlinkClick r:id="rId7"/>
              </a:rPr>
              <a:t>http</a:t>
            </a:r>
            <a:r>
              <a:rPr lang="en-US" dirty="0">
                <a:hlinkClick r:id="rId7"/>
              </a:rPr>
              <a:t>://</a:t>
            </a:r>
            <a:r>
              <a:rPr lang="en-US" dirty="0" smtClean="0">
                <a:hlinkClick r:id="rId7"/>
              </a:rPr>
              <a:t>www.ncbi.nlm.nih.gov/gap</a:t>
            </a:r>
            <a:endParaRPr lang="en-US" dirty="0" smtClean="0"/>
          </a:p>
        </p:txBody>
      </p:sp>
      <p:sp>
        <p:nvSpPr>
          <p:cNvPr id="3" name="Title 2"/>
          <p:cNvSpPr>
            <a:spLocks noGrp="1"/>
          </p:cNvSpPr>
          <p:nvPr>
            <p:ph type="title"/>
          </p:nvPr>
        </p:nvSpPr>
        <p:spPr/>
        <p:txBody>
          <a:bodyPr/>
          <a:lstStyle/>
          <a:p>
            <a:pPr algn="ctr"/>
            <a:r>
              <a:rPr lang="en-US" dirty="0" smtClean="0"/>
              <a:t>Relevant Websites</a:t>
            </a:r>
            <a:endParaRPr lang="en-US" dirty="0"/>
          </a:p>
        </p:txBody>
      </p:sp>
    </p:spTree>
    <p:extLst>
      <p:ext uri="{BB962C8B-B14F-4D97-AF65-F5344CB8AC3E}">
        <p14:creationId xmlns:p14="http://schemas.microsoft.com/office/powerpoint/2010/main" val="1834919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Backup Slides</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79190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990600"/>
            <a:ext cx="8610600" cy="609600"/>
          </a:xfrm>
        </p:spPr>
        <p:txBody>
          <a:bodyPr/>
          <a:lstStyle/>
          <a:p>
            <a:pPr algn="ctr"/>
            <a:r>
              <a:rPr lang="en-US" b="0" dirty="0" smtClean="0"/>
              <a:t>LSDA Operations</a:t>
            </a:r>
            <a:endParaRPr lang="en-US" b="0" dirty="0"/>
          </a:p>
        </p:txBody>
      </p:sp>
      <p:pic>
        <p:nvPicPr>
          <p:cNvPr id="4" name="Picture 3"/>
          <p:cNvPicPr>
            <a:picLocks noChangeAspect="1"/>
          </p:cNvPicPr>
          <p:nvPr/>
        </p:nvPicPr>
        <p:blipFill rotWithShape="1">
          <a:blip r:embed="rId2"/>
          <a:srcRect t="1685"/>
          <a:stretch/>
        </p:blipFill>
        <p:spPr>
          <a:xfrm>
            <a:off x="1447800" y="1524000"/>
            <a:ext cx="5972175" cy="5272984"/>
          </a:xfrm>
          <a:prstGeom prst="rect">
            <a:avLst/>
          </a:prstGeom>
        </p:spPr>
      </p:pic>
    </p:spTree>
    <p:extLst>
      <p:ext uri="{BB962C8B-B14F-4D97-AF65-F5344CB8AC3E}">
        <p14:creationId xmlns:p14="http://schemas.microsoft.com/office/powerpoint/2010/main" val="488928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a:r>
              <a:rPr lang="en-US" sz="2400" dirty="0" smtClean="0"/>
              <a:t>TSC </a:t>
            </a:r>
            <a:r>
              <a:rPr lang="en-US" sz="2400" dirty="0" smtClean="0">
                <a:solidFill>
                  <a:schemeClr val="accent6"/>
                </a:solidFill>
              </a:rPr>
              <a:t>Operations</a:t>
            </a:r>
            <a:endParaRPr lang="en-US" sz="2400" dirty="0">
              <a:solidFill>
                <a:schemeClr val="accent6"/>
              </a:solidFill>
            </a:endParaRPr>
          </a:p>
        </p:txBody>
      </p:sp>
      <p:grpSp>
        <p:nvGrpSpPr>
          <p:cNvPr id="50" name="Group 49"/>
          <p:cNvGrpSpPr/>
          <p:nvPr/>
        </p:nvGrpSpPr>
        <p:grpSpPr>
          <a:xfrm>
            <a:off x="309998" y="1828800"/>
            <a:ext cx="8300602" cy="4331276"/>
            <a:chOff x="76200" y="1993324"/>
            <a:chExt cx="8300602" cy="4331276"/>
          </a:xfrm>
        </p:grpSpPr>
        <p:sp>
          <p:nvSpPr>
            <p:cNvPr id="51" name="Rounded Rectangle 50"/>
            <p:cNvSpPr/>
            <p:nvPr/>
          </p:nvSpPr>
          <p:spPr>
            <a:xfrm>
              <a:off x="1079698" y="4658996"/>
              <a:ext cx="7297104" cy="1047828"/>
            </a:xfrm>
            <a:prstGeom prst="roundRect">
              <a:avLst/>
            </a:prstGeom>
            <a:gradFill flip="none" rotWithShape="1">
              <a:gsLst>
                <a:gs pos="0">
                  <a:srgbClr val="BED6EF">
                    <a:shade val="30000"/>
                    <a:satMod val="115000"/>
                  </a:srgbClr>
                </a:gs>
                <a:gs pos="50000">
                  <a:srgbClr val="BED6EF">
                    <a:shade val="67500"/>
                    <a:satMod val="115000"/>
                  </a:srgbClr>
                </a:gs>
                <a:gs pos="100000">
                  <a:srgbClr val="BED6EF">
                    <a:shade val="100000"/>
                    <a:satMod val="115000"/>
                  </a:srgbClr>
                </a:gs>
              </a:gsLst>
              <a:lin ang="16200000" scaled="1"/>
              <a:tileRect/>
            </a:gra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black">
                    <a:lumMod val="95000"/>
                    <a:lumOff val="5000"/>
                  </a:prstClr>
                </a:solidFill>
                <a:effectLst/>
                <a:uLnTx/>
                <a:uFillTx/>
                <a:latin typeface="Calibri"/>
                <a:ea typeface="+mn-ea"/>
                <a:cs typeface="+mn-cs"/>
              </a:endParaRPr>
            </a:p>
          </p:txBody>
        </p:sp>
        <p:sp>
          <p:nvSpPr>
            <p:cNvPr id="52" name="Rectangle 51"/>
            <p:cNvSpPr/>
            <p:nvPr/>
          </p:nvSpPr>
          <p:spPr>
            <a:xfrm>
              <a:off x="4250236" y="4671311"/>
              <a:ext cx="1086190" cy="224856"/>
            </a:xfrm>
            <a:prstGeom prst="rect">
              <a:avLst/>
            </a:prstGeom>
            <a:no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ea typeface="+mn-ea"/>
                  <a:cs typeface="+mn-cs"/>
                </a:rPr>
                <a:t>JSC TSC</a:t>
              </a:r>
            </a:p>
          </p:txBody>
        </p:sp>
        <p:grpSp>
          <p:nvGrpSpPr>
            <p:cNvPr id="53" name="Group 52"/>
            <p:cNvGrpSpPr/>
            <p:nvPr/>
          </p:nvGrpSpPr>
          <p:grpSpPr>
            <a:xfrm>
              <a:off x="1079698" y="1993324"/>
              <a:ext cx="7297104" cy="1578144"/>
              <a:chOff x="3117709" y="753858"/>
              <a:chExt cx="8420609" cy="1615941"/>
            </a:xfrm>
            <a:gradFill flip="none" rotWithShape="1">
              <a:gsLst>
                <a:gs pos="0">
                  <a:srgbClr val="BED6EF">
                    <a:shade val="30000"/>
                    <a:satMod val="115000"/>
                  </a:srgbClr>
                </a:gs>
                <a:gs pos="50000">
                  <a:srgbClr val="BED6EF">
                    <a:shade val="67500"/>
                    <a:satMod val="115000"/>
                  </a:srgbClr>
                </a:gs>
                <a:gs pos="100000">
                  <a:srgbClr val="BED6EF">
                    <a:shade val="100000"/>
                    <a:satMod val="115000"/>
                  </a:srgbClr>
                </a:gs>
              </a:gsLst>
              <a:lin ang="16200000" scaled="1"/>
              <a:tileRect/>
            </a:gradFill>
          </p:grpSpPr>
          <p:sp>
            <p:nvSpPr>
              <p:cNvPr id="94" name="Rounded Rectangle 93"/>
              <p:cNvSpPr/>
              <p:nvPr/>
            </p:nvSpPr>
            <p:spPr>
              <a:xfrm>
                <a:off x="3117709" y="753858"/>
                <a:ext cx="8420609" cy="1615941"/>
              </a:xfrm>
              <a:prstGeom prst="roundRect">
                <a:avLst/>
              </a:prstGeom>
              <a:grp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black">
                      <a:lumMod val="95000"/>
                      <a:lumOff val="5000"/>
                    </a:prstClr>
                  </a:solidFill>
                  <a:effectLst/>
                  <a:uLnTx/>
                  <a:uFillTx/>
                  <a:latin typeface="Calibri"/>
                  <a:ea typeface="+mn-ea"/>
                  <a:cs typeface="+mn-cs"/>
                </a:endParaRPr>
              </a:p>
            </p:txBody>
          </p:sp>
          <p:sp>
            <p:nvSpPr>
              <p:cNvPr id="95" name="Rectangle 94"/>
              <p:cNvSpPr/>
              <p:nvPr/>
            </p:nvSpPr>
            <p:spPr>
              <a:xfrm>
                <a:off x="6776402" y="772850"/>
                <a:ext cx="1253426" cy="230951"/>
              </a:xfrm>
              <a:prstGeom prst="rect">
                <a:avLst/>
              </a:pr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ea typeface="+mn-ea"/>
                    <a:cs typeface="+mn-cs"/>
                  </a:rPr>
                  <a:t>ISS</a:t>
                </a:r>
              </a:p>
            </p:txBody>
          </p:sp>
        </p:grpSp>
        <p:sp>
          <p:nvSpPr>
            <p:cNvPr id="54" name="Rounded Rectangle 53"/>
            <p:cNvSpPr/>
            <p:nvPr/>
          </p:nvSpPr>
          <p:spPr>
            <a:xfrm>
              <a:off x="1348916" y="5267045"/>
              <a:ext cx="6887085" cy="364809"/>
            </a:xfrm>
            <a:prstGeom prst="roundRect">
              <a:avLst/>
            </a:prstGeom>
            <a:gradFill>
              <a:gsLst>
                <a:gs pos="0">
                  <a:srgbClr val="BED6EF">
                    <a:lumMod val="5000"/>
                    <a:lumOff val="95000"/>
                  </a:srgbClr>
                </a:gs>
                <a:gs pos="74000">
                  <a:srgbClr val="BED6EF">
                    <a:lumMod val="45000"/>
                    <a:lumOff val="55000"/>
                  </a:srgbClr>
                </a:gs>
                <a:gs pos="83000">
                  <a:srgbClr val="BED6EF">
                    <a:lumMod val="45000"/>
                    <a:lumOff val="55000"/>
                  </a:srgbClr>
                </a:gs>
                <a:gs pos="100000">
                  <a:srgbClr val="BED6EF">
                    <a:lumMod val="30000"/>
                    <a:lumOff val="70000"/>
                  </a:srgbClr>
                </a:gs>
              </a:gsLst>
              <a:lin ang="5400000" scaled="1"/>
            </a:gra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prstClr val="black">
                      <a:lumMod val="95000"/>
                      <a:lumOff val="5000"/>
                    </a:prstClr>
                  </a:solidFill>
                  <a:effectLst/>
                  <a:uLnTx/>
                  <a:uFillTx/>
                  <a:latin typeface="Calibri"/>
                  <a:ea typeface="+mn-ea"/>
                  <a:cs typeface="+mn-cs"/>
                </a:rPr>
                <a:t>JSC TSC WebMirage DB and Archive</a:t>
              </a:r>
            </a:p>
          </p:txBody>
        </p:sp>
        <p:sp>
          <p:nvSpPr>
            <p:cNvPr id="55" name="Rounded Rectangle 54"/>
            <p:cNvSpPr/>
            <p:nvPr/>
          </p:nvSpPr>
          <p:spPr>
            <a:xfrm>
              <a:off x="1348916" y="5952886"/>
              <a:ext cx="6887085" cy="371714"/>
            </a:xfrm>
            <a:prstGeom prst="roundRect">
              <a:avLst/>
            </a:prstGeom>
            <a:gradFill>
              <a:gsLst>
                <a:gs pos="0">
                  <a:srgbClr val="BED6EF">
                    <a:lumMod val="5000"/>
                    <a:lumOff val="95000"/>
                  </a:srgbClr>
                </a:gs>
                <a:gs pos="74000">
                  <a:srgbClr val="BED6EF">
                    <a:lumMod val="45000"/>
                    <a:lumOff val="55000"/>
                  </a:srgbClr>
                </a:gs>
                <a:gs pos="83000">
                  <a:srgbClr val="BED6EF">
                    <a:lumMod val="45000"/>
                    <a:lumOff val="55000"/>
                  </a:srgbClr>
                </a:gs>
                <a:gs pos="100000">
                  <a:srgbClr val="BED6EF">
                    <a:lumMod val="30000"/>
                    <a:lumOff val="70000"/>
                  </a:srgbClr>
                </a:gs>
              </a:gsLst>
              <a:lin ang="5400000" scaled="1"/>
            </a:gra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prstClr val="black">
                      <a:lumMod val="95000"/>
                      <a:lumOff val="5000"/>
                    </a:prstClr>
                  </a:solidFill>
                  <a:effectLst/>
                  <a:uLnTx/>
                  <a:uFillTx/>
                  <a:latin typeface="Calibri"/>
                  <a:ea typeface="+mn-ea"/>
                  <a:cs typeface="+mn-cs"/>
                </a:rPr>
                <a:t>JSC LSDA DB and Archive Warehouse</a:t>
              </a:r>
            </a:p>
          </p:txBody>
        </p:sp>
        <p:sp>
          <p:nvSpPr>
            <p:cNvPr id="56" name="Down Arrow 55"/>
            <p:cNvSpPr/>
            <p:nvPr/>
          </p:nvSpPr>
          <p:spPr>
            <a:xfrm>
              <a:off x="4385566" y="5637795"/>
              <a:ext cx="283562" cy="307727"/>
            </a:xfrm>
            <a:prstGeom prst="downArrow">
              <a:avLst/>
            </a:prstGeom>
            <a:solidFill>
              <a:srgbClr val="BED6EF"/>
            </a:soli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7" name="Down Arrow 56"/>
            <p:cNvSpPr/>
            <p:nvPr/>
          </p:nvSpPr>
          <p:spPr>
            <a:xfrm>
              <a:off x="4168622" y="3285095"/>
              <a:ext cx="266703" cy="440546"/>
            </a:xfrm>
            <a:prstGeom prst="downArrow">
              <a:avLst/>
            </a:prstGeom>
            <a:solidFill>
              <a:srgbClr val="BED6EF"/>
            </a:soli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8" name="Down Arrow 57"/>
            <p:cNvSpPr/>
            <p:nvPr/>
          </p:nvSpPr>
          <p:spPr>
            <a:xfrm>
              <a:off x="2092329" y="3406262"/>
              <a:ext cx="285608" cy="303234"/>
            </a:xfrm>
            <a:prstGeom prst="downArrow">
              <a:avLst/>
            </a:prstGeom>
            <a:solidFill>
              <a:srgbClr val="BED6EF"/>
            </a:soli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9" name="Rounded Rectangle 58"/>
            <p:cNvSpPr/>
            <p:nvPr/>
          </p:nvSpPr>
          <p:spPr>
            <a:xfrm>
              <a:off x="5611146" y="4735093"/>
              <a:ext cx="1076954" cy="405116"/>
            </a:xfrm>
            <a:prstGeom prst="roundRect">
              <a:avLst/>
            </a:prstGeom>
            <a:gradFill>
              <a:gsLst>
                <a:gs pos="0">
                  <a:srgbClr val="BED6EF">
                    <a:lumMod val="5000"/>
                    <a:lumOff val="95000"/>
                  </a:srgbClr>
                </a:gs>
                <a:gs pos="74000">
                  <a:srgbClr val="BED6EF">
                    <a:lumMod val="45000"/>
                    <a:lumOff val="55000"/>
                  </a:srgbClr>
                </a:gs>
                <a:gs pos="83000">
                  <a:srgbClr val="BED6EF">
                    <a:lumMod val="45000"/>
                    <a:lumOff val="55000"/>
                  </a:srgbClr>
                </a:gs>
                <a:gs pos="100000">
                  <a:srgbClr val="BED6EF">
                    <a:lumMod val="30000"/>
                    <a:lumOff val="70000"/>
                  </a:srgbClr>
                </a:gs>
              </a:gsLst>
              <a:lin ang="5400000" scaled="1"/>
            </a:gra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smtClean="0">
                  <a:ln>
                    <a:noFill/>
                  </a:ln>
                  <a:solidFill>
                    <a:prstClr val="black">
                      <a:lumMod val="95000"/>
                      <a:lumOff val="5000"/>
                    </a:prstClr>
                  </a:solidFill>
                  <a:effectLst/>
                  <a:uLnTx/>
                  <a:uFillTx/>
                  <a:latin typeface="Calibri"/>
                  <a:ea typeface="+mn-ea"/>
                  <a:cs typeface="+mn-cs"/>
                </a:rPr>
                <a:t>TSC Restricted DCT folder</a:t>
              </a:r>
            </a:p>
          </p:txBody>
        </p:sp>
        <p:sp>
          <p:nvSpPr>
            <p:cNvPr id="60" name="Rounded Rectangle 59"/>
            <p:cNvSpPr/>
            <p:nvPr/>
          </p:nvSpPr>
          <p:spPr>
            <a:xfrm>
              <a:off x="6955577" y="4710958"/>
              <a:ext cx="1076952" cy="409268"/>
            </a:xfrm>
            <a:prstGeom prst="roundRect">
              <a:avLst/>
            </a:prstGeom>
            <a:gradFill>
              <a:gsLst>
                <a:gs pos="0">
                  <a:srgbClr val="BED6EF">
                    <a:lumMod val="5000"/>
                    <a:lumOff val="95000"/>
                  </a:srgbClr>
                </a:gs>
                <a:gs pos="74000">
                  <a:srgbClr val="BED6EF">
                    <a:lumMod val="45000"/>
                    <a:lumOff val="55000"/>
                  </a:srgbClr>
                </a:gs>
                <a:gs pos="83000">
                  <a:srgbClr val="BED6EF">
                    <a:lumMod val="45000"/>
                    <a:lumOff val="55000"/>
                  </a:srgbClr>
                </a:gs>
                <a:gs pos="100000">
                  <a:srgbClr val="BED6EF">
                    <a:lumMod val="30000"/>
                    <a:lumOff val="70000"/>
                  </a:srgbClr>
                </a:gs>
              </a:gsLst>
              <a:lin ang="5400000" scaled="1"/>
            </a:gra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smtClean="0">
                  <a:ln>
                    <a:noFill/>
                  </a:ln>
                  <a:solidFill>
                    <a:prstClr val="black">
                      <a:lumMod val="95000"/>
                      <a:lumOff val="5000"/>
                    </a:prstClr>
                  </a:solidFill>
                  <a:effectLst/>
                  <a:uLnTx/>
                  <a:uFillTx/>
                  <a:latin typeface="Calibri"/>
                  <a:ea typeface="+mn-ea"/>
                  <a:cs typeface="+mn-cs"/>
                </a:rPr>
                <a:t>TSC Restricted OCA folder</a:t>
              </a:r>
            </a:p>
          </p:txBody>
        </p:sp>
        <p:sp>
          <p:nvSpPr>
            <p:cNvPr id="61" name="Down Arrow 60"/>
            <p:cNvSpPr/>
            <p:nvPr/>
          </p:nvSpPr>
          <p:spPr>
            <a:xfrm>
              <a:off x="6040071" y="3098637"/>
              <a:ext cx="210031" cy="625369"/>
            </a:xfrm>
            <a:prstGeom prst="downArrow">
              <a:avLst/>
            </a:prstGeom>
            <a:solidFill>
              <a:srgbClr val="BED6EF"/>
            </a:soli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2" name="Down Arrow 61"/>
            <p:cNvSpPr/>
            <p:nvPr/>
          </p:nvSpPr>
          <p:spPr>
            <a:xfrm>
              <a:off x="7347957" y="3094022"/>
              <a:ext cx="225929" cy="628697"/>
            </a:xfrm>
            <a:prstGeom prst="downArrow">
              <a:avLst/>
            </a:prstGeom>
            <a:solidFill>
              <a:srgbClr val="BED6EF"/>
            </a:soli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3" name="Down Arrow 62"/>
            <p:cNvSpPr/>
            <p:nvPr/>
          </p:nvSpPr>
          <p:spPr>
            <a:xfrm>
              <a:off x="6042148" y="5140210"/>
              <a:ext cx="232037" cy="120896"/>
            </a:xfrm>
            <a:prstGeom prst="downArrow">
              <a:avLst/>
            </a:prstGeom>
            <a:solidFill>
              <a:srgbClr val="BED6EF"/>
            </a:soli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4" name="Down Arrow 63"/>
            <p:cNvSpPr/>
            <p:nvPr/>
          </p:nvSpPr>
          <p:spPr>
            <a:xfrm>
              <a:off x="7355906" y="5120226"/>
              <a:ext cx="237125" cy="153649"/>
            </a:xfrm>
            <a:prstGeom prst="downArrow">
              <a:avLst/>
            </a:prstGeom>
            <a:solidFill>
              <a:srgbClr val="BED6EF"/>
            </a:soli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65" name="Picture 3" descr="C:\Program Files\Microsoft Office\MEDIA\CAGCAT10\j0195384.wmf"/>
            <p:cNvPicPr>
              <a:picLocks noChangeAspect="1" noChangeArrowheads="1"/>
            </p:cNvPicPr>
            <p:nvPr/>
          </p:nvPicPr>
          <p:blipFill>
            <a:blip r:embed="rId2" cstate="print"/>
            <a:srcRect/>
            <a:stretch>
              <a:fillRect/>
            </a:stretch>
          </p:blipFill>
          <p:spPr bwMode="auto">
            <a:xfrm flipH="1">
              <a:off x="76200" y="4990577"/>
              <a:ext cx="528997" cy="540040"/>
            </a:xfrm>
            <a:prstGeom prst="rect">
              <a:avLst/>
            </a:prstGeom>
            <a:noFill/>
          </p:spPr>
        </p:pic>
        <p:cxnSp>
          <p:nvCxnSpPr>
            <p:cNvPr id="66" name="Elbow Connector 65"/>
            <p:cNvCxnSpPr>
              <a:stCxn id="65" idx="1"/>
              <a:endCxn id="54" idx="1"/>
            </p:cNvCxnSpPr>
            <p:nvPr/>
          </p:nvCxnSpPr>
          <p:spPr>
            <a:xfrm>
              <a:off x="605197" y="5260597"/>
              <a:ext cx="743720" cy="188853"/>
            </a:xfrm>
            <a:prstGeom prst="bentConnector3">
              <a:avLst/>
            </a:prstGeom>
            <a:noFill/>
            <a:ln w="9525" cap="flat" cmpd="sng" algn="ctr">
              <a:solidFill>
                <a:srgbClr val="000000">
                  <a:shade val="95000"/>
                  <a:satMod val="105000"/>
                </a:srgbClr>
              </a:solidFill>
              <a:prstDash val="solid"/>
              <a:tailEnd type="triangle"/>
            </a:ln>
            <a:effectLst/>
          </p:spPr>
        </p:cxnSp>
        <p:cxnSp>
          <p:nvCxnSpPr>
            <p:cNvPr id="67" name="Elbow Connector 66"/>
            <p:cNvCxnSpPr>
              <a:stCxn id="55" idx="1"/>
              <a:endCxn id="65" idx="1"/>
            </p:cNvCxnSpPr>
            <p:nvPr/>
          </p:nvCxnSpPr>
          <p:spPr>
            <a:xfrm rot="10800000">
              <a:off x="605197" y="5260598"/>
              <a:ext cx="743720" cy="878146"/>
            </a:xfrm>
            <a:prstGeom prst="bentConnector3">
              <a:avLst>
                <a:gd name="adj1" fmla="val 50000"/>
              </a:avLst>
            </a:prstGeom>
            <a:noFill/>
            <a:ln w="9525" cap="flat" cmpd="sng" algn="ctr">
              <a:solidFill>
                <a:srgbClr val="000000">
                  <a:shade val="95000"/>
                  <a:satMod val="105000"/>
                </a:srgbClr>
              </a:solidFill>
              <a:prstDash val="solid"/>
              <a:tailEnd type="triangle"/>
            </a:ln>
            <a:effectLst/>
          </p:spPr>
        </p:cxnSp>
        <p:sp>
          <p:nvSpPr>
            <p:cNvPr id="68" name="Rounded Rectangle 67"/>
            <p:cNvSpPr/>
            <p:nvPr/>
          </p:nvSpPr>
          <p:spPr>
            <a:xfrm>
              <a:off x="5445740" y="2209716"/>
              <a:ext cx="2638889" cy="884306"/>
            </a:xfrm>
            <a:prstGeom prst="roundRect">
              <a:avLst/>
            </a:prstGeom>
            <a:gradFill>
              <a:gsLst>
                <a:gs pos="0">
                  <a:srgbClr val="BED6EF">
                    <a:lumMod val="5000"/>
                    <a:lumOff val="95000"/>
                  </a:srgbClr>
                </a:gs>
                <a:gs pos="74000">
                  <a:srgbClr val="BED6EF">
                    <a:lumMod val="45000"/>
                    <a:lumOff val="55000"/>
                  </a:srgbClr>
                </a:gs>
                <a:gs pos="83000">
                  <a:srgbClr val="BED6EF">
                    <a:lumMod val="45000"/>
                    <a:lumOff val="55000"/>
                  </a:srgbClr>
                </a:gs>
                <a:gs pos="100000">
                  <a:srgbClr val="BED6EF">
                    <a:lumMod val="30000"/>
                    <a:lumOff val="70000"/>
                  </a:srgbClr>
                </a:gs>
              </a:gsLst>
              <a:lin ang="5400000" scaled="1"/>
            </a:gra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black">
                    <a:lumMod val="95000"/>
                    <a:lumOff val="5000"/>
                  </a:prstClr>
                </a:solidFill>
                <a:effectLst/>
                <a:uLnTx/>
                <a:uFillTx/>
                <a:latin typeface="Calibri"/>
                <a:ea typeface="+mn-ea"/>
                <a:cs typeface="+mn-cs"/>
              </a:endParaRPr>
            </a:p>
          </p:txBody>
        </p:sp>
        <p:sp>
          <p:nvSpPr>
            <p:cNvPr id="69" name="Rectangle 68"/>
            <p:cNvSpPr/>
            <p:nvPr/>
          </p:nvSpPr>
          <p:spPr>
            <a:xfrm>
              <a:off x="6688100" y="2416949"/>
              <a:ext cx="1269648" cy="646331"/>
            </a:xfrm>
            <a:prstGeom prst="rect">
              <a:avLst/>
            </a:prstGeom>
            <a:solidFill>
              <a:srgbClr val="FFFFCC"/>
            </a:solidFill>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smtClean="0">
                  <a:ln>
                    <a:noFill/>
                  </a:ln>
                  <a:solidFill>
                    <a:prstClr val="black">
                      <a:lumMod val="95000"/>
                      <a:lumOff val="5000"/>
                    </a:prstClr>
                  </a:solidFill>
                  <a:effectLst/>
                  <a:uLnTx/>
                  <a:uFillTx/>
                  <a:latin typeface="Arial" charset="0"/>
                </a:rPr>
                <a:t>Experiment Photo and Video Data      via OCA Downlink    by OC at the POIC</a:t>
              </a:r>
            </a:p>
          </p:txBody>
        </p:sp>
        <p:sp>
          <p:nvSpPr>
            <p:cNvPr id="70" name="Rectangle 69"/>
            <p:cNvSpPr/>
            <p:nvPr/>
          </p:nvSpPr>
          <p:spPr>
            <a:xfrm>
              <a:off x="5586733" y="2401669"/>
              <a:ext cx="1051989" cy="646331"/>
            </a:xfrm>
            <a:prstGeom prst="rect">
              <a:avLst/>
            </a:prstGeom>
            <a:solidFill>
              <a:srgbClr val="FFFFCC"/>
            </a:solidFill>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smtClean="0">
                  <a:ln>
                    <a:noFill/>
                  </a:ln>
                  <a:solidFill>
                    <a:prstClr val="black">
                      <a:lumMod val="95000"/>
                      <a:lumOff val="5000"/>
                    </a:prstClr>
                  </a:solidFill>
                  <a:effectLst/>
                  <a:uLnTx/>
                  <a:uFillTx/>
                  <a:latin typeface="Arial" charset="0"/>
                </a:rPr>
                <a:t>Experiment Data  via DCT Downlink    by MedOps Team</a:t>
              </a:r>
            </a:p>
          </p:txBody>
        </p:sp>
        <p:sp>
          <p:nvSpPr>
            <p:cNvPr id="71" name="Rectangle 70"/>
            <p:cNvSpPr/>
            <p:nvPr/>
          </p:nvSpPr>
          <p:spPr>
            <a:xfrm>
              <a:off x="5530115" y="2232294"/>
              <a:ext cx="2469796" cy="169636"/>
            </a:xfrm>
            <a:prstGeom prst="rect">
              <a:avLst/>
            </a:prstGeom>
            <a:no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Space Station Computer (SSC)</a:t>
              </a:r>
            </a:p>
          </p:txBody>
        </p:sp>
        <p:grpSp>
          <p:nvGrpSpPr>
            <p:cNvPr id="72" name="Group 71"/>
            <p:cNvGrpSpPr/>
            <p:nvPr/>
          </p:nvGrpSpPr>
          <p:grpSpPr>
            <a:xfrm>
              <a:off x="3487687" y="2264166"/>
              <a:ext cx="1674173" cy="1031668"/>
              <a:chOff x="3509867" y="2830142"/>
              <a:chExt cx="2232230" cy="1375557"/>
            </a:xfrm>
          </p:grpSpPr>
          <p:sp>
            <p:nvSpPr>
              <p:cNvPr id="90" name="Rounded Rectangle 89"/>
              <p:cNvSpPr/>
              <p:nvPr/>
            </p:nvSpPr>
            <p:spPr>
              <a:xfrm>
                <a:off x="3509867" y="2830142"/>
                <a:ext cx="2232230" cy="1375557"/>
              </a:xfrm>
              <a:prstGeom prst="roundRect">
                <a:avLst/>
              </a:prstGeom>
              <a:gradFill>
                <a:gsLst>
                  <a:gs pos="0">
                    <a:srgbClr val="BED6EF">
                      <a:lumMod val="5000"/>
                      <a:lumOff val="95000"/>
                    </a:srgbClr>
                  </a:gs>
                  <a:gs pos="74000">
                    <a:srgbClr val="BED6EF">
                      <a:lumMod val="45000"/>
                      <a:lumOff val="55000"/>
                    </a:srgbClr>
                  </a:gs>
                  <a:gs pos="83000">
                    <a:srgbClr val="BED6EF">
                      <a:lumMod val="45000"/>
                      <a:lumOff val="55000"/>
                    </a:srgbClr>
                  </a:gs>
                  <a:gs pos="100000">
                    <a:srgbClr val="BED6EF">
                      <a:lumMod val="30000"/>
                      <a:lumOff val="70000"/>
                    </a:srgbClr>
                  </a:gs>
                </a:gsLst>
                <a:lin ang="5400000" scaled="1"/>
              </a:gra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black">
                      <a:lumMod val="95000"/>
                      <a:lumOff val="5000"/>
                    </a:prstClr>
                  </a:solidFill>
                  <a:effectLst/>
                  <a:uLnTx/>
                  <a:uFillTx/>
                  <a:latin typeface="Calibri"/>
                  <a:ea typeface="+mn-ea"/>
                  <a:cs typeface="+mn-cs"/>
                </a:endParaRPr>
              </a:p>
            </p:txBody>
          </p:sp>
          <p:pic>
            <p:nvPicPr>
              <p:cNvPr id="91" name="Picture 90"/>
              <p:cNvPicPr>
                <a:picLocks noChangeAspect="1"/>
              </p:cNvPicPr>
              <p:nvPr/>
            </p:nvPicPr>
            <p:blipFill>
              <a:blip r:embed="rId3"/>
              <a:stretch>
                <a:fillRect/>
              </a:stretch>
            </p:blipFill>
            <p:spPr>
              <a:xfrm>
                <a:off x="3598978" y="3254591"/>
                <a:ext cx="935578" cy="661035"/>
              </a:xfrm>
              <a:prstGeom prst="rect">
                <a:avLst/>
              </a:prstGeom>
            </p:spPr>
          </p:pic>
          <p:sp>
            <p:nvSpPr>
              <p:cNvPr id="92" name="Rectangle 91"/>
              <p:cNvSpPr/>
              <p:nvPr/>
            </p:nvSpPr>
            <p:spPr>
              <a:xfrm>
                <a:off x="4580051" y="2901481"/>
                <a:ext cx="981814" cy="1272142"/>
              </a:xfrm>
              <a:prstGeom prst="rect">
                <a:avLst/>
              </a:prstGeom>
              <a:solidFill>
                <a:srgbClr val="FFFFCC"/>
              </a:solidFill>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smtClean="0">
                    <a:ln>
                      <a:noFill/>
                    </a:ln>
                    <a:solidFill>
                      <a:prstClr val="black">
                        <a:lumMod val="95000"/>
                        <a:lumOff val="5000"/>
                      </a:prstClr>
                    </a:solidFill>
                    <a:effectLst/>
                    <a:uLnTx/>
                    <a:uFillTx/>
                    <a:latin typeface="Arial" charset="0"/>
                  </a:rPr>
                  <a:t>Experiment Data         via Common Software  by TSC Ops Team</a:t>
                </a:r>
              </a:p>
            </p:txBody>
          </p:sp>
          <p:sp>
            <p:nvSpPr>
              <p:cNvPr id="93" name="Rectangle 92"/>
              <p:cNvSpPr/>
              <p:nvPr/>
            </p:nvSpPr>
            <p:spPr>
              <a:xfrm>
                <a:off x="3543080" y="2875930"/>
                <a:ext cx="988167" cy="318570"/>
              </a:xfrm>
              <a:prstGeom prst="rect">
                <a:avLst/>
              </a:prstGeom>
              <a:no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HRF PC</a:t>
                </a:r>
              </a:p>
            </p:txBody>
          </p:sp>
        </p:grpSp>
        <p:grpSp>
          <p:nvGrpSpPr>
            <p:cNvPr id="73" name="Group 72"/>
            <p:cNvGrpSpPr/>
            <p:nvPr/>
          </p:nvGrpSpPr>
          <p:grpSpPr>
            <a:xfrm>
              <a:off x="1403141" y="2140272"/>
              <a:ext cx="1794072" cy="1265990"/>
              <a:chOff x="2066471" y="860812"/>
              <a:chExt cx="2392096" cy="1687986"/>
            </a:xfrm>
          </p:grpSpPr>
          <p:sp>
            <p:nvSpPr>
              <p:cNvPr id="86" name="Rounded Rectangle 85"/>
              <p:cNvSpPr/>
              <p:nvPr/>
            </p:nvSpPr>
            <p:spPr>
              <a:xfrm>
                <a:off x="2066471" y="860812"/>
                <a:ext cx="2392096" cy="1687986"/>
              </a:xfrm>
              <a:prstGeom prst="roundRect">
                <a:avLst/>
              </a:prstGeom>
              <a:gradFill>
                <a:gsLst>
                  <a:gs pos="0">
                    <a:srgbClr val="BED6EF">
                      <a:lumMod val="5000"/>
                      <a:lumOff val="95000"/>
                    </a:srgbClr>
                  </a:gs>
                  <a:gs pos="74000">
                    <a:srgbClr val="BED6EF">
                      <a:lumMod val="45000"/>
                      <a:lumOff val="55000"/>
                    </a:srgbClr>
                  </a:gs>
                  <a:gs pos="83000">
                    <a:srgbClr val="BED6EF">
                      <a:lumMod val="45000"/>
                      <a:lumOff val="55000"/>
                    </a:srgbClr>
                  </a:gs>
                  <a:gs pos="100000">
                    <a:srgbClr val="BED6EF">
                      <a:lumMod val="30000"/>
                      <a:lumOff val="70000"/>
                    </a:srgbClr>
                  </a:gs>
                </a:gsLst>
                <a:lin ang="5400000" scaled="1"/>
              </a:gra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black">
                      <a:lumMod val="95000"/>
                      <a:lumOff val="5000"/>
                    </a:prstClr>
                  </a:solidFill>
                  <a:effectLst/>
                  <a:uLnTx/>
                  <a:uFillTx/>
                  <a:latin typeface="Calibri"/>
                  <a:ea typeface="+mn-ea"/>
                  <a:cs typeface="+mn-cs"/>
                </a:endParaRPr>
              </a:p>
            </p:txBody>
          </p:sp>
          <p:sp>
            <p:nvSpPr>
              <p:cNvPr id="87" name="Rectangle 86"/>
              <p:cNvSpPr/>
              <p:nvPr/>
            </p:nvSpPr>
            <p:spPr>
              <a:xfrm>
                <a:off x="3257938" y="1359916"/>
                <a:ext cx="1006772" cy="1046440"/>
              </a:xfrm>
              <a:prstGeom prst="rect">
                <a:avLst/>
              </a:prstGeom>
              <a:solidFill>
                <a:srgbClr val="FFFFCC"/>
              </a:solidFill>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smtClean="0">
                    <a:ln>
                      <a:noFill/>
                    </a:ln>
                    <a:solidFill>
                      <a:prstClr val="black">
                        <a:lumMod val="95000"/>
                        <a:lumOff val="5000"/>
                      </a:prstClr>
                    </a:solidFill>
                    <a:effectLst/>
                    <a:uLnTx/>
                    <a:uFillTx/>
                    <a:latin typeface="Arial" charset="0"/>
                  </a:rPr>
                  <a:t>HRF Health &amp; status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smtClean="0">
                    <a:ln>
                      <a:noFill/>
                    </a:ln>
                    <a:solidFill>
                      <a:prstClr val="black">
                        <a:lumMod val="95000"/>
                        <a:lumOff val="5000"/>
                      </a:prstClr>
                    </a:solidFill>
                    <a:effectLst/>
                    <a:uLnTx/>
                    <a:uFillTx/>
                    <a:latin typeface="Arial" charset="0"/>
                  </a:rPr>
                  <a:t>Via ISS RT Telemetry</a:t>
                </a:r>
              </a:p>
            </p:txBody>
          </p:sp>
          <p:sp>
            <p:nvSpPr>
              <p:cNvPr id="88" name="Rectangle 87"/>
              <p:cNvSpPr/>
              <p:nvPr/>
            </p:nvSpPr>
            <p:spPr>
              <a:xfrm>
                <a:off x="3090534" y="1008393"/>
                <a:ext cx="1281787" cy="318570"/>
              </a:xfrm>
              <a:prstGeom prst="rect">
                <a:avLst/>
              </a:prstGeom>
              <a:no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cs typeface="+mn-cs"/>
                  </a:rPr>
                  <a:t>HRF Rack</a:t>
                </a:r>
              </a:p>
            </p:txBody>
          </p:sp>
          <p:pic>
            <p:nvPicPr>
              <p:cNvPr id="89" name="Picture 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0634" y="985813"/>
                <a:ext cx="964570" cy="1471676"/>
              </a:xfrm>
              <a:prstGeom prst="rect">
                <a:avLst/>
              </a:prstGeom>
            </p:spPr>
          </p:pic>
        </p:grpSp>
        <p:sp>
          <p:nvSpPr>
            <p:cNvPr id="74" name="Right Arrow 73"/>
            <p:cNvSpPr/>
            <p:nvPr/>
          </p:nvSpPr>
          <p:spPr>
            <a:xfrm>
              <a:off x="3207630" y="2651868"/>
              <a:ext cx="268525" cy="241574"/>
            </a:xfrm>
            <a:prstGeom prst="rightArrow">
              <a:avLst/>
            </a:prstGeom>
            <a:solidFill>
              <a:srgbClr val="BED6EF"/>
            </a:soli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5" name="Rounded Rectangle 74"/>
            <p:cNvSpPr/>
            <p:nvPr/>
          </p:nvSpPr>
          <p:spPr>
            <a:xfrm>
              <a:off x="5154253" y="4193642"/>
              <a:ext cx="2930376" cy="250587"/>
            </a:xfrm>
            <a:prstGeom prst="roundRect">
              <a:avLst/>
            </a:prstGeom>
            <a:gradFill>
              <a:gsLst>
                <a:gs pos="0">
                  <a:srgbClr val="BED6EF">
                    <a:lumMod val="5000"/>
                    <a:lumOff val="95000"/>
                  </a:srgbClr>
                </a:gs>
                <a:gs pos="74000">
                  <a:srgbClr val="BED6EF">
                    <a:lumMod val="45000"/>
                    <a:lumOff val="55000"/>
                  </a:srgbClr>
                </a:gs>
                <a:gs pos="83000">
                  <a:srgbClr val="BED6EF">
                    <a:lumMod val="45000"/>
                    <a:lumOff val="55000"/>
                  </a:srgbClr>
                </a:gs>
                <a:gs pos="100000">
                  <a:srgbClr val="BED6EF">
                    <a:lumMod val="30000"/>
                    <a:lumOff val="70000"/>
                  </a:srgbClr>
                </a:gs>
              </a:gsLst>
              <a:lin ang="5400000" scaled="1"/>
            </a:gra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prstClr val="black">
                      <a:lumMod val="95000"/>
                      <a:lumOff val="5000"/>
                    </a:prstClr>
                  </a:solidFill>
                  <a:effectLst/>
                  <a:uLnTx/>
                  <a:uFillTx/>
                  <a:latin typeface="Calibri"/>
                  <a:ea typeface="+mn-ea"/>
                  <a:cs typeface="+mn-cs"/>
                </a:rPr>
                <a:t>JSC MCC</a:t>
              </a:r>
            </a:p>
          </p:txBody>
        </p:sp>
        <p:sp>
          <p:nvSpPr>
            <p:cNvPr id="76" name="Rounded Rectangle 75"/>
            <p:cNvSpPr/>
            <p:nvPr/>
          </p:nvSpPr>
          <p:spPr>
            <a:xfrm>
              <a:off x="1684018" y="4201178"/>
              <a:ext cx="3016082" cy="250586"/>
            </a:xfrm>
            <a:prstGeom prst="roundRect">
              <a:avLst/>
            </a:prstGeom>
            <a:gradFill>
              <a:gsLst>
                <a:gs pos="0">
                  <a:srgbClr val="BED6EF">
                    <a:lumMod val="5000"/>
                    <a:lumOff val="95000"/>
                  </a:srgbClr>
                </a:gs>
                <a:gs pos="74000">
                  <a:srgbClr val="BED6EF">
                    <a:lumMod val="45000"/>
                    <a:lumOff val="55000"/>
                  </a:srgbClr>
                </a:gs>
                <a:gs pos="83000">
                  <a:srgbClr val="BED6EF">
                    <a:lumMod val="45000"/>
                    <a:lumOff val="55000"/>
                  </a:srgbClr>
                </a:gs>
                <a:gs pos="100000">
                  <a:srgbClr val="BED6EF">
                    <a:lumMod val="30000"/>
                    <a:lumOff val="70000"/>
                  </a:srgbClr>
                </a:gs>
              </a:gsLst>
              <a:lin ang="5400000" scaled="1"/>
            </a:gra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prstClr val="black">
                      <a:lumMod val="95000"/>
                      <a:lumOff val="5000"/>
                    </a:prstClr>
                  </a:solidFill>
                  <a:effectLst/>
                  <a:uLnTx/>
                  <a:uFillTx/>
                  <a:latin typeface="Calibri"/>
                  <a:ea typeface="+mn-ea"/>
                  <a:cs typeface="+mn-cs"/>
                </a:rPr>
                <a:t>HOSC / POIC</a:t>
              </a:r>
            </a:p>
          </p:txBody>
        </p:sp>
        <p:sp>
          <p:nvSpPr>
            <p:cNvPr id="77" name="Rounded Rectangle 76"/>
            <p:cNvSpPr/>
            <p:nvPr/>
          </p:nvSpPr>
          <p:spPr>
            <a:xfrm>
              <a:off x="1684019" y="3725641"/>
              <a:ext cx="6400610" cy="284757"/>
            </a:xfrm>
            <a:prstGeom prst="roundRect">
              <a:avLst/>
            </a:prstGeom>
            <a:gradFill>
              <a:gsLst>
                <a:gs pos="0">
                  <a:srgbClr val="BED6EF">
                    <a:lumMod val="5000"/>
                    <a:lumOff val="95000"/>
                  </a:srgbClr>
                </a:gs>
                <a:gs pos="74000">
                  <a:srgbClr val="BED6EF">
                    <a:lumMod val="45000"/>
                    <a:lumOff val="55000"/>
                  </a:srgbClr>
                </a:gs>
                <a:gs pos="83000">
                  <a:srgbClr val="BED6EF">
                    <a:lumMod val="45000"/>
                    <a:lumOff val="55000"/>
                  </a:srgbClr>
                </a:gs>
                <a:gs pos="100000">
                  <a:srgbClr val="BED6EF">
                    <a:lumMod val="30000"/>
                    <a:lumOff val="70000"/>
                  </a:srgbClr>
                </a:gs>
              </a:gsLst>
              <a:lin ang="5400000" scaled="1"/>
            </a:gra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prstClr val="black">
                      <a:lumMod val="95000"/>
                      <a:lumOff val="5000"/>
                    </a:prstClr>
                  </a:solidFill>
                  <a:effectLst/>
                  <a:uLnTx/>
                  <a:uFillTx/>
                  <a:latin typeface="Calibri"/>
                  <a:ea typeface="+mn-ea"/>
                  <a:cs typeface="+mn-cs"/>
                </a:rPr>
                <a:t>White Sands</a:t>
              </a:r>
            </a:p>
          </p:txBody>
        </p:sp>
        <p:sp>
          <p:nvSpPr>
            <p:cNvPr id="78" name="Down Arrow 77"/>
            <p:cNvSpPr/>
            <p:nvPr/>
          </p:nvSpPr>
          <p:spPr>
            <a:xfrm>
              <a:off x="6052630" y="4016338"/>
              <a:ext cx="221556" cy="184734"/>
            </a:xfrm>
            <a:prstGeom prst="downArrow">
              <a:avLst/>
            </a:prstGeom>
            <a:solidFill>
              <a:srgbClr val="BED6EF"/>
            </a:soli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9" name="Down Arrow 78"/>
            <p:cNvSpPr/>
            <p:nvPr/>
          </p:nvSpPr>
          <p:spPr>
            <a:xfrm>
              <a:off x="6052630" y="4450169"/>
              <a:ext cx="221555" cy="278985"/>
            </a:xfrm>
            <a:prstGeom prst="downArrow">
              <a:avLst/>
            </a:prstGeom>
            <a:solidFill>
              <a:srgbClr val="BED6EF"/>
            </a:soli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0" name="Down Arrow 79"/>
            <p:cNvSpPr/>
            <p:nvPr/>
          </p:nvSpPr>
          <p:spPr>
            <a:xfrm>
              <a:off x="7355906" y="4441796"/>
              <a:ext cx="237125" cy="263223"/>
            </a:xfrm>
            <a:prstGeom prst="downArrow">
              <a:avLst/>
            </a:prstGeom>
            <a:solidFill>
              <a:srgbClr val="BED6EF"/>
            </a:soli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1" name="Down Arrow 80"/>
            <p:cNvSpPr/>
            <p:nvPr/>
          </p:nvSpPr>
          <p:spPr>
            <a:xfrm>
              <a:off x="7347958" y="4016338"/>
              <a:ext cx="248625" cy="177304"/>
            </a:xfrm>
            <a:prstGeom prst="downArrow">
              <a:avLst/>
            </a:prstGeom>
            <a:solidFill>
              <a:srgbClr val="BED6EF"/>
            </a:soli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2" name="Down Arrow 81"/>
            <p:cNvSpPr/>
            <p:nvPr/>
          </p:nvSpPr>
          <p:spPr>
            <a:xfrm>
              <a:off x="4168622" y="4009623"/>
              <a:ext cx="266703" cy="184019"/>
            </a:xfrm>
            <a:prstGeom prst="downArrow">
              <a:avLst/>
            </a:prstGeom>
            <a:solidFill>
              <a:srgbClr val="BED6EF"/>
            </a:soli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3" name="Down Arrow 82"/>
            <p:cNvSpPr/>
            <p:nvPr/>
          </p:nvSpPr>
          <p:spPr>
            <a:xfrm>
              <a:off x="4173211" y="4456109"/>
              <a:ext cx="266703" cy="193997"/>
            </a:xfrm>
            <a:prstGeom prst="downArrow">
              <a:avLst/>
            </a:prstGeom>
            <a:solidFill>
              <a:srgbClr val="BED6EF"/>
            </a:soli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4" name="Down Arrow 83"/>
            <p:cNvSpPr/>
            <p:nvPr/>
          </p:nvSpPr>
          <p:spPr>
            <a:xfrm>
              <a:off x="2092329" y="4011992"/>
              <a:ext cx="285608" cy="189029"/>
            </a:xfrm>
            <a:prstGeom prst="downArrow">
              <a:avLst/>
            </a:prstGeom>
            <a:solidFill>
              <a:srgbClr val="BED6EF"/>
            </a:soli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5" name="Down Arrow 84"/>
            <p:cNvSpPr/>
            <p:nvPr/>
          </p:nvSpPr>
          <p:spPr>
            <a:xfrm>
              <a:off x="2092329" y="4441795"/>
              <a:ext cx="285608" cy="203966"/>
            </a:xfrm>
            <a:prstGeom prst="downArrow">
              <a:avLst/>
            </a:prstGeom>
            <a:solidFill>
              <a:srgbClr val="BED6EF"/>
            </a:solidFill>
            <a:ln w="25400" cap="flat" cmpd="sng" algn="ctr">
              <a:solidFill>
                <a:srgbClr val="BED6E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a:r>
              <a:rPr lang="en-US" sz="2400" dirty="0" smtClean="0">
                <a:solidFill>
                  <a:schemeClr val="accent6"/>
                </a:solidFill>
              </a:rPr>
              <a:t>Project Description and Scope</a:t>
            </a:r>
            <a:endParaRPr lang="en-US" dirty="0">
              <a:solidFill>
                <a:schemeClr val="accent6"/>
              </a:solidFill>
            </a:endParaRPr>
          </a:p>
        </p:txBody>
      </p:sp>
      <p:sp>
        <p:nvSpPr>
          <p:cNvPr id="3" name="Content Placeholder 2"/>
          <p:cNvSpPr>
            <a:spLocks noGrp="1"/>
          </p:cNvSpPr>
          <p:nvPr>
            <p:ph idx="1"/>
          </p:nvPr>
        </p:nvSpPr>
        <p:spPr>
          <a:xfrm>
            <a:off x="533400" y="1905000"/>
            <a:ext cx="7924800" cy="4495800"/>
          </a:xfrm>
        </p:spPr>
        <p:txBody>
          <a:bodyPr/>
          <a:lstStyle/>
          <a:p>
            <a:pPr>
              <a:buFont typeface="Arial" panose="020B0604020202020204" pitchFamily="34" charset="0"/>
              <a:buChar char="•"/>
            </a:pPr>
            <a:r>
              <a:rPr lang="en-US" b="0" dirty="0"/>
              <a:t>The LSDA is a collection of NASA’s life sciences research data and information, consisting of human, animal, microbe, and plant studies conducted from 1958 to present. The LSDA has archive offices at </a:t>
            </a:r>
            <a:r>
              <a:rPr lang="en-US" b="0" dirty="0" smtClean="0"/>
              <a:t>ARC </a:t>
            </a:r>
            <a:r>
              <a:rPr lang="en-US" b="0" dirty="0"/>
              <a:t>and </a:t>
            </a:r>
            <a:r>
              <a:rPr lang="en-US" b="0" dirty="0" smtClean="0"/>
              <a:t>JSC and the KSC office has recently been reestablished. </a:t>
            </a:r>
          </a:p>
          <a:p>
            <a:pPr>
              <a:buFont typeface="Arial" panose="020B0604020202020204" pitchFamily="34" charset="0"/>
              <a:buChar char="•"/>
            </a:pPr>
            <a:endParaRPr lang="en-US" b="0" dirty="0" smtClean="0"/>
          </a:p>
          <a:p>
            <a:pPr lvl="1">
              <a:buFont typeface="Arial" panose="020B0604020202020204" pitchFamily="34" charset="0"/>
              <a:buChar char="•"/>
            </a:pPr>
            <a:r>
              <a:rPr lang="en-US" sz="1400" b="0" dirty="0" smtClean="0"/>
              <a:t>The </a:t>
            </a:r>
            <a:r>
              <a:rPr lang="en-US" sz="1400" b="0" dirty="0"/>
              <a:t>ARC office has primary responsibility for the preservation of plant, microbe and animal research information and data, and has the added responsibility of maintaining the Biospecimen Sharing </a:t>
            </a:r>
            <a:r>
              <a:rPr lang="en-US" sz="1400" b="0" dirty="0" smtClean="0"/>
              <a:t>Facility.</a:t>
            </a:r>
          </a:p>
          <a:p>
            <a:pPr lvl="1">
              <a:buFont typeface="Arial" panose="020B0604020202020204" pitchFamily="34" charset="0"/>
              <a:buChar char="•"/>
            </a:pPr>
            <a:endParaRPr lang="en-US" sz="1400" b="0" dirty="0" smtClean="0"/>
          </a:p>
          <a:p>
            <a:pPr lvl="1">
              <a:buFont typeface="Arial" panose="020B0604020202020204" pitchFamily="34" charset="0"/>
              <a:buChar char="•"/>
            </a:pPr>
            <a:r>
              <a:rPr lang="en-US" sz="1400" b="0" dirty="0" smtClean="0"/>
              <a:t>The </a:t>
            </a:r>
            <a:r>
              <a:rPr lang="en-US" sz="1400" b="0" dirty="0"/>
              <a:t>JSC office has primary responsibility for the preservation of human research information and data. The JSC office also has the additional responsibility of maintaining the central databases, the public website, and associated data management infrastructure</a:t>
            </a:r>
            <a:r>
              <a:rPr lang="en-US" sz="1400" b="0" dirty="0" smtClean="0"/>
              <a:t>.</a:t>
            </a:r>
          </a:p>
          <a:p>
            <a:pPr lvl="1">
              <a:buFont typeface="Arial" panose="020B0604020202020204" pitchFamily="34" charset="0"/>
              <a:buChar char="•"/>
            </a:pPr>
            <a:endParaRPr lang="en-US" sz="1400" b="0" dirty="0" smtClean="0"/>
          </a:p>
          <a:p>
            <a:pPr lvl="1">
              <a:buFont typeface="Arial" panose="020B0604020202020204" pitchFamily="34" charset="0"/>
              <a:buChar char="•"/>
            </a:pPr>
            <a:r>
              <a:rPr lang="en-US" sz="1400" dirty="0" smtClean="0"/>
              <a:t>The KSC has primary responsibility for the preservation of the plant studies.</a:t>
            </a:r>
            <a:endParaRPr lang="en-US" sz="1400" b="0" dirty="0"/>
          </a:p>
        </p:txBody>
      </p:sp>
    </p:spTree>
    <p:extLst>
      <p:ext uri="{BB962C8B-B14F-4D97-AF65-F5344CB8AC3E}">
        <p14:creationId xmlns:p14="http://schemas.microsoft.com/office/powerpoint/2010/main" val="1503299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924800" cy="609600"/>
          </a:xfrm>
        </p:spPr>
        <p:txBody>
          <a:bodyPr/>
          <a:lstStyle/>
          <a:p>
            <a:pPr lvl="1" algn="ctr"/>
            <a:r>
              <a:rPr lang="en-US" sz="2400" dirty="0" smtClean="0"/>
              <a:t>Project Description and Scope</a:t>
            </a:r>
            <a:endParaRPr lang="en-US" sz="2400" dirty="0"/>
          </a:p>
        </p:txBody>
      </p:sp>
      <p:sp>
        <p:nvSpPr>
          <p:cNvPr id="3" name="Content Placeholder 2"/>
          <p:cNvSpPr>
            <a:spLocks noGrp="1"/>
          </p:cNvSpPr>
          <p:nvPr>
            <p:ph idx="1"/>
          </p:nvPr>
        </p:nvSpPr>
        <p:spPr>
          <a:xfrm>
            <a:off x="228600" y="1752600"/>
            <a:ext cx="8610600" cy="4495800"/>
          </a:xfrm>
        </p:spPr>
        <p:txBody>
          <a:bodyPr/>
          <a:lstStyle/>
          <a:p>
            <a:pPr>
              <a:buFont typeface="Arial" panose="020B0604020202020204" pitchFamily="34" charset="0"/>
              <a:buChar char="•"/>
            </a:pPr>
            <a:r>
              <a:rPr lang="en-US" b="0" dirty="0" smtClean="0"/>
              <a:t>The LSDA is also a NASA JSC Institutional Review Board (IRB) approved repository. The purpose of the LSDA Repository (LSDA-R) is to enable the distribution of archived human research data and information beyond the purpose for which the data was originally collected. </a:t>
            </a:r>
          </a:p>
          <a:p>
            <a:endParaRPr lang="en-US" b="0" dirty="0" smtClean="0"/>
          </a:p>
          <a:p>
            <a:pPr lvl="1">
              <a:buFont typeface="Arial" panose="020B0604020202020204" pitchFamily="34" charset="0"/>
              <a:buChar char="•"/>
            </a:pPr>
            <a:r>
              <a:rPr lang="en-US" sz="1600" dirty="0" smtClean="0"/>
              <a:t>The LSDA-R and the Lifetime Surveillance of Astronaut Health Repository (LSAH-R) house the evidence base for the Human Health and Performance Directorate (HH&amp;P). </a:t>
            </a:r>
          </a:p>
          <a:p>
            <a:endParaRPr lang="en-US" b="0" dirty="0" smtClean="0"/>
          </a:p>
          <a:p>
            <a:pPr lvl="1">
              <a:buFont typeface="Arial" panose="020B0604020202020204" pitchFamily="34" charset="0"/>
              <a:buChar char="•"/>
            </a:pPr>
            <a:r>
              <a:rPr lang="en-US" sz="1600" dirty="0" smtClean="0"/>
              <a:t>Collectively, the repositories provide reusable data to researchers and establish permanence of NASA’s research and medical data collections.</a:t>
            </a:r>
          </a:p>
          <a:p>
            <a:endParaRPr lang="en-US" b="0" dirty="0" smtClean="0"/>
          </a:p>
          <a:p>
            <a:pPr>
              <a:buFont typeface="Arial" panose="020B0604020202020204" pitchFamily="34" charset="0"/>
              <a:buChar char="•"/>
            </a:pPr>
            <a:r>
              <a:rPr lang="en-US" b="0" dirty="0" smtClean="0"/>
              <a:t>The LSDA-R also encompasses the </a:t>
            </a:r>
            <a:r>
              <a:rPr lang="en-US" b="0" dirty="0" err="1" smtClean="0"/>
              <a:t>Biospecimen</a:t>
            </a:r>
            <a:r>
              <a:rPr lang="en-US" b="0" dirty="0" smtClean="0"/>
              <a:t> Sharing Program (BSP), managed at ARC, which provides the scientific community with access to NASA's inventory of non-human biological materials from organisms that have either flown in space or have been included in related ground control studies.</a:t>
            </a:r>
          </a:p>
        </p:txBody>
      </p:sp>
    </p:spTree>
    <p:extLst>
      <p:ext uri="{BB962C8B-B14F-4D97-AF65-F5344CB8AC3E}">
        <p14:creationId xmlns:p14="http://schemas.microsoft.com/office/powerpoint/2010/main" val="1416505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924800" cy="609600"/>
          </a:xfrm>
        </p:spPr>
        <p:txBody>
          <a:bodyPr/>
          <a:lstStyle/>
          <a:p>
            <a:pPr lvl="1" algn="ctr"/>
            <a:r>
              <a:rPr lang="en-US" sz="2400" dirty="0" smtClean="0"/>
              <a:t>Stakeholders and Supported Projects</a:t>
            </a:r>
            <a:br>
              <a:rPr lang="en-US" sz="2400" dirty="0" smtClean="0"/>
            </a:br>
            <a:r>
              <a:rPr lang="en-US" sz="2400" dirty="0" smtClean="0"/>
              <a:t/>
            </a:r>
            <a:br>
              <a:rPr lang="en-US" sz="2400" dirty="0" smtClean="0"/>
            </a:br>
            <a:endParaRPr lang="en-US" sz="2400" dirty="0"/>
          </a:p>
        </p:txBody>
      </p:sp>
      <p:sp>
        <p:nvSpPr>
          <p:cNvPr id="3" name="Content Placeholder 2"/>
          <p:cNvSpPr>
            <a:spLocks noGrp="1"/>
          </p:cNvSpPr>
          <p:nvPr>
            <p:ph idx="1"/>
          </p:nvPr>
        </p:nvSpPr>
        <p:spPr>
          <a:xfrm>
            <a:off x="419622" y="1752600"/>
            <a:ext cx="8382000" cy="4495800"/>
          </a:xfrm>
        </p:spPr>
        <p:txBody>
          <a:bodyPr/>
          <a:lstStyle/>
          <a:p>
            <a:pPr>
              <a:buFont typeface="Arial" panose="020B0604020202020204" pitchFamily="34" charset="0"/>
              <a:buChar char="•"/>
            </a:pPr>
            <a:r>
              <a:rPr lang="en-US" b="0" dirty="0" smtClean="0"/>
              <a:t>The primary customers of the LSDA are the Human Health and Performance Directorate (HHPD) at JSC and the Space Biosciences Division at ARC, and their research communities. </a:t>
            </a:r>
          </a:p>
          <a:p>
            <a:pPr lvl="1">
              <a:buFont typeface="Arial" panose="020B0604020202020204" pitchFamily="34" charset="0"/>
              <a:buChar char="•"/>
            </a:pPr>
            <a:r>
              <a:rPr lang="en-US" sz="1400" dirty="0" smtClean="0"/>
              <a:t>LSDA supports these organizations by collecting, maintaining, and distributing the data generated by the various NASA-sponsored life sciences flight and ground-based projects. </a:t>
            </a:r>
          </a:p>
          <a:p>
            <a:pPr lvl="1">
              <a:buFont typeface="Arial" panose="020B0604020202020204" pitchFamily="34" charset="0"/>
              <a:buChar char="•"/>
            </a:pPr>
            <a:r>
              <a:rPr lang="en-US" sz="1400" dirty="0" smtClean="0"/>
              <a:t>LSDA personnel work with the researchers and sponsors to determine the scope of the data and information to be archived. </a:t>
            </a:r>
          </a:p>
          <a:p>
            <a:pPr lvl="1">
              <a:buFont typeface="Arial" panose="020B0604020202020204" pitchFamily="34" charset="0"/>
              <a:buChar char="•"/>
            </a:pPr>
            <a:r>
              <a:rPr lang="en-US" sz="1400" dirty="0" smtClean="0"/>
              <a:t>Other customers include the Crew Health and Safety office, the Human Space Flight Program offices, and the general research community.</a:t>
            </a:r>
          </a:p>
          <a:p>
            <a:pPr lvl="1">
              <a:buFont typeface="Arial" panose="020B0604020202020204" pitchFamily="34" charset="0"/>
              <a:buChar char="•"/>
            </a:pPr>
            <a:r>
              <a:rPr lang="en-US" sz="1400" dirty="0" smtClean="0"/>
              <a:t>JSC Institutional Review Board</a:t>
            </a:r>
          </a:p>
          <a:p>
            <a:pPr>
              <a:buFont typeface="Arial" panose="020B0604020202020204" pitchFamily="34" charset="0"/>
              <a:buChar char="•"/>
            </a:pPr>
            <a:r>
              <a:rPr lang="en-US" b="0" dirty="0" smtClean="0"/>
              <a:t>Within the HHPD, we directly support the following projects:</a:t>
            </a:r>
          </a:p>
          <a:p>
            <a:pPr lvl="1">
              <a:buFont typeface="Arial" panose="020B0604020202020204" pitchFamily="34" charset="0"/>
              <a:buChar char="•"/>
            </a:pPr>
            <a:r>
              <a:rPr lang="en-US" sz="1400" dirty="0" smtClean="0"/>
              <a:t>Human Research Program and its Science Elements</a:t>
            </a:r>
          </a:p>
          <a:p>
            <a:pPr lvl="2"/>
            <a:r>
              <a:rPr lang="en-US" sz="1400" b="0" dirty="0" smtClean="0"/>
              <a:t>Behavioral Health and Performance, Exploration Medical Capability, Human Health and Countermeasures, Space Human Factors and Habitability, and Space Radiation </a:t>
            </a:r>
          </a:p>
          <a:p>
            <a:pPr lvl="1">
              <a:buFont typeface="Arial" panose="020B0604020202020204" pitchFamily="34" charset="0"/>
              <a:buChar char="•"/>
            </a:pPr>
            <a:r>
              <a:rPr lang="en-US" sz="1400" dirty="0" smtClean="0"/>
              <a:t>The International Space Station Medical and Flight Analogs Projects (ISSMP and FAP)</a:t>
            </a:r>
          </a:p>
          <a:p>
            <a:pPr lvl="1">
              <a:buFont typeface="Arial" panose="020B0604020202020204" pitchFamily="34" charset="0"/>
              <a:buChar char="•"/>
            </a:pPr>
            <a:r>
              <a:rPr lang="en-US" sz="1400" dirty="0" smtClean="0"/>
              <a:t>The Program Science Management and International Science Offices</a:t>
            </a:r>
          </a:p>
          <a:p>
            <a:pPr lvl="1">
              <a:buFont typeface="Arial" panose="020B0604020202020204" pitchFamily="34" charset="0"/>
              <a:buChar char="•"/>
            </a:pPr>
            <a:r>
              <a:rPr lang="en-US" sz="1400" dirty="0" smtClean="0"/>
              <a:t>The Lifetime Surveillance of Astronaut Health (LSAH) Project</a:t>
            </a:r>
          </a:p>
        </p:txBody>
      </p:sp>
    </p:spTree>
    <p:extLst>
      <p:ext uri="{BB962C8B-B14F-4D97-AF65-F5344CB8AC3E}">
        <p14:creationId xmlns:p14="http://schemas.microsoft.com/office/powerpoint/2010/main" val="1503299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Archiving Requirements</a:t>
            </a:r>
            <a:endParaRPr lang="en-US" dirty="0"/>
          </a:p>
        </p:txBody>
      </p:sp>
      <p:sp>
        <p:nvSpPr>
          <p:cNvPr id="3" name="Content Placeholder 2"/>
          <p:cNvSpPr>
            <a:spLocks noGrp="1"/>
          </p:cNvSpPr>
          <p:nvPr>
            <p:ph idx="1"/>
          </p:nvPr>
        </p:nvSpPr>
        <p:spPr>
          <a:xfrm>
            <a:off x="609600" y="1676400"/>
            <a:ext cx="7924800" cy="4495800"/>
          </a:xfrm>
        </p:spPr>
        <p:txBody>
          <a:bodyPr/>
          <a:lstStyle/>
          <a:p>
            <a:pPr>
              <a:buFont typeface="Arial" panose="020B0604020202020204" pitchFamily="34" charset="0"/>
              <a:buChar char="•"/>
            </a:pPr>
            <a:r>
              <a:rPr lang="en-US" b="0" dirty="0" smtClean="0"/>
              <a:t>LSDA has worked with HRP to communicate the requirement to archive early and often:</a:t>
            </a:r>
          </a:p>
          <a:p>
            <a:pPr lvl="1">
              <a:buFont typeface="Arial" panose="020B0604020202020204" pitchFamily="34" charset="0"/>
              <a:buChar char="•"/>
            </a:pPr>
            <a:r>
              <a:rPr lang="en-US" sz="1400" dirty="0" smtClean="0"/>
              <a:t>Applies to NASA-funded investigations and is explicitly stated in the following Documents:</a:t>
            </a:r>
          </a:p>
          <a:p>
            <a:pPr lvl="2"/>
            <a:r>
              <a:rPr lang="en-US" sz="1400" b="0" dirty="0" smtClean="0"/>
              <a:t>Solicitation documentation</a:t>
            </a:r>
          </a:p>
          <a:p>
            <a:pPr lvl="2"/>
            <a:r>
              <a:rPr lang="en-US" sz="1400" b="0" dirty="0" smtClean="0"/>
              <a:t>Proposal Award Letters</a:t>
            </a:r>
          </a:p>
          <a:p>
            <a:pPr lvl="2"/>
            <a:r>
              <a:rPr lang="en-US" sz="1400" b="0" dirty="0" smtClean="0"/>
              <a:t>Authority to Proceed Letter (for directed research)</a:t>
            </a:r>
          </a:p>
          <a:p>
            <a:pPr lvl="1">
              <a:buFont typeface="Arial" panose="020B0604020202020204" pitchFamily="34" charset="0"/>
              <a:buChar char="•"/>
            </a:pPr>
            <a:r>
              <a:rPr lang="en-US" sz="1400" dirty="0" smtClean="0"/>
              <a:t>Data Submission Agreements (DSA):</a:t>
            </a:r>
          </a:p>
          <a:p>
            <a:pPr lvl="2"/>
            <a:r>
              <a:rPr lang="en-US" sz="1400" b="0" dirty="0" smtClean="0"/>
              <a:t>The DSA establishes an agreement between the LSDA, HRP Element Scientist or Space Biology Project Manager, and the investigator on the data format and timeframe for data submittal to NASA.</a:t>
            </a:r>
          </a:p>
          <a:p>
            <a:pPr lvl="2"/>
            <a:r>
              <a:rPr lang="en-US" sz="1400" b="0" dirty="0" smtClean="0"/>
              <a:t>The DSA is initiated as soon as possible after the research is funded.</a:t>
            </a:r>
          </a:p>
          <a:p>
            <a:pPr lvl="1">
              <a:buFont typeface="Arial" panose="020B0604020202020204" pitchFamily="34" charset="0"/>
              <a:buChar char="•"/>
            </a:pPr>
            <a:r>
              <a:rPr lang="en-US" sz="1400" dirty="0" smtClean="0"/>
              <a:t>Recognition of the Investigators’ Right of First Publication</a:t>
            </a:r>
          </a:p>
          <a:p>
            <a:pPr lvl="2"/>
            <a:r>
              <a:rPr lang="en-US" sz="1400" b="0" dirty="0" smtClean="0"/>
              <a:t>Investigators should be aware that any results published in peer-reviewed scholarly publication that are based on research that directly arises from federal funds must be submitted to NASA as part of their grant or contract obligation.</a:t>
            </a:r>
          </a:p>
        </p:txBody>
      </p:sp>
    </p:spTree>
    <p:extLst>
      <p:ext uri="{BB962C8B-B14F-4D97-AF65-F5344CB8AC3E}">
        <p14:creationId xmlns:p14="http://schemas.microsoft.com/office/powerpoint/2010/main" val="3062291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LSDA Data Management System</a:t>
            </a:r>
            <a:endParaRPr lang="en-US" dirty="0"/>
          </a:p>
        </p:txBody>
      </p:sp>
      <p:sp>
        <p:nvSpPr>
          <p:cNvPr id="3" name="Content Placeholder 2"/>
          <p:cNvSpPr>
            <a:spLocks noGrp="1"/>
          </p:cNvSpPr>
          <p:nvPr>
            <p:ph idx="1"/>
          </p:nvPr>
        </p:nvSpPr>
        <p:spPr>
          <a:xfrm>
            <a:off x="228600" y="1600200"/>
            <a:ext cx="8610600" cy="4495800"/>
          </a:xfrm>
        </p:spPr>
        <p:txBody>
          <a:bodyPr/>
          <a:lstStyle/>
          <a:p>
            <a:pPr>
              <a:buFont typeface="Arial" panose="020B0604020202020204" pitchFamily="34" charset="0"/>
              <a:buChar char="•"/>
            </a:pPr>
            <a:r>
              <a:rPr lang="en-US" b="0" dirty="0"/>
              <a:t>DevTool</a:t>
            </a:r>
          </a:p>
          <a:p>
            <a:pPr lvl="1">
              <a:buFont typeface="Arial" panose="020B0604020202020204" pitchFamily="34" charset="0"/>
              <a:buChar char="•"/>
            </a:pPr>
            <a:r>
              <a:rPr lang="en-US" sz="1400" dirty="0"/>
              <a:t>Primary Data Entry Modules: Mission, Experiment, Personnel, Hardware, Biospecimens, Subjects, Datasets, Documents, and Photo Gallery</a:t>
            </a:r>
          </a:p>
          <a:p>
            <a:pPr lvl="1">
              <a:buFont typeface="Arial" panose="020B0604020202020204" pitchFamily="34" charset="0"/>
              <a:buChar char="•"/>
            </a:pPr>
            <a:r>
              <a:rPr lang="en-US" sz="1400" dirty="0"/>
              <a:t>Load ID Tool – Primarily used for Archivist to migrate content from the pre-production systems to the public website.</a:t>
            </a:r>
          </a:p>
          <a:p>
            <a:pPr lvl="1">
              <a:buFont typeface="Arial" panose="020B0604020202020204" pitchFamily="34" charset="0"/>
              <a:buChar char="•"/>
            </a:pPr>
            <a:r>
              <a:rPr lang="en-US" sz="1400" dirty="0"/>
              <a:t>Crew Consent Tracking Tool</a:t>
            </a:r>
          </a:p>
          <a:p>
            <a:pPr lvl="2">
              <a:buFont typeface="Arial" panose="020B0604020202020204" pitchFamily="34" charset="0"/>
              <a:buChar char="•"/>
            </a:pPr>
            <a:r>
              <a:rPr lang="en-US" sz="1400" b="0" dirty="0"/>
              <a:t>Used to generate repository consent documentation</a:t>
            </a:r>
          </a:p>
          <a:p>
            <a:pPr lvl="2">
              <a:buFont typeface="Arial" panose="020B0604020202020204" pitchFamily="34" charset="0"/>
              <a:buChar char="•"/>
            </a:pPr>
            <a:r>
              <a:rPr lang="en-US" sz="1400" b="0" dirty="0"/>
              <a:t>Linked to the experiment and personnel modules</a:t>
            </a:r>
          </a:p>
          <a:p>
            <a:pPr>
              <a:buFont typeface="Arial" panose="020B0604020202020204" pitchFamily="34" charset="0"/>
              <a:buChar char="•"/>
            </a:pPr>
            <a:r>
              <a:rPr lang="en-US" b="0" dirty="0"/>
              <a:t>Life Sciences Data Warehouse</a:t>
            </a:r>
          </a:p>
          <a:p>
            <a:pPr lvl="1">
              <a:buFont typeface="Arial" panose="020B0604020202020204" pitchFamily="34" charset="0"/>
              <a:buChar char="•"/>
            </a:pPr>
            <a:r>
              <a:rPr lang="en-US" sz="1400" dirty="0"/>
              <a:t>Secure Data Submittal and Distribution Tool</a:t>
            </a:r>
          </a:p>
          <a:p>
            <a:pPr lvl="1">
              <a:buFont typeface="Arial" panose="020B0604020202020204" pitchFamily="34" charset="0"/>
              <a:buChar char="•"/>
            </a:pPr>
            <a:r>
              <a:rPr lang="en-US" sz="1400" dirty="0"/>
              <a:t>Recently modified to accommodate ISSMP International Data Sharing</a:t>
            </a:r>
          </a:p>
          <a:p>
            <a:pPr lvl="1">
              <a:buFont typeface="Arial" panose="020B0604020202020204" pitchFamily="34" charset="0"/>
              <a:buChar char="•"/>
            </a:pPr>
            <a:r>
              <a:rPr lang="en-US" sz="1400" dirty="0"/>
              <a:t>Includes the Bar Code Database</a:t>
            </a:r>
          </a:p>
          <a:p>
            <a:pPr>
              <a:buFont typeface="Arial" panose="020B0604020202020204" pitchFamily="34" charset="0"/>
              <a:buChar char="•"/>
            </a:pPr>
            <a:r>
              <a:rPr lang="en-US" b="0" dirty="0"/>
              <a:t>Public Website</a:t>
            </a:r>
          </a:p>
          <a:p>
            <a:pPr lvl="1">
              <a:buFont typeface="Arial" panose="020B0604020202020204" pitchFamily="34" charset="0"/>
              <a:buChar char="•"/>
            </a:pPr>
            <a:r>
              <a:rPr lang="en-US" sz="1400" dirty="0"/>
              <a:t>Main distribution mechanism for unrestricted data and information</a:t>
            </a:r>
          </a:p>
          <a:p>
            <a:pPr lvl="1">
              <a:buFont typeface="Arial" panose="020B0604020202020204" pitchFamily="34" charset="0"/>
              <a:buChar char="•"/>
            </a:pPr>
            <a:r>
              <a:rPr lang="en-US" sz="1400" dirty="0"/>
              <a:t>Data Request Module</a:t>
            </a:r>
          </a:p>
          <a:p>
            <a:pPr lvl="2">
              <a:buFont typeface="Arial" panose="020B0604020202020204" pitchFamily="34" charset="0"/>
              <a:buChar char="•"/>
            </a:pPr>
            <a:r>
              <a:rPr lang="en-US" sz="1400" b="0" dirty="0"/>
              <a:t>Publicly Available – requests received from across the globe</a:t>
            </a:r>
          </a:p>
          <a:p>
            <a:pPr lvl="2">
              <a:buFont typeface="Arial" panose="020B0604020202020204" pitchFamily="34" charset="0"/>
              <a:buChar char="•"/>
            </a:pPr>
            <a:r>
              <a:rPr lang="en-US" sz="1400" b="0" dirty="0"/>
              <a:t>Submittals routed to the DevTool for initial vetting</a:t>
            </a:r>
          </a:p>
          <a:p>
            <a:pPr lvl="2">
              <a:buFont typeface="Arial" panose="020B0604020202020204" pitchFamily="34" charset="0"/>
              <a:buChar char="•"/>
            </a:pPr>
            <a:r>
              <a:rPr lang="en-US" sz="1400" b="0" dirty="0"/>
              <a:t>Legitimate requests transferred to the SharePoint-based data request tracking tool</a:t>
            </a:r>
          </a:p>
          <a:p>
            <a:endParaRPr lang="en-US" dirty="0" smtClean="0"/>
          </a:p>
          <a:p>
            <a:pPr lvl="2"/>
            <a:endParaRPr lang="en-US" dirty="0" smtClean="0"/>
          </a:p>
          <a:p>
            <a:pPr lvl="3"/>
            <a:endParaRPr lang="en-US" dirty="0" smtClean="0"/>
          </a:p>
          <a:p>
            <a:pPr lvl="3"/>
            <a:endParaRPr lang="en-US" dirty="0" smtClean="0"/>
          </a:p>
        </p:txBody>
      </p:sp>
    </p:spTree>
    <p:extLst>
      <p:ext uri="{BB962C8B-B14F-4D97-AF65-F5344CB8AC3E}">
        <p14:creationId xmlns:p14="http://schemas.microsoft.com/office/powerpoint/2010/main" val="2065625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7200" y="1600200"/>
            <a:ext cx="8229600" cy="4872146"/>
          </a:xfrm>
          <a:prstGeom prst="rect">
            <a:avLst/>
          </a:prstGeom>
        </p:spPr>
      </p:pic>
      <p:sp>
        <p:nvSpPr>
          <p:cNvPr id="6" name="Title 5"/>
          <p:cNvSpPr>
            <a:spLocks noGrp="1"/>
          </p:cNvSpPr>
          <p:nvPr>
            <p:ph type="title"/>
          </p:nvPr>
        </p:nvSpPr>
        <p:spPr/>
        <p:txBody>
          <a:bodyPr/>
          <a:lstStyle/>
          <a:p>
            <a:pPr algn="ctr"/>
            <a:r>
              <a:rPr lang="en-US" sz="2400" dirty="0" err="1">
                <a:solidFill>
                  <a:schemeClr val="accent6">
                    <a:lumMod val="75000"/>
                  </a:schemeClr>
                </a:solidFill>
              </a:rPr>
              <a:t>DevTool</a:t>
            </a:r>
            <a:r>
              <a:rPr lang="en-US" sz="2400" dirty="0">
                <a:solidFill>
                  <a:schemeClr val="accent6">
                    <a:lumMod val="75000"/>
                  </a:schemeClr>
                </a:solidFill>
              </a:rPr>
              <a:t> (Data Entry Interface</a:t>
            </a:r>
            <a:r>
              <a:rPr lang="en-US" sz="2400" dirty="0" smtClean="0">
                <a:solidFill>
                  <a:schemeClr val="accent6">
                    <a:lumMod val="75000"/>
                  </a:schemeClr>
                </a:solidFill>
              </a:rPr>
              <a:t>)</a:t>
            </a:r>
            <a:endParaRPr lang="en-US" sz="2400" dirty="0"/>
          </a:p>
        </p:txBody>
      </p:sp>
    </p:spTree>
    <p:extLst>
      <p:ext uri="{BB962C8B-B14F-4D97-AF65-F5344CB8AC3E}">
        <p14:creationId xmlns:p14="http://schemas.microsoft.com/office/powerpoint/2010/main" val="1876754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2400" b="0" dirty="0" smtClean="0"/>
              <a:t>Life Sciences Data Warehouse</a:t>
            </a:r>
            <a:endParaRPr lang="en-US" sz="2400" b="0" dirty="0"/>
          </a:p>
        </p:txBody>
      </p:sp>
      <p:pic>
        <p:nvPicPr>
          <p:cNvPr id="5" name="Picture 4"/>
          <p:cNvPicPr>
            <a:picLocks noChangeAspect="1"/>
          </p:cNvPicPr>
          <p:nvPr/>
        </p:nvPicPr>
        <p:blipFill>
          <a:blip r:embed="rId2"/>
          <a:stretch>
            <a:fillRect/>
          </a:stretch>
        </p:blipFill>
        <p:spPr>
          <a:xfrm>
            <a:off x="1143000" y="1585275"/>
            <a:ext cx="6986588" cy="5196525"/>
          </a:xfrm>
          <a:prstGeom prst="rect">
            <a:avLst/>
          </a:prstGeom>
        </p:spPr>
      </p:pic>
    </p:spTree>
    <p:extLst>
      <p:ext uri="{BB962C8B-B14F-4D97-AF65-F5344CB8AC3E}">
        <p14:creationId xmlns:p14="http://schemas.microsoft.com/office/powerpoint/2010/main" val="3101207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680445" y="134938"/>
            <a:ext cx="3749360" cy="707886"/>
          </a:xfrm>
          <a:prstGeom prst="rect">
            <a:avLst/>
          </a:prstGeom>
          <a:noFill/>
          <a:ln w="9525">
            <a:noFill/>
            <a:miter lim="800000"/>
            <a:headEnd/>
            <a:tailEnd/>
          </a:ln>
        </p:spPr>
        <p:txBody>
          <a:bodyPr wrap="none">
            <a:spAutoFit/>
          </a:bodyPr>
          <a:lstStyle/>
          <a:p>
            <a:pPr marL="457200" lvl="2"/>
            <a:r>
              <a:rPr lang="en-US" b="1" dirty="0" smtClean="0"/>
              <a:t>LSDA IT Applications</a:t>
            </a:r>
            <a:endParaRPr lang="en-US" sz="1600" dirty="0" smtClean="0"/>
          </a:p>
          <a:p>
            <a:pPr marL="457200" lvl="2"/>
            <a:endParaRPr lang="en-US" sz="1600" dirty="0" smtClean="0"/>
          </a:p>
        </p:txBody>
      </p:sp>
      <p:grpSp>
        <p:nvGrpSpPr>
          <p:cNvPr id="3" name="Group 2"/>
          <p:cNvGrpSpPr/>
          <p:nvPr/>
        </p:nvGrpSpPr>
        <p:grpSpPr>
          <a:xfrm>
            <a:off x="987715" y="1716806"/>
            <a:ext cx="7165685" cy="4531594"/>
            <a:chOff x="987715" y="1716806"/>
            <a:chExt cx="7352964" cy="5064994"/>
          </a:xfrm>
        </p:grpSpPr>
        <p:sp>
          <p:nvSpPr>
            <p:cNvPr id="5" name="Rectangle 4"/>
            <p:cNvSpPr>
              <a:spLocks noChangeArrowheads="1"/>
            </p:cNvSpPr>
            <p:nvPr/>
          </p:nvSpPr>
          <p:spPr bwMode="auto">
            <a:xfrm>
              <a:off x="7182958" y="4628230"/>
              <a:ext cx="1149350" cy="596900"/>
            </a:xfrm>
            <a:prstGeom prst="rect">
              <a:avLst/>
            </a:prstGeom>
            <a:solidFill>
              <a:srgbClr val="0070C0"/>
            </a:solidFill>
            <a:ln w="9525">
              <a:solidFill>
                <a:schemeClr val="tx1"/>
              </a:solidFill>
              <a:miter lim="800000"/>
              <a:headEnd/>
              <a:tailEnd/>
            </a:ln>
            <a:effectLst/>
          </p:spPr>
          <p:txBody>
            <a:bodyPr wrap="none" anchor="ctr"/>
            <a:lstStyle/>
            <a:p>
              <a:pPr algn="ctr"/>
              <a:r>
                <a:rPr lang="en-US" sz="1600" dirty="0" smtClean="0">
                  <a:solidFill>
                    <a:schemeClr val="bg1"/>
                  </a:solidFill>
                </a:rPr>
                <a:t>LSDW</a:t>
              </a:r>
            </a:p>
            <a:p>
              <a:pPr algn="ctr"/>
              <a:r>
                <a:rPr lang="en-US" sz="1100" dirty="0" smtClean="0">
                  <a:solidFill>
                    <a:schemeClr val="bg1"/>
                  </a:solidFill>
                </a:rPr>
                <a:t>(Restricted Access)</a:t>
              </a:r>
              <a:endParaRPr lang="en-US" sz="1600" dirty="0">
                <a:solidFill>
                  <a:schemeClr val="bg1"/>
                </a:solidFill>
              </a:endParaRPr>
            </a:p>
          </p:txBody>
        </p:sp>
        <p:sp>
          <p:nvSpPr>
            <p:cNvPr id="7" name="Rectangle 6"/>
            <p:cNvSpPr>
              <a:spLocks noChangeArrowheads="1"/>
            </p:cNvSpPr>
            <p:nvPr/>
          </p:nvSpPr>
          <p:spPr bwMode="auto">
            <a:xfrm>
              <a:off x="7187721" y="2239801"/>
              <a:ext cx="1149350" cy="596900"/>
            </a:xfrm>
            <a:prstGeom prst="rect">
              <a:avLst/>
            </a:prstGeom>
            <a:solidFill>
              <a:srgbClr val="0070C0"/>
            </a:solidFill>
            <a:ln w="9525">
              <a:solidFill>
                <a:schemeClr val="tx1"/>
              </a:solidFill>
              <a:miter lim="800000"/>
              <a:headEnd/>
              <a:tailEnd/>
            </a:ln>
            <a:effectLst/>
          </p:spPr>
          <p:txBody>
            <a:bodyPr wrap="none" anchor="ctr"/>
            <a:lstStyle/>
            <a:p>
              <a:pPr algn="ctr"/>
              <a:r>
                <a:rPr lang="en-US" sz="1600" dirty="0" smtClean="0">
                  <a:solidFill>
                    <a:schemeClr val="bg1"/>
                  </a:solidFill>
                </a:rPr>
                <a:t>LSDA</a:t>
              </a:r>
            </a:p>
            <a:p>
              <a:pPr algn="ctr"/>
              <a:r>
                <a:rPr lang="en-US" sz="1200" dirty="0" smtClean="0">
                  <a:solidFill>
                    <a:schemeClr val="bg1"/>
                  </a:solidFill>
                </a:rPr>
                <a:t>Public Access</a:t>
              </a:r>
              <a:endParaRPr lang="en-US" sz="1200" dirty="0">
                <a:solidFill>
                  <a:schemeClr val="bg1"/>
                </a:solidFill>
              </a:endParaRPr>
            </a:p>
          </p:txBody>
        </p:sp>
        <p:sp>
          <p:nvSpPr>
            <p:cNvPr id="9" name="Rectangle 8"/>
            <p:cNvSpPr>
              <a:spLocks noChangeArrowheads="1"/>
            </p:cNvSpPr>
            <p:nvPr/>
          </p:nvSpPr>
          <p:spPr bwMode="auto">
            <a:xfrm>
              <a:off x="1005178" y="4632993"/>
              <a:ext cx="1676400" cy="596900"/>
            </a:xfrm>
            <a:prstGeom prst="rect">
              <a:avLst/>
            </a:prstGeom>
            <a:solidFill>
              <a:srgbClr val="002060"/>
            </a:solidFill>
            <a:ln w="9525">
              <a:solidFill>
                <a:schemeClr val="tx1"/>
              </a:solidFill>
              <a:miter lim="800000"/>
              <a:headEnd/>
              <a:tailEnd/>
            </a:ln>
            <a:effectLst/>
          </p:spPr>
          <p:txBody>
            <a:bodyPr wrap="none" anchor="ctr"/>
            <a:lstStyle/>
            <a:p>
              <a:pPr algn="ctr"/>
              <a:r>
                <a:rPr lang="en-US" sz="1600" dirty="0" smtClean="0">
                  <a:solidFill>
                    <a:schemeClr val="bg1"/>
                  </a:solidFill>
                </a:rPr>
                <a:t>TSC</a:t>
              </a:r>
            </a:p>
            <a:p>
              <a:pPr algn="ctr"/>
              <a:r>
                <a:rPr lang="en-US" sz="1200" dirty="0" smtClean="0">
                  <a:solidFill>
                    <a:schemeClr val="bg1"/>
                  </a:solidFill>
                </a:rPr>
                <a:t>Flight Telemetry Data</a:t>
              </a:r>
              <a:endParaRPr lang="en-US" sz="1200" dirty="0">
                <a:solidFill>
                  <a:schemeClr val="bg1"/>
                </a:solidFill>
              </a:endParaRPr>
            </a:p>
          </p:txBody>
        </p:sp>
        <p:sp>
          <p:nvSpPr>
            <p:cNvPr id="11" name="Rectangle 10"/>
            <p:cNvSpPr>
              <a:spLocks noChangeArrowheads="1"/>
            </p:cNvSpPr>
            <p:nvPr/>
          </p:nvSpPr>
          <p:spPr bwMode="auto">
            <a:xfrm>
              <a:off x="3969858" y="2641355"/>
              <a:ext cx="1149350" cy="596900"/>
            </a:xfrm>
            <a:prstGeom prst="rect">
              <a:avLst/>
            </a:prstGeom>
            <a:solidFill>
              <a:srgbClr val="0070C0"/>
            </a:solidFill>
            <a:ln w="9525">
              <a:solidFill>
                <a:schemeClr val="tx1"/>
              </a:solidFill>
              <a:miter lim="800000"/>
              <a:headEnd/>
              <a:tailEnd/>
            </a:ln>
            <a:effectLst/>
          </p:spPr>
          <p:txBody>
            <a:bodyPr wrap="none" anchor="ctr"/>
            <a:lstStyle/>
            <a:p>
              <a:pPr algn="ctr"/>
              <a:r>
                <a:rPr lang="en-US" sz="1600" dirty="0">
                  <a:solidFill>
                    <a:schemeClr val="bg1"/>
                  </a:solidFill>
                </a:rPr>
                <a:t>DevTool</a:t>
              </a:r>
            </a:p>
          </p:txBody>
        </p:sp>
        <p:sp>
          <p:nvSpPr>
            <p:cNvPr id="12" name="Rectangle 11"/>
            <p:cNvSpPr>
              <a:spLocks noChangeArrowheads="1"/>
            </p:cNvSpPr>
            <p:nvPr/>
          </p:nvSpPr>
          <p:spPr bwMode="auto">
            <a:xfrm>
              <a:off x="987715" y="1716806"/>
              <a:ext cx="2133599" cy="596900"/>
            </a:xfrm>
            <a:prstGeom prst="rect">
              <a:avLst/>
            </a:prstGeom>
            <a:solidFill>
              <a:srgbClr val="0070C0"/>
            </a:solidFill>
            <a:ln w="9525">
              <a:solidFill>
                <a:schemeClr val="tx1"/>
              </a:solidFill>
              <a:miter lim="800000"/>
              <a:headEnd/>
              <a:tailEnd/>
            </a:ln>
            <a:effectLst/>
          </p:spPr>
          <p:txBody>
            <a:bodyPr wrap="none" anchor="ctr"/>
            <a:lstStyle/>
            <a:p>
              <a:pPr algn="ctr"/>
              <a:r>
                <a:rPr lang="en-US" sz="1600" dirty="0" smtClean="0">
                  <a:solidFill>
                    <a:schemeClr val="bg1"/>
                  </a:solidFill>
                </a:rPr>
                <a:t>Mission/Experiment </a:t>
              </a:r>
            </a:p>
            <a:p>
              <a:pPr algn="ctr"/>
              <a:r>
                <a:rPr lang="en-US" sz="1600" dirty="0" smtClean="0">
                  <a:solidFill>
                    <a:schemeClr val="bg1"/>
                  </a:solidFill>
                </a:rPr>
                <a:t>Metadata Entry </a:t>
              </a:r>
              <a:endParaRPr lang="en-US" sz="1600" dirty="0">
                <a:solidFill>
                  <a:schemeClr val="bg1"/>
                </a:solidFill>
              </a:endParaRPr>
            </a:p>
          </p:txBody>
        </p:sp>
        <p:cxnSp>
          <p:nvCxnSpPr>
            <p:cNvPr id="14" name="AutoShape 12"/>
            <p:cNvCxnSpPr>
              <a:cxnSpLocks noChangeShapeType="1"/>
              <a:stCxn id="11" idx="2"/>
              <a:endCxn id="5" idx="0"/>
            </p:cNvCxnSpPr>
            <p:nvPr/>
          </p:nvCxnSpPr>
          <p:spPr bwMode="auto">
            <a:xfrm rot="16200000" flipH="1">
              <a:off x="5456096" y="2326692"/>
              <a:ext cx="1389975" cy="3213100"/>
            </a:xfrm>
            <a:prstGeom prst="bentConnector3">
              <a:avLst>
                <a:gd name="adj1" fmla="val 76912"/>
              </a:avLst>
            </a:prstGeom>
            <a:noFill/>
            <a:ln w="28575">
              <a:solidFill>
                <a:schemeClr val="tx1"/>
              </a:solidFill>
              <a:prstDash val="sysDot"/>
              <a:miter lim="800000"/>
              <a:headEnd/>
              <a:tailEnd type="triangle" w="med" len="med"/>
            </a:ln>
            <a:effectLst/>
          </p:spPr>
        </p:cxnSp>
        <p:sp>
          <p:nvSpPr>
            <p:cNvPr id="16" name="Text Box 20"/>
            <p:cNvSpPr txBox="1">
              <a:spLocks noChangeArrowheads="1"/>
            </p:cNvSpPr>
            <p:nvPr/>
          </p:nvSpPr>
          <p:spPr bwMode="auto">
            <a:xfrm>
              <a:off x="2728433" y="4648200"/>
              <a:ext cx="2320925" cy="274637"/>
            </a:xfrm>
            <a:prstGeom prst="rect">
              <a:avLst/>
            </a:prstGeom>
            <a:noFill/>
            <a:ln w="9525">
              <a:noFill/>
              <a:miter lim="800000"/>
              <a:headEnd/>
              <a:tailEnd/>
            </a:ln>
            <a:effectLst/>
          </p:spPr>
          <p:txBody>
            <a:bodyPr wrap="none">
              <a:spAutoFit/>
            </a:bodyPr>
            <a:lstStyle/>
            <a:p>
              <a:r>
                <a:rPr lang="en-US" sz="1200" dirty="0"/>
                <a:t>Experiment Data Files (Restricted)</a:t>
              </a:r>
            </a:p>
          </p:txBody>
        </p:sp>
        <p:cxnSp>
          <p:nvCxnSpPr>
            <p:cNvPr id="18" name="AutoShape 23"/>
            <p:cNvCxnSpPr>
              <a:cxnSpLocks noChangeShapeType="1"/>
              <a:stCxn id="9" idx="3"/>
              <a:endCxn id="5" idx="1"/>
            </p:cNvCxnSpPr>
            <p:nvPr/>
          </p:nvCxnSpPr>
          <p:spPr bwMode="auto">
            <a:xfrm flipV="1">
              <a:off x="2681578" y="4926680"/>
              <a:ext cx="4501380" cy="4763"/>
            </a:xfrm>
            <a:prstGeom prst="straightConnector1">
              <a:avLst/>
            </a:prstGeom>
            <a:noFill/>
            <a:ln w="28575">
              <a:solidFill>
                <a:schemeClr val="tx1"/>
              </a:solidFill>
              <a:round/>
              <a:headEnd/>
              <a:tailEnd type="triangle" w="med" len="med"/>
            </a:ln>
            <a:effectLst/>
          </p:spPr>
        </p:cxnSp>
        <p:sp>
          <p:nvSpPr>
            <p:cNvPr id="19" name="Text Box 24"/>
            <p:cNvSpPr txBox="1">
              <a:spLocks noChangeArrowheads="1"/>
            </p:cNvSpPr>
            <p:nvPr/>
          </p:nvSpPr>
          <p:spPr bwMode="auto">
            <a:xfrm>
              <a:off x="1915969" y="3335479"/>
              <a:ext cx="2465740" cy="276999"/>
            </a:xfrm>
            <a:prstGeom prst="rect">
              <a:avLst/>
            </a:prstGeom>
            <a:noFill/>
            <a:ln w="9525">
              <a:noFill/>
              <a:miter lim="800000"/>
              <a:headEnd/>
              <a:tailEnd/>
            </a:ln>
            <a:effectLst/>
          </p:spPr>
          <p:txBody>
            <a:bodyPr wrap="none">
              <a:spAutoFit/>
            </a:bodyPr>
            <a:lstStyle/>
            <a:p>
              <a:pPr algn="ctr"/>
              <a:r>
                <a:rPr lang="en-US" sz="1200" dirty="0" smtClean="0"/>
                <a:t>Flight Mission/Experiment Metadata</a:t>
              </a:r>
              <a:endParaRPr lang="en-US" sz="1200" dirty="0"/>
            </a:p>
          </p:txBody>
        </p:sp>
        <p:sp>
          <p:nvSpPr>
            <p:cNvPr id="20" name="Rectangle 19"/>
            <p:cNvSpPr>
              <a:spLocks noChangeArrowheads="1"/>
            </p:cNvSpPr>
            <p:nvPr/>
          </p:nvSpPr>
          <p:spPr bwMode="auto">
            <a:xfrm>
              <a:off x="994859" y="5408946"/>
              <a:ext cx="1697037" cy="596900"/>
            </a:xfrm>
            <a:prstGeom prst="rect">
              <a:avLst/>
            </a:prstGeom>
            <a:solidFill>
              <a:srgbClr val="002060"/>
            </a:solidFill>
            <a:ln w="9525">
              <a:solidFill>
                <a:schemeClr val="tx1"/>
              </a:solidFill>
              <a:miter lim="800000"/>
              <a:headEnd/>
              <a:tailEnd/>
            </a:ln>
            <a:effectLst/>
          </p:spPr>
          <p:txBody>
            <a:bodyPr wrap="none" anchor="ctr"/>
            <a:lstStyle/>
            <a:p>
              <a:pPr algn="ctr"/>
              <a:r>
                <a:rPr lang="en-US" sz="1400" dirty="0" smtClean="0">
                  <a:solidFill>
                    <a:schemeClr val="bg1"/>
                  </a:solidFill>
                </a:rPr>
                <a:t>Data Producer</a:t>
              </a:r>
            </a:p>
            <a:p>
              <a:pPr algn="ctr"/>
              <a:r>
                <a:rPr lang="en-US" sz="1200" dirty="0" smtClean="0">
                  <a:solidFill>
                    <a:schemeClr val="bg1"/>
                  </a:solidFill>
                </a:rPr>
                <a:t>(PI, labs, etc.)</a:t>
              </a:r>
            </a:p>
          </p:txBody>
        </p:sp>
        <p:cxnSp>
          <p:nvCxnSpPr>
            <p:cNvPr id="21" name="AutoShape 26"/>
            <p:cNvCxnSpPr>
              <a:cxnSpLocks noChangeShapeType="1"/>
              <a:stCxn id="20" idx="3"/>
              <a:endCxn id="5" idx="1"/>
            </p:cNvCxnSpPr>
            <p:nvPr/>
          </p:nvCxnSpPr>
          <p:spPr bwMode="auto">
            <a:xfrm flipV="1">
              <a:off x="2691896" y="4926680"/>
              <a:ext cx="4491062" cy="780716"/>
            </a:xfrm>
            <a:prstGeom prst="bentConnector3">
              <a:avLst>
                <a:gd name="adj1" fmla="val 77070"/>
              </a:avLst>
            </a:prstGeom>
            <a:noFill/>
            <a:ln w="28575">
              <a:solidFill>
                <a:schemeClr val="tx1"/>
              </a:solidFill>
              <a:miter lim="800000"/>
              <a:headEnd/>
              <a:tailEnd type="triangle" w="med" len="med"/>
            </a:ln>
            <a:effectLst/>
          </p:spPr>
        </p:cxnSp>
        <p:sp>
          <p:nvSpPr>
            <p:cNvPr id="22" name="Text Box 27"/>
            <p:cNvSpPr txBox="1">
              <a:spLocks noChangeArrowheads="1"/>
            </p:cNvSpPr>
            <p:nvPr/>
          </p:nvSpPr>
          <p:spPr bwMode="auto">
            <a:xfrm>
              <a:off x="2728433" y="5410200"/>
              <a:ext cx="2320925" cy="274638"/>
            </a:xfrm>
            <a:prstGeom prst="rect">
              <a:avLst/>
            </a:prstGeom>
            <a:noFill/>
            <a:ln w="9525">
              <a:noFill/>
              <a:miter lim="800000"/>
              <a:headEnd/>
              <a:tailEnd/>
            </a:ln>
            <a:effectLst/>
          </p:spPr>
          <p:txBody>
            <a:bodyPr wrap="none">
              <a:spAutoFit/>
            </a:bodyPr>
            <a:lstStyle/>
            <a:p>
              <a:r>
                <a:rPr lang="en-US" sz="1200" dirty="0"/>
                <a:t>Experiment Data Files (Restricted)</a:t>
              </a:r>
            </a:p>
          </p:txBody>
        </p:sp>
        <p:cxnSp>
          <p:nvCxnSpPr>
            <p:cNvPr id="23" name="Shape 22"/>
            <p:cNvCxnSpPr>
              <a:stCxn id="29" idx="3"/>
              <a:endCxn id="5" idx="1"/>
            </p:cNvCxnSpPr>
            <p:nvPr/>
          </p:nvCxnSpPr>
          <p:spPr bwMode="auto">
            <a:xfrm flipV="1">
              <a:off x="2702215" y="4926680"/>
              <a:ext cx="4480743" cy="1556670"/>
            </a:xfrm>
            <a:prstGeom prst="bentConnector3">
              <a:avLst>
                <a:gd name="adj1" fmla="val 76901"/>
              </a:avLst>
            </a:prstGeom>
            <a:noFill/>
            <a:ln w="28575" cap="flat" cmpd="sng" algn="ctr">
              <a:solidFill>
                <a:schemeClr val="tx1"/>
              </a:solidFill>
              <a:prstDash val="solid"/>
              <a:round/>
              <a:headEnd type="none" w="med" len="med"/>
              <a:tailEnd type="arrow"/>
            </a:ln>
            <a:effectLst/>
          </p:spPr>
        </p:cxnSp>
        <p:sp>
          <p:nvSpPr>
            <p:cNvPr id="25" name="Text Box 27"/>
            <p:cNvSpPr txBox="1">
              <a:spLocks noChangeArrowheads="1"/>
            </p:cNvSpPr>
            <p:nvPr/>
          </p:nvSpPr>
          <p:spPr bwMode="auto">
            <a:xfrm>
              <a:off x="2724077" y="6172200"/>
              <a:ext cx="2137124" cy="276999"/>
            </a:xfrm>
            <a:prstGeom prst="rect">
              <a:avLst/>
            </a:prstGeom>
            <a:noFill/>
            <a:ln w="9525">
              <a:noFill/>
              <a:miter lim="800000"/>
              <a:headEnd/>
              <a:tailEnd/>
            </a:ln>
            <a:effectLst/>
          </p:spPr>
          <p:txBody>
            <a:bodyPr wrap="none">
              <a:spAutoFit/>
            </a:bodyPr>
            <a:lstStyle/>
            <a:p>
              <a:r>
                <a:rPr lang="en-US" sz="1200" dirty="0" smtClean="0"/>
                <a:t>Ancillary data files (Restricted)</a:t>
              </a:r>
              <a:endParaRPr lang="en-US" sz="1200" dirty="0"/>
            </a:p>
          </p:txBody>
        </p:sp>
        <p:sp>
          <p:nvSpPr>
            <p:cNvPr id="26" name="Rectangle 25"/>
            <p:cNvSpPr>
              <a:spLocks noChangeArrowheads="1"/>
            </p:cNvSpPr>
            <p:nvPr/>
          </p:nvSpPr>
          <p:spPr bwMode="auto">
            <a:xfrm>
              <a:off x="7191329" y="2974093"/>
              <a:ext cx="1149350" cy="596900"/>
            </a:xfrm>
            <a:prstGeom prst="rect">
              <a:avLst/>
            </a:prstGeom>
            <a:solidFill>
              <a:srgbClr val="0070C0"/>
            </a:solidFill>
            <a:ln w="9525">
              <a:solidFill>
                <a:schemeClr val="tx1"/>
              </a:solidFill>
              <a:miter lim="800000"/>
              <a:headEnd/>
              <a:tailEnd/>
            </a:ln>
            <a:effectLst/>
          </p:spPr>
          <p:txBody>
            <a:bodyPr wrap="none" anchor="ctr"/>
            <a:lstStyle/>
            <a:p>
              <a:pPr algn="ctr"/>
              <a:r>
                <a:rPr lang="en-US" sz="1600" dirty="0" smtClean="0">
                  <a:solidFill>
                    <a:schemeClr val="bg1"/>
                  </a:solidFill>
                </a:rPr>
                <a:t>rLSDA</a:t>
              </a:r>
            </a:p>
            <a:p>
              <a:pPr algn="ctr"/>
              <a:r>
                <a:rPr lang="en-US" sz="1200" dirty="0" smtClean="0">
                  <a:solidFill>
                    <a:schemeClr val="bg1"/>
                  </a:solidFill>
                </a:rPr>
                <a:t>Restricted Access</a:t>
              </a:r>
              <a:endParaRPr lang="en-US" sz="1200" dirty="0">
                <a:solidFill>
                  <a:schemeClr val="bg1"/>
                </a:solidFill>
              </a:endParaRPr>
            </a:p>
          </p:txBody>
        </p:sp>
        <p:cxnSp>
          <p:nvCxnSpPr>
            <p:cNvPr id="27" name="Elbow Connector 26"/>
            <p:cNvCxnSpPr>
              <a:endCxn id="7" idx="1"/>
            </p:cNvCxnSpPr>
            <p:nvPr/>
          </p:nvCxnSpPr>
          <p:spPr>
            <a:xfrm flipV="1">
              <a:off x="6727346" y="2538251"/>
              <a:ext cx="460375" cy="401554"/>
            </a:xfrm>
            <a:prstGeom prst="bentConnector3">
              <a:avLst>
                <a:gd name="adj1" fmla="val 50000"/>
              </a:avLst>
            </a:prstGeom>
            <a:ln w="28575">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endCxn id="26" idx="1"/>
            </p:cNvCxnSpPr>
            <p:nvPr/>
          </p:nvCxnSpPr>
          <p:spPr>
            <a:xfrm>
              <a:off x="6727346" y="2939805"/>
              <a:ext cx="463983" cy="332738"/>
            </a:xfrm>
            <a:prstGeom prst="bentConnector3">
              <a:avLst>
                <a:gd name="adj1" fmla="val 50000"/>
              </a:avLst>
            </a:prstGeom>
            <a:ln w="28575">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5"/>
            <p:cNvSpPr>
              <a:spLocks noChangeArrowheads="1"/>
            </p:cNvSpPr>
            <p:nvPr/>
          </p:nvSpPr>
          <p:spPr bwMode="auto">
            <a:xfrm>
              <a:off x="1005178" y="6184900"/>
              <a:ext cx="1697037" cy="596900"/>
            </a:xfrm>
            <a:prstGeom prst="rect">
              <a:avLst/>
            </a:prstGeom>
            <a:solidFill>
              <a:srgbClr val="002060"/>
            </a:solidFill>
            <a:ln w="9525">
              <a:solidFill>
                <a:schemeClr val="tx1"/>
              </a:solidFill>
              <a:miter lim="800000"/>
              <a:headEnd/>
              <a:tailEnd/>
            </a:ln>
            <a:effectLst/>
          </p:spPr>
          <p:txBody>
            <a:bodyPr wrap="none" anchor="ctr"/>
            <a:lstStyle/>
            <a:p>
              <a:pPr algn="ctr"/>
              <a:endParaRPr lang="en-US" sz="1400" dirty="0" smtClean="0"/>
            </a:p>
            <a:p>
              <a:pPr algn="ctr"/>
              <a:r>
                <a:rPr lang="en-US" sz="1400" dirty="0" smtClean="0">
                  <a:solidFill>
                    <a:schemeClr val="bg1"/>
                  </a:solidFill>
                </a:rPr>
                <a:t>Data Producer</a:t>
              </a:r>
            </a:p>
            <a:p>
              <a:pPr algn="ctr"/>
              <a:r>
                <a:rPr lang="en-US" sz="1100" dirty="0" smtClean="0">
                  <a:solidFill>
                    <a:schemeClr val="bg1"/>
                  </a:solidFill>
                </a:rPr>
                <a:t>(Off-site Facility )</a:t>
              </a:r>
            </a:p>
            <a:p>
              <a:pPr algn="ctr"/>
              <a:endParaRPr lang="en-US" sz="1400" dirty="0"/>
            </a:p>
          </p:txBody>
        </p:sp>
        <p:cxnSp>
          <p:nvCxnSpPr>
            <p:cNvPr id="31" name="Elbow Connector 30"/>
            <p:cNvCxnSpPr>
              <a:stCxn id="12" idx="2"/>
              <a:endCxn id="11" idx="0"/>
            </p:cNvCxnSpPr>
            <p:nvPr/>
          </p:nvCxnSpPr>
          <p:spPr bwMode="auto">
            <a:xfrm rot="16200000" flipH="1">
              <a:off x="3135700" y="1232521"/>
              <a:ext cx="327649" cy="2490018"/>
            </a:xfrm>
            <a:prstGeom prst="bentConnector3">
              <a:avLst>
                <a:gd name="adj1" fmla="val 50000"/>
              </a:avLst>
            </a:prstGeom>
            <a:solidFill>
              <a:schemeClr val="accent1"/>
            </a:solidFill>
            <a:ln w="28575" cap="sq" cmpd="sng" algn="ctr">
              <a:solidFill>
                <a:schemeClr val="tx1"/>
              </a:solidFill>
              <a:prstDash val="solid"/>
              <a:round/>
              <a:headEnd type="none" w="sm" len="sm"/>
              <a:tailEnd type="arrow"/>
            </a:ln>
            <a:effectLst/>
          </p:spPr>
        </p:cxnSp>
        <p:cxnSp>
          <p:nvCxnSpPr>
            <p:cNvPr id="35" name="Elbow Connector 34"/>
            <p:cNvCxnSpPr>
              <a:stCxn id="11" idx="3"/>
              <a:endCxn id="7" idx="1"/>
            </p:cNvCxnSpPr>
            <p:nvPr/>
          </p:nvCxnSpPr>
          <p:spPr>
            <a:xfrm flipV="1">
              <a:off x="5119208" y="2538251"/>
              <a:ext cx="2068513" cy="401554"/>
            </a:xfrm>
            <a:prstGeom prst="bentConnector3">
              <a:avLst>
                <a:gd name="adj1" fmla="val 50000"/>
              </a:avLst>
            </a:prstGeom>
            <a:ln w="28575">
              <a:tailEnd type="arrow"/>
            </a:ln>
          </p:spPr>
          <p:style>
            <a:lnRef idx="2">
              <a:schemeClr val="dk1"/>
            </a:lnRef>
            <a:fillRef idx="0">
              <a:schemeClr val="dk1"/>
            </a:fillRef>
            <a:effectRef idx="1">
              <a:schemeClr val="dk1"/>
            </a:effectRef>
            <a:fontRef idx="minor">
              <a:schemeClr val="tx1"/>
            </a:fontRef>
          </p:style>
        </p:cxnSp>
        <p:cxnSp>
          <p:nvCxnSpPr>
            <p:cNvPr id="37" name="Elbow Connector 36"/>
            <p:cNvCxnSpPr>
              <a:stCxn id="11" idx="3"/>
              <a:endCxn id="26" idx="1"/>
            </p:cNvCxnSpPr>
            <p:nvPr/>
          </p:nvCxnSpPr>
          <p:spPr>
            <a:xfrm>
              <a:off x="5119208" y="2939805"/>
              <a:ext cx="2072121" cy="332738"/>
            </a:xfrm>
            <a:prstGeom prst="bentConnector3">
              <a:avLst>
                <a:gd name="adj1" fmla="val 50000"/>
              </a:avLst>
            </a:prstGeom>
            <a:ln w="28575">
              <a:tailEnd type="arrow"/>
            </a:ln>
          </p:spPr>
          <p:style>
            <a:lnRef idx="2">
              <a:schemeClr val="dk1"/>
            </a:lnRef>
            <a:fillRef idx="0">
              <a:schemeClr val="dk1"/>
            </a:fillRef>
            <a:effectRef idx="1">
              <a:schemeClr val="dk1"/>
            </a:effectRef>
            <a:fontRef idx="minor">
              <a:schemeClr val="tx1"/>
            </a:fontRef>
          </p:style>
        </p:cxnSp>
        <p:cxnSp>
          <p:nvCxnSpPr>
            <p:cNvPr id="13" name="Elbow Connector 12"/>
            <p:cNvCxnSpPr>
              <a:stCxn id="11" idx="1"/>
              <a:endCxn id="9" idx="0"/>
            </p:cNvCxnSpPr>
            <p:nvPr/>
          </p:nvCxnSpPr>
          <p:spPr bwMode="auto">
            <a:xfrm rot="10800000" flipV="1">
              <a:off x="1843378" y="2939805"/>
              <a:ext cx="2126480" cy="1693188"/>
            </a:xfrm>
            <a:prstGeom prst="bentConnector2">
              <a:avLst/>
            </a:prstGeom>
            <a:solidFill>
              <a:schemeClr val="accent1"/>
            </a:solidFill>
            <a:ln w="28575" cap="flat" cmpd="sng" algn="ctr">
              <a:solidFill>
                <a:schemeClr val="tx1"/>
              </a:solidFill>
              <a:prstDash val="sysDot"/>
              <a:round/>
              <a:headEnd type="none" w="med" len="med"/>
              <a:tailEnd type="triangle"/>
            </a:ln>
            <a:effectLst/>
          </p:spPr>
        </p:cxnSp>
      </p:grpSp>
      <p:sp>
        <p:nvSpPr>
          <p:cNvPr id="2" name="TextBox 1"/>
          <p:cNvSpPr txBox="1"/>
          <p:nvPr/>
        </p:nvSpPr>
        <p:spPr>
          <a:xfrm>
            <a:off x="2685714" y="1163289"/>
            <a:ext cx="3962400" cy="461665"/>
          </a:xfrm>
          <a:prstGeom prst="rect">
            <a:avLst/>
          </a:prstGeom>
          <a:noFill/>
        </p:spPr>
        <p:txBody>
          <a:bodyPr wrap="square" rtlCol="0">
            <a:spAutoFit/>
          </a:bodyPr>
          <a:lstStyle/>
          <a:p>
            <a:pPr algn="ctr"/>
            <a:r>
              <a:rPr lang="en-US" sz="2400" dirty="0" smtClean="0">
                <a:solidFill>
                  <a:schemeClr val="accent6">
                    <a:lumMod val="75000"/>
                  </a:schemeClr>
                </a:solidFill>
              </a:rPr>
              <a:t>Experiment Data Flow</a:t>
            </a:r>
            <a:endParaRPr lang="en-US" sz="2400" dirty="0">
              <a:solidFill>
                <a:schemeClr val="accent6">
                  <a:lumMod val="75000"/>
                </a:schemeClr>
              </a:solidFill>
            </a:endParaRPr>
          </a:p>
        </p:txBody>
      </p:sp>
    </p:spTree>
    <p:extLst>
      <p:ext uri="{BB962C8B-B14F-4D97-AF65-F5344CB8AC3E}">
        <p14:creationId xmlns:p14="http://schemas.microsoft.com/office/powerpoint/2010/main" val="2309348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RPMA1.pp">
  <a:themeElements>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PMA1.pp">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PMA1.p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PMA1.p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PMA1.p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PMA1.p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PMA1.p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PMA1.p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15819</TotalTime>
  <Words>1441</Words>
  <Application>Microsoft Office PowerPoint</Application>
  <PresentationFormat>On-screen Show (4:3)</PresentationFormat>
  <Paragraphs>182</Paragraphs>
  <Slides>18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MS PGothic</vt:lpstr>
      <vt:lpstr>MS PGothic</vt:lpstr>
      <vt:lpstr>Arial</vt:lpstr>
      <vt:lpstr>Calibri</vt:lpstr>
      <vt:lpstr>Helvetica</vt:lpstr>
      <vt:lpstr>Times</vt:lpstr>
      <vt:lpstr>RPMA1.pp</vt:lpstr>
      <vt:lpstr>Life Sciences Data Archive DeeDee Thomas LSDA Project Lead (JSC)</vt:lpstr>
      <vt:lpstr>Project Description and Scope</vt:lpstr>
      <vt:lpstr>Project Description and Scope</vt:lpstr>
      <vt:lpstr>Stakeholders and Supported Projects  </vt:lpstr>
      <vt:lpstr>Archiving Requirements</vt:lpstr>
      <vt:lpstr>LSDA Data Management System</vt:lpstr>
      <vt:lpstr>DevTool (Data Entry Interface)</vt:lpstr>
      <vt:lpstr>Life Sciences Data Warehouse</vt:lpstr>
      <vt:lpstr>PowerPoint Presentation</vt:lpstr>
      <vt:lpstr>LSDA Public Website (https:\\lsda.jsc.nasa.gov)</vt:lpstr>
      <vt:lpstr>Data Request Portal</vt:lpstr>
      <vt:lpstr>Reuse of Archived Data</vt:lpstr>
      <vt:lpstr>Categories of Data Release</vt:lpstr>
      <vt:lpstr>Next Steps  </vt:lpstr>
      <vt:lpstr>Relevant Websites</vt:lpstr>
      <vt:lpstr>Backup Slides</vt:lpstr>
      <vt:lpstr>LSDA Operations</vt:lpstr>
      <vt:lpstr>TSC Operations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Twitchell</dc:creator>
  <cp:lastModifiedBy>THOMAS, DIEDRE M. (JSC-SD3)[WYLE INTEG. SCI. &amp; ENG.]</cp:lastModifiedBy>
  <cp:revision>176</cp:revision>
  <cp:lastPrinted>2013-05-06T15:51:25Z</cp:lastPrinted>
  <dcterms:created xsi:type="dcterms:W3CDTF">2015-12-19T01:18:12Z</dcterms:created>
  <dcterms:modified xsi:type="dcterms:W3CDTF">2016-01-12T22:55:13Z</dcterms:modified>
</cp:coreProperties>
</file>