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0" r:id="rId2"/>
    <p:sldId id="278" r:id="rId3"/>
    <p:sldId id="289" r:id="rId4"/>
    <p:sldId id="291" r:id="rId5"/>
    <p:sldId id="293" r:id="rId6"/>
    <p:sldId id="295" r:id="rId7"/>
    <p:sldId id="299" r:id="rId8"/>
    <p:sldId id="292" r:id="rId9"/>
    <p:sldId id="297" r:id="rId10"/>
    <p:sldId id="296" r:id="rId11"/>
    <p:sldId id="294" r:id="rId12"/>
    <p:sldId id="298" r:id="rId13"/>
    <p:sldId id="288" r:id="rId1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3" autoAdjust="0"/>
    <p:restoredTop sz="94687"/>
  </p:normalViewPr>
  <p:slideViewPr>
    <p:cSldViewPr>
      <p:cViewPr>
        <p:scale>
          <a:sx n="150" d="100"/>
          <a:sy n="150" d="100"/>
        </p:scale>
        <p:origin x="1432" y="-10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CBB8E62C-116A-E94F-B38D-90AF2DA32B9F}" type="datetimeFigureOut">
              <a:rPr lang="en-US" smtClean="0"/>
              <a:t>1/18/16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7CDB8972-0E97-F142-AD31-74721278E4FE}" type="slidenum">
              <a:rPr lang="en-US" smtClean="0"/>
              <a:t>‹#›</a:t>
            </a:fld>
            <a:endParaRPr lang="en-US"/>
          </a:p>
        </p:txBody>
      </p:sp>
    </p:spTree>
    <p:extLst>
      <p:ext uri="{BB962C8B-B14F-4D97-AF65-F5344CB8AC3E}">
        <p14:creationId xmlns:p14="http://schemas.microsoft.com/office/powerpoint/2010/main" val="15571489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We all are responsible for NASA’s end product (Science and Research end products).   We need to all ensure that we can produce</a:t>
            </a:r>
            <a:r>
              <a:rPr lang="en-US" baseline="0" dirty="0" smtClean="0"/>
              <a:t> this data timely and ensure that it is easily accessible to the public and other stakeholders.   </a:t>
            </a:r>
            <a:endParaRPr lang="en-US" dirty="0"/>
          </a:p>
        </p:txBody>
      </p:sp>
      <p:sp>
        <p:nvSpPr>
          <p:cNvPr id="4" name="Slide Number Placeholder 3"/>
          <p:cNvSpPr>
            <a:spLocks noGrp="1"/>
          </p:cNvSpPr>
          <p:nvPr>
            <p:ph type="sldNum" sz="quarter" idx="10"/>
          </p:nvPr>
        </p:nvSpPr>
        <p:spPr/>
        <p:txBody>
          <a:bodyPr/>
          <a:lstStyle/>
          <a:p>
            <a:fld id="{7CDB8972-0E97-F142-AD31-74721278E4FE}" type="slidenum">
              <a:rPr lang="en-US" smtClean="0"/>
              <a:t>10</a:t>
            </a:fld>
            <a:endParaRPr lang="en-US"/>
          </a:p>
        </p:txBody>
      </p:sp>
    </p:spTree>
    <p:extLst>
      <p:ext uri="{BB962C8B-B14F-4D97-AF65-F5344CB8AC3E}">
        <p14:creationId xmlns:p14="http://schemas.microsoft.com/office/powerpoint/2010/main" val="191943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23650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ext Placeholder 5"/>
          <p:cNvSpPr>
            <a:spLocks noGrp="1"/>
          </p:cNvSpPr>
          <p:nvPr>
            <p:ph type="body" sz="quarter" idx="10"/>
          </p:nvPr>
        </p:nvSpPr>
        <p:spPr>
          <a:xfrm>
            <a:off x="381000" y="1828800"/>
            <a:ext cx="8458200" cy="4648200"/>
          </a:xfrm>
          <a:prstGeom prst="rect">
            <a:avLst/>
          </a:prstGeom>
        </p:spPr>
        <p:txBody>
          <a:bodyPr vert="horz"/>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1143000"/>
            <a:ext cx="8610600" cy="609600"/>
          </a:xfrm>
          <a:prstGeom prst="rect">
            <a:avLst/>
          </a:prstGeom>
        </p:spPr>
        <p:txBody>
          <a:bodyPr vert="horz"/>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99131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924800" cy="838200"/>
          </a:xfrm>
          <a:prstGeom prst="rect">
            <a:avLst/>
          </a:prstGeom>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914400" y="2057400"/>
            <a:ext cx="7924800" cy="4495800"/>
          </a:xfrm>
          <a:prstGeom prst="rect">
            <a:avLst/>
          </a:prstGeom>
        </p:spPr>
        <p:txBody>
          <a:bodyPr/>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55952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399767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687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17204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100973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4384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38240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524000"/>
            <a:ext cx="19431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524000"/>
            <a:ext cx="56769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5006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0"/>
            <a:ext cx="4495800" cy="2362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63925493"/>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stretch>
            <a:fillRect/>
          </a:stretch>
        </p:blipFill>
        <p:spPr>
          <a:xfrm>
            <a:off x="76200" y="457199"/>
            <a:ext cx="8991600" cy="5978559"/>
          </a:xfrm>
          <a:prstGeom prst="rect">
            <a:avLst/>
          </a:prstGeom>
        </p:spPr>
      </p:pic>
      <p:sp>
        <p:nvSpPr>
          <p:cNvPr id="4" name="TextBox 3"/>
          <p:cNvSpPr txBox="1"/>
          <p:nvPr userDrawn="1"/>
        </p:nvSpPr>
        <p:spPr>
          <a:xfrm>
            <a:off x="5029200" y="685800"/>
            <a:ext cx="3352800" cy="1200329"/>
          </a:xfrm>
          <a:prstGeom prst="rect">
            <a:avLst/>
          </a:prstGeom>
          <a:noFill/>
        </p:spPr>
        <p:txBody>
          <a:bodyPr wrap="square" rtlCol="0">
            <a:spAutoFit/>
          </a:bodyPr>
          <a:lstStyle/>
          <a:p>
            <a:r>
              <a:rPr lang="en-US" b="1" dirty="0" smtClean="0">
                <a:solidFill>
                  <a:schemeClr val="bg1"/>
                </a:solidFill>
              </a:rPr>
              <a:t>Collaborative Life</a:t>
            </a:r>
            <a:r>
              <a:rPr lang="en-US" b="1" baseline="0" dirty="0" smtClean="0">
                <a:solidFill>
                  <a:schemeClr val="bg1"/>
                </a:solidFill>
              </a:rPr>
              <a:t> Sciences Data Technical Meeting</a:t>
            </a:r>
          </a:p>
          <a:p>
            <a:r>
              <a:rPr lang="en-US" baseline="0" dirty="0" smtClean="0">
                <a:solidFill>
                  <a:schemeClr val="bg1"/>
                </a:solidFill>
              </a:rPr>
              <a:t>NASA Ames Research Center</a:t>
            </a:r>
          </a:p>
          <a:p>
            <a:r>
              <a:rPr lang="en-US" baseline="0" dirty="0" smtClean="0">
                <a:solidFill>
                  <a:schemeClr val="bg1"/>
                </a:solidFill>
              </a:rPr>
              <a:t>January 14-15, 2016</a:t>
            </a:r>
            <a:endParaRPr lang="en-US" dirty="0">
              <a:solidFill>
                <a:schemeClr val="bg1"/>
              </a:solidFill>
            </a:endParaRPr>
          </a:p>
        </p:txBody>
      </p:sp>
      <p:pic>
        <p:nvPicPr>
          <p:cNvPr id="5" name="Picture 38" descr="nasa_logo_small"/>
          <p:cNvPicPr>
            <a:picLocks noChangeAspect="1" noChangeArrowheads="1"/>
          </p:cNvPicPr>
          <p:nvPr userDrawn="1"/>
        </p:nvPicPr>
        <p:blipFill>
          <a:blip r:embed="rId12" cstate="print"/>
          <a:srcRect/>
          <a:stretch>
            <a:fillRect/>
          </a:stretch>
        </p:blipFill>
        <p:spPr bwMode="auto">
          <a:xfrm>
            <a:off x="228599" y="609600"/>
            <a:ext cx="997527" cy="838200"/>
          </a:xfrm>
          <a:prstGeom prst="rect">
            <a:avLst/>
          </a:prstGeom>
          <a:noFill/>
          <a:ln w="9525">
            <a:noFill/>
            <a:miter lim="800000"/>
            <a:headEnd/>
            <a:tailEnd/>
          </a:ln>
        </p:spPr>
      </p:pic>
    </p:spTree>
    <p:extLst>
      <p:ext uri="{BB962C8B-B14F-4D97-AF65-F5344CB8AC3E}">
        <p14:creationId xmlns:p14="http://schemas.microsoft.com/office/powerpoint/2010/main" val="55238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hitehouse.gov/sites/default/files/microsites/ostp/ostp_public_access_memo_2013.pdf" TargetMode="External"/><Relationship Id="rId3" Type="http://schemas.openxmlformats.org/officeDocument/2006/relationships/hyperlink" Target="http://www.nasa.gov/open/science-data-acces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specialtys.com/Location.aspx?Store=SJ05" TargetMode="Externa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specialtys.com/Location.aspx?Store=SJ0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819400"/>
            <a:ext cx="5105400" cy="1143000"/>
          </a:xfrm>
        </p:spPr>
        <p:txBody>
          <a:bodyPr/>
          <a:lstStyle/>
          <a:p>
            <a:r>
              <a:rPr lang="en-US" sz="2400" b="1" dirty="0" smtClean="0">
                <a:solidFill>
                  <a:schemeClr val="bg1"/>
                </a:solidFill>
              </a:rPr>
              <a:t>Software</a:t>
            </a:r>
            <a:br>
              <a:rPr lang="en-US" sz="2400" b="1" dirty="0" smtClean="0">
                <a:solidFill>
                  <a:schemeClr val="bg1"/>
                </a:solidFill>
              </a:rPr>
            </a:br>
            <a:r>
              <a:rPr lang="en-US" sz="2400" b="1" dirty="0" smtClean="0">
                <a:solidFill>
                  <a:schemeClr val="bg1"/>
                </a:solidFill>
              </a:rPr>
              <a:t>Helen Stewart</a:t>
            </a:r>
            <a:br>
              <a:rPr lang="en-US" sz="2400" b="1" dirty="0" smtClean="0">
                <a:solidFill>
                  <a:schemeClr val="bg1"/>
                </a:solidFill>
              </a:rPr>
            </a:br>
            <a:r>
              <a:rPr lang="en-US" sz="2400" b="1" dirty="0" smtClean="0">
                <a:solidFill>
                  <a:schemeClr val="bg1"/>
                </a:solidFill>
              </a:rPr>
              <a:t>Logistics, Agenda, and Purpose</a:t>
            </a:r>
            <a:endParaRPr lang="en-US" sz="2400" b="1" dirty="0">
              <a:solidFill>
                <a:schemeClr val="bg1"/>
              </a:solidFill>
            </a:endParaRPr>
          </a:p>
        </p:txBody>
      </p:sp>
    </p:spTree>
    <p:extLst>
      <p:ext uri="{BB962C8B-B14F-4D97-AF65-F5344CB8AC3E}">
        <p14:creationId xmlns:p14="http://schemas.microsoft.com/office/powerpoint/2010/main" val="18808976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Arial"/>
              <a:buChar char="•"/>
            </a:pPr>
            <a:r>
              <a:rPr lang="en-US" sz="1800" dirty="0"/>
              <a:t>LSDA and </a:t>
            </a:r>
            <a:r>
              <a:rPr lang="en-US" sz="1800" dirty="0" err="1" smtClean="0"/>
              <a:t>GeneLab</a:t>
            </a:r>
            <a:r>
              <a:rPr lang="en-US" sz="1800" dirty="0" smtClean="0"/>
              <a:t> started Interface discussions </a:t>
            </a:r>
            <a:r>
              <a:rPr lang="en-US" sz="1800" dirty="0"/>
              <a:t>in order to provide supporting data with OMICs </a:t>
            </a:r>
            <a:r>
              <a:rPr lang="en-US" sz="1800" dirty="0" smtClean="0"/>
              <a:t>results. </a:t>
            </a:r>
          </a:p>
          <a:p>
            <a:pPr marL="347663" indent="-347663"/>
            <a:r>
              <a:rPr lang="en-US" sz="1800" dirty="0"/>
              <a:t>	</a:t>
            </a:r>
            <a:r>
              <a:rPr lang="en-US" b="0" dirty="0" smtClean="0"/>
              <a:t>With this dialog it was recognized that there was a need to </a:t>
            </a:r>
            <a:r>
              <a:rPr lang="en-US" b="0" dirty="0"/>
              <a:t>cross </a:t>
            </a:r>
            <a:r>
              <a:rPr lang="en-US" b="0" dirty="0" smtClean="0"/>
              <a:t>link </a:t>
            </a:r>
            <a:r>
              <a:rPr lang="en-US" b="0" dirty="0"/>
              <a:t>for </a:t>
            </a:r>
            <a:r>
              <a:rPr lang="en-US" b="0" dirty="0" smtClean="0">
                <a:solidFill>
                  <a:srgbClr val="000000"/>
                </a:solidFill>
              </a:rPr>
              <a:t>broadening </a:t>
            </a:r>
            <a:r>
              <a:rPr lang="en-US" b="0" dirty="0"/>
              <a:t>awareness on GeneLab OMICS vs. Life Sciences Data and </a:t>
            </a:r>
            <a:r>
              <a:rPr lang="en-US" b="0" dirty="0" err="1"/>
              <a:t>biospecimen</a:t>
            </a:r>
            <a:r>
              <a:rPr lang="en-US" b="0" dirty="0"/>
              <a:t> availability for </a:t>
            </a:r>
            <a:r>
              <a:rPr lang="en-US" b="0" dirty="0" smtClean="0"/>
              <a:t>science experiments nationally and internationally.</a:t>
            </a:r>
          </a:p>
          <a:p>
            <a:pPr>
              <a:buFont typeface="Arial"/>
              <a:buChar char="•"/>
            </a:pPr>
            <a:r>
              <a:rPr lang="en-US" sz="1800" dirty="0" smtClean="0"/>
              <a:t>Support for the National Labs and Commercial Space </a:t>
            </a:r>
          </a:p>
          <a:p>
            <a:r>
              <a:rPr lang="en-US" sz="1800" dirty="0" smtClean="0"/>
              <a:t>	</a:t>
            </a:r>
            <a:r>
              <a:rPr lang="en-US" sz="1400" b="0" dirty="0" smtClean="0"/>
              <a:t>NASA </a:t>
            </a:r>
            <a:r>
              <a:rPr lang="en-US" sz="1400" b="0" dirty="0"/>
              <a:t>is in the process of </a:t>
            </a:r>
            <a:r>
              <a:rPr lang="en-US" sz="1400" b="0" dirty="0" smtClean="0">
                <a:solidFill>
                  <a:srgbClr val="000000"/>
                </a:solidFill>
              </a:rPr>
              <a:t>commercializing</a:t>
            </a:r>
            <a:r>
              <a:rPr lang="en-US" sz="1400" b="0" dirty="0" smtClean="0"/>
              <a:t> LEO </a:t>
            </a:r>
            <a:r>
              <a:rPr lang="en-US" sz="1400" b="0" dirty="0" smtClean="0">
                <a:solidFill>
                  <a:srgbClr val="000000"/>
                </a:solidFill>
              </a:rPr>
              <a:t>as the Agency turns its </a:t>
            </a:r>
            <a:r>
              <a:rPr lang="en-US" sz="1400" b="0" dirty="0" smtClean="0"/>
              <a:t>attention </a:t>
            </a:r>
            <a:r>
              <a:rPr lang="en-US" sz="1400" b="0" dirty="0"/>
              <a:t>to deep space exploration. In order to effectively support this handover of knowledge and experience accumulated over the past 50 </a:t>
            </a:r>
            <a:r>
              <a:rPr lang="en-US" sz="1400" b="0" dirty="0" smtClean="0"/>
              <a:t>years</a:t>
            </a:r>
            <a:r>
              <a:rPr lang="en-US" sz="1400" b="0" dirty="0" smtClean="0">
                <a:solidFill>
                  <a:srgbClr val="FF0000"/>
                </a:solidFill>
              </a:rPr>
              <a:t>,</a:t>
            </a:r>
            <a:r>
              <a:rPr lang="en-US" sz="1400" b="0" dirty="0" smtClean="0"/>
              <a:t> a foundation is needed </a:t>
            </a:r>
            <a:r>
              <a:rPr lang="en-US" sz="1400" b="0" dirty="0"/>
              <a:t>for that support effort to provide the expertise gained from the life science work accomplished by NASA. </a:t>
            </a:r>
            <a:endParaRPr lang="en-US" sz="1400" b="0" dirty="0" smtClean="0"/>
          </a:p>
          <a:p>
            <a:r>
              <a:rPr lang="en-US" sz="1400" b="0" dirty="0"/>
              <a:t>	</a:t>
            </a:r>
            <a:r>
              <a:rPr lang="en-US" sz="1400" b="0" dirty="0" smtClean="0">
                <a:solidFill>
                  <a:srgbClr val="000000"/>
                </a:solidFill>
              </a:rPr>
              <a:t>Both NASA and commercial research will benefit from greater access to research data and results from space</a:t>
            </a:r>
            <a:r>
              <a:rPr lang="en-US" sz="1400" b="0" dirty="0">
                <a:solidFill>
                  <a:srgbClr val="000000"/>
                </a:solidFill>
              </a:rPr>
              <a:t> </a:t>
            </a:r>
            <a:r>
              <a:rPr lang="en-US" sz="1400" b="0" dirty="0" smtClean="0">
                <a:solidFill>
                  <a:srgbClr val="000000"/>
                </a:solidFill>
              </a:rPr>
              <a:t>investigations</a:t>
            </a:r>
            <a:endParaRPr lang="en-US" sz="1400" b="0" dirty="0">
              <a:solidFill>
                <a:srgbClr val="000000"/>
              </a:solidFill>
            </a:endParaRPr>
          </a:p>
          <a:p>
            <a:r>
              <a:rPr lang="en-US" sz="1400" b="0" dirty="0" smtClean="0"/>
              <a:t>	This </a:t>
            </a:r>
            <a:r>
              <a:rPr lang="en-US" sz="1400" b="0" dirty="0"/>
              <a:t>combined with the OSTP directive to make government research available to the public provides a clear mandate to </a:t>
            </a:r>
            <a:r>
              <a:rPr lang="en-US" sz="1400" b="0" dirty="0" smtClean="0"/>
              <a:t>build </a:t>
            </a:r>
            <a:r>
              <a:rPr lang="en-US" sz="1400" b="0" dirty="0"/>
              <a:t>this foundation. </a:t>
            </a:r>
          </a:p>
          <a:p>
            <a:r>
              <a:rPr lang="en-US" sz="1400" b="0" dirty="0" smtClean="0"/>
              <a:t>	This </a:t>
            </a:r>
            <a:r>
              <a:rPr lang="en-US" sz="1400" b="0" dirty="0"/>
              <a:t>TEM is the first in a series of workshops to build this integrated foundation.</a:t>
            </a:r>
            <a:r>
              <a:rPr lang="en-US" sz="1400" dirty="0"/>
              <a:t> </a:t>
            </a:r>
            <a:endParaRPr lang="en-US" sz="1400" dirty="0" smtClean="0"/>
          </a:p>
        </p:txBody>
      </p:sp>
      <p:sp>
        <p:nvSpPr>
          <p:cNvPr id="3" name="Title 2"/>
          <p:cNvSpPr>
            <a:spLocks noGrp="1"/>
          </p:cNvSpPr>
          <p:nvPr>
            <p:ph type="title"/>
          </p:nvPr>
        </p:nvSpPr>
        <p:spPr/>
        <p:txBody>
          <a:bodyPr/>
          <a:lstStyle/>
          <a:p>
            <a:r>
              <a:rPr lang="en-US" dirty="0" smtClean="0"/>
              <a:t>What Started this conversation?</a:t>
            </a:r>
            <a:endParaRPr lang="en-US" dirty="0"/>
          </a:p>
        </p:txBody>
      </p:sp>
      <p:sp>
        <p:nvSpPr>
          <p:cNvPr id="4" name="Rectangle 3"/>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spTree>
    <p:extLst>
      <p:ext uri="{BB962C8B-B14F-4D97-AF65-F5344CB8AC3E}">
        <p14:creationId xmlns:p14="http://schemas.microsoft.com/office/powerpoint/2010/main" val="22040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524000"/>
            <a:ext cx="8458200" cy="4648200"/>
          </a:xfrm>
        </p:spPr>
        <p:txBody>
          <a:bodyPr/>
          <a:lstStyle/>
          <a:p>
            <a:pPr>
              <a:buFont typeface="Arial"/>
              <a:buChar char="•"/>
            </a:pPr>
            <a:r>
              <a:rPr lang="en-US" sz="1400" dirty="0"/>
              <a:t>Develop strategy and approach to interface more efficiently and effectively with the Federal </a:t>
            </a:r>
            <a:r>
              <a:rPr lang="en-US" sz="1400" dirty="0" smtClean="0"/>
              <a:t>Data .</a:t>
            </a:r>
            <a:r>
              <a:rPr lang="en-US" sz="1400" dirty="0" err="1"/>
              <a:t>gov</a:t>
            </a:r>
            <a:r>
              <a:rPr lang="en-US" sz="1400" dirty="0"/>
              <a:t> </a:t>
            </a:r>
            <a:r>
              <a:rPr lang="en-US" sz="1400" dirty="0" smtClean="0"/>
              <a:t>endeavor for increasing access to scientific results. </a:t>
            </a:r>
            <a:endParaRPr lang="en-US" sz="1400" dirty="0"/>
          </a:p>
          <a:p>
            <a:pPr lvl="1">
              <a:buFont typeface="Arial"/>
              <a:buChar char="•"/>
            </a:pPr>
            <a:r>
              <a:rPr lang="en-US" sz="1100" dirty="0" smtClean="0"/>
              <a:t>Effective approach between our projects in meeting:  </a:t>
            </a:r>
          </a:p>
          <a:p>
            <a:pPr lvl="2">
              <a:buFont typeface="Arial"/>
              <a:buChar char="•"/>
            </a:pPr>
            <a:r>
              <a:rPr lang="en-US" sz="1050" b="0" dirty="0" smtClean="0"/>
              <a:t>White House Policy Feb. 22, 2013 “Increasing Access to Results of Federally Funded Scientific Research” – Policy can </a:t>
            </a:r>
            <a:r>
              <a:rPr lang="en-US" sz="1050" b="0" dirty="0"/>
              <a:t>be found at </a:t>
            </a:r>
            <a:r>
              <a:rPr lang="en-US" sz="1050" b="0" dirty="0">
                <a:hlinkClick r:id="rId2"/>
              </a:rPr>
              <a:t>https://www.whitehouse.gov/sites/default/files/microsites/ostp/ostp_public_access_memo_2013.</a:t>
            </a:r>
            <a:r>
              <a:rPr lang="en-US" sz="1050" b="0" dirty="0" smtClean="0">
                <a:hlinkClick r:id="rId2"/>
              </a:rPr>
              <a:t>pdf</a:t>
            </a:r>
            <a:endParaRPr lang="en-US" sz="1050" b="0" dirty="0" smtClean="0"/>
          </a:p>
          <a:p>
            <a:pPr lvl="2">
              <a:buFont typeface="Arial"/>
              <a:buChar char="•"/>
            </a:pPr>
            <a:r>
              <a:rPr lang="en-US" sz="1050" b="0" dirty="0" smtClean="0"/>
              <a:t>Get organized to all get linked and interfaced for placement on </a:t>
            </a:r>
            <a:r>
              <a:rPr lang="en-US" sz="1050" b="0" dirty="0"/>
              <a:t>Access and Utilization of NASA Science Data pages </a:t>
            </a:r>
            <a:r>
              <a:rPr lang="en-US" sz="1050" b="0" dirty="0">
                <a:hlinkClick r:id="rId3"/>
              </a:rPr>
              <a:t>http://www.nasa.gov/open/science-data-</a:t>
            </a:r>
            <a:r>
              <a:rPr lang="en-US" sz="1050" b="0" dirty="0" smtClean="0">
                <a:hlinkClick r:id="rId3"/>
              </a:rPr>
              <a:t>access.html</a:t>
            </a:r>
            <a:r>
              <a:rPr lang="en-US" sz="1050" b="0" dirty="0" smtClean="0"/>
              <a:t> Meeting NASA Open Science Initiatives</a:t>
            </a:r>
            <a:endParaRPr lang="en-US" sz="1050" b="0" dirty="0"/>
          </a:p>
          <a:p>
            <a:pPr lvl="1">
              <a:buFont typeface="Arial"/>
              <a:buChar char="•"/>
            </a:pPr>
            <a:r>
              <a:rPr lang="en-US" sz="1100" b="0" dirty="0" smtClean="0"/>
              <a:t>Build a Standard for NASA </a:t>
            </a:r>
            <a:r>
              <a:rPr lang="en-US" sz="1100" b="0" dirty="0" err="1" smtClean="0"/>
              <a:t>Biobanking</a:t>
            </a:r>
            <a:r>
              <a:rPr lang="en-US" sz="1100" b="0" dirty="0" smtClean="0"/>
              <a:t> (Tissue Sharing Program)</a:t>
            </a:r>
          </a:p>
          <a:p>
            <a:pPr lvl="2">
              <a:buFont typeface="Arial"/>
              <a:buChar char="•"/>
            </a:pPr>
            <a:r>
              <a:rPr lang="en-US" sz="1200" b="0" dirty="0" smtClean="0"/>
              <a:t>Meeting NPD 7100.1A  Curation of Institutional and Science Collections</a:t>
            </a:r>
          </a:p>
          <a:p>
            <a:pPr lvl="3">
              <a:buFont typeface="Arial"/>
              <a:buChar char="•"/>
            </a:pPr>
            <a:r>
              <a:rPr lang="en-US" sz="1200" dirty="0" smtClean="0"/>
              <a:t>NPR 7100.1A is still in draft (HEOMD working with Centers that have Institutional Science Collections and Center Chief Scientists on final draft).</a:t>
            </a:r>
            <a:endParaRPr lang="en-US" sz="1200" b="0" dirty="0" smtClean="0"/>
          </a:p>
          <a:p>
            <a:pPr lvl="1">
              <a:buFont typeface="Arial"/>
              <a:buChar char="•"/>
            </a:pPr>
            <a:endParaRPr lang="en-US" sz="1100" dirty="0"/>
          </a:p>
          <a:p>
            <a:pPr marL="285750" indent="-285750">
              <a:buFont typeface="Arial"/>
              <a:buChar char="•"/>
            </a:pPr>
            <a:r>
              <a:rPr lang="en-US" sz="1400" dirty="0" smtClean="0"/>
              <a:t>Architecture Interface discussion series on solutions in order to meet goals of HEOMD &amp; SMD Science Initiatives</a:t>
            </a:r>
          </a:p>
          <a:p>
            <a:pPr lvl="1">
              <a:buFont typeface="Arial"/>
              <a:buChar char="•"/>
            </a:pPr>
            <a:r>
              <a:rPr lang="en-US" sz="1100" dirty="0" smtClean="0"/>
              <a:t>Well interfaced architecture across the agency supporting Space Biology, ISSP, and HRP to ensure support with science translational research tools, bio-informatics decision tools, and continued new innovations to assist in making science more readily available to the public, national lab partners, government partners and international partners.</a:t>
            </a:r>
          </a:p>
          <a:p>
            <a:pPr lvl="2">
              <a:buFont typeface="Arial"/>
              <a:buChar char="•"/>
            </a:pPr>
            <a:r>
              <a:rPr lang="en-US" sz="1100" b="0" dirty="0" smtClean="0"/>
              <a:t>White paper on goals, gaps, and plan for future collaboration</a:t>
            </a:r>
          </a:p>
          <a:p>
            <a:pPr lvl="2">
              <a:buFont typeface="Arial"/>
              <a:buChar char="•"/>
            </a:pPr>
            <a:r>
              <a:rPr lang="en-US" sz="1100" b="0" dirty="0" smtClean="0"/>
              <a:t>Common </a:t>
            </a:r>
            <a:r>
              <a:rPr lang="en-US" sz="1100" b="0" dirty="0"/>
              <a:t>markup </a:t>
            </a:r>
            <a:r>
              <a:rPr lang="en-US" sz="1100" b="0" dirty="0" smtClean="0"/>
              <a:t>language, dictionaries, architecture applications, and decision tools</a:t>
            </a:r>
          </a:p>
          <a:p>
            <a:pPr>
              <a:buFont typeface="Arial"/>
              <a:buChar char="•"/>
            </a:pPr>
            <a:r>
              <a:rPr lang="en-US" sz="1400" dirty="0" smtClean="0"/>
              <a:t>Develop Agency Standard on Biobanking (including tissue sharing)</a:t>
            </a:r>
          </a:p>
          <a:p>
            <a:pPr lvl="1">
              <a:buFont typeface="Arial"/>
              <a:buChar char="•"/>
            </a:pPr>
            <a:r>
              <a:rPr lang="en-US" sz="1100" dirty="0" smtClean="0"/>
              <a:t>Common approach on Tissue Sharing (Curation, Culling, and Distribution </a:t>
            </a:r>
            <a:r>
              <a:rPr lang="en-US" sz="1100" dirty="0"/>
              <a:t>P</a:t>
            </a:r>
            <a:r>
              <a:rPr lang="en-US" sz="1100" dirty="0" smtClean="0"/>
              <a:t>rocedures for Sharing)</a:t>
            </a:r>
          </a:p>
          <a:p>
            <a:pPr>
              <a:buFont typeface="Arial"/>
              <a:buChar char="•"/>
            </a:pPr>
            <a:r>
              <a:rPr lang="en-US" sz="1500" dirty="0" smtClean="0"/>
              <a:t>Workshop Series in Building </a:t>
            </a:r>
            <a:r>
              <a:rPr lang="en-US" sz="1500" dirty="0"/>
              <a:t>B</a:t>
            </a:r>
            <a:r>
              <a:rPr lang="en-US" sz="1500" dirty="0" smtClean="0"/>
              <a:t>ridges across our Collaborative Institutional Scientific Collections </a:t>
            </a:r>
            <a:endParaRPr lang="en-US" sz="1500" dirty="0"/>
          </a:p>
        </p:txBody>
      </p:sp>
      <p:sp>
        <p:nvSpPr>
          <p:cNvPr id="3" name="Title 2"/>
          <p:cNvSpPr>
            <a:spLocks noGrp="1"/>
          </p:cNvSpPr>
          <p:nvPr>
            <p:ph type="title"/>
          </p:nvPr>
        </p:nvSpPr>
        <p:spPr>
          <a:xfrm>
            <a:off x="228600" y="1219200"/>
            <a:ext cx="8610600" cy="609600"/>
          </a:xfrm>
        </p:spPr>
        <p:txBody>
          <a:bodyPr/>
          <a:lstStyle/>
          <a:p>
            <a:r>
              <a:rPr lang="en-US" sz="2000" dirty="0" smtClean="0"/>
              <a:t>Key Issues to Meeting Agency Goals:</a:t>
            </a:r>
            <a:endParaRPr lang="en-US" sz="2000" dirty="0"/>
          </a:p>
        </p:txBody>
      </p:sp>
      <p:sp>
        <p:nvSpPr>
          <p:cNvPr id="11" name="Title 2"/>
          <p:cNvSpPr txBox="1">
            <a:spLocks/>
          </p:cNvSpPr>
          <p:nvPr/>
        </p:nvSpPr>
        <p:spPr>
          <a:xfrm>
            <a:off x="381000" y="3810000"/>
            <a:ext cx="8610600" cy="609600"/>
          </a:xfrm>
          <a:prstGeom prst="rect">
            <a:avLst/>
          </a:prstGeom>
        </p:spPr>
        <p:txBody>
          <a:bodyPr vert="horz"/>
          <a:lstStyle>
            <a:lvl1pPr algn="l" rtl="0" eaLnBrk="0" fontAlgn="base" hangingPunct="0">
              <a:spcBef>
                <a:spcPct val="0"/>
              </a:spcBef>
              <a:spcAft>
                <a:spcPct val="0"/>
              </a:spcAft>
              <a:defRPr sz="2400" b="1">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a:lstStyle>
          <a:p>
            <a:r>
              <a:rPr lang="en-US" sz="2000" dirty="0" smtClean="0"/>
              <a:t>Potential Desired Takeaways from </a:t>
            </a:r>
            <a:r>
              <a:rPr lang="en-US" sz="2000" smtClean="0"/>
              <a:t>this </a:t>
            </a:r>
            <a:r>
              <a:rPr lang="en-US" sz="2000" smtClean="0"/>
              <a:t>TEM</a:t>
            </a:r>
            <a:r>
              <a:rPr lang="en-US" sz="2000" dirty="0" smtClean="0"/>
              <a:t>:</a:t>
            </a:r>
            <a:endParaRPr lang="en-US" sz="2000" dirty="0"/>
          </a:p>
        </p:txBody>
      </p:sp>
      <p:sp>
        <p:nvSpPr>
          <p:cNvPr id="6" name="Rectangle 5"/>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spTree>
    <p:extLst>
      <p:ext uri="{BB962C8B-B14F-4D97-AF65-F5344CB8AC3E}">
        <p14:creationId xmlns:p14="http://schemas.microsoft.com/office/powerpoint/2010/main" val="49587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AutoNum type="arabicPeriod"/>
            </a:pPr>
            <a:r>
              <a:rPr lang="en-US" dirty="0" smtClean="0">
                <a:solidFill>
                  <a:srgbClr val="0000FF"/>
                </a:solidFill>
              </a:rPr>
              <a:t>White Paper; to include:</a:t>
            </a:r>
          </a:p>
          <a:p>
            <a:pPr marL="914400" lvl="2" indent="0">
              <a:buNone/>
            </a:pPr>
            <a:r>
              <a:rPr lang="en-US" sz="1600" dirty="0" smtClean="0">
                <a:solidFill>
                  <a:srgbClr val="0000FF"/>
                </a:solidFill>
              </a:rPr>
              <a:t>Common Goals</a:t>
            </a:r>
          </a:p>
          <a:p>
            <a:pPr marL="914400" lvl="2" indent="0">
              <a:buNone/>
            </a:pPr>
            <a:r>
              <a:rPr lang="en-US" sz="1600" dirty="0" smtClean="0">
                <a:solidFill>
                  <a:srgbClr val="0000FF"/>
                </a:solidFill>
              </a:rPr>
              <a:t>Common Gaps</a:t>
            </a:r>
          </a:p>
          <a:p>
            <a:pPr marL="0" indent="0"/>
            <a:r>
              <a:rPr lang="en-US" dirty="0" smtClean="0">
                <a:solidFill>
                  <a:srgbClr val="0000FF"/>
                </a:solidFill>
              </a:rPr>
              <a:t>	Plan/Approach on architecture integration and Tissue Sharing</a:t>
            </a:r>
          </a:p>
          <a:p>
            <a:pPr marL="0" indent="0"/>
            <a:r>
              <a:rPr lang="en-US" dirty="0">
                <a:solidFill>
                  <a:srgbClr val="0000FF"/>
                </a:solidFill>
              </a:rPr>
              <a:t>	</a:t>
            </a:r>
            <a:r>
              <a:rPr lang="en-US" dirty="0" smtClean="0">
                <a:solidFill>
                  <a:srgbClr val="0000FF"/>
                </a:solidFill>
              </a:rPr>
              <a:t>Stakeholders</a:t>
            </a:r>
          </a:p>
          <a:p>
            <a:pPr marL="0" indent="0"/>
            <a:r>
              <a:rPr lang="en-US" dirty="0">
                <a:solidFill>
                  <a:srgbClr val="0000FF"/>
                </a:solidFill>
              </a:rPr>
              <a:t>	</a:t>
            </a:r>
            <a:r>
              <a:rPr lang="en-US" dirty="0" smtClean="0">
                <a:solidFill>
                  <a:srgbClr val="0000FF"/>
                </a:solidFill>
              </a:rPr>
              <a:t>Schedule for implementation</a:t>
            </a:r>
          </a:p>
          <a:p>
            <a:pPr marL="0" indent="0"/>
            <a:r>
              <a:rPr lang="en-US" dirty="0" smtClean="0">
                <a:solidFill>
                  <a:srgbClr val="0000FF"/>
                </a:solidFill>
              </a:rPr>
              <a:t>	Challenges</a:t>
            </a:r>
          </a:p>
          <a:p>
            <a:pPr marL="0" indent="0"/>
            <a:r>
              <a:rPr lang="en-US" dirty="0" smtClean="0">
                <a:solidFill>
                  <a:srgbClr val="0000FF"/>
                </a:solidFill>
              </a:rPr>
              <a:t>Funding augmentation (if needed for FY17, then would need to be ready for this year’s PPBE (submits probably by February or is this something that would be addressed in next year’s PPBE </a:t>
            </a:r>
            <a:r>
              <a:rPr lang="en-US" smtClean="0">
                <a:solidFill>
                  <a:srgbClr val="0000FF"/>
                </a:solidFill>
              </a:rPr>
              <a:t>for FY19)</a:t>
            </a:r>
            <a:endParaRPr lang="en-US" dirty="0">
              <a:solidFill>
                <a:srgbClr val="0000FF"/>
              </a:solidFill>
            </a:endParaRPr>
          </a:p>
          <a:p>
            <a:pPr marL="0" indent="0"/>
            <a:endParaRPr lang="en-US" dirty="0">
              <a:solidFill>
                <a:srgbClr val="0000FF"/>
              </a:solidFill>
            </a:endParaRPr>
          </a:p>
        </p:txBody>
      </p:sp>
      <p:sp>
        <p:nvSpPr>
          <p:cNvPr id="3" name="Title 2"/>
          <p:cNvSpPr>
            <a:spLocks noGrp="1"/>
          </p:cNvSpPr>
          <p:nvPr>
            <p:ph type="title"/>
          </p:nvPr>
        </p:nvSpPr>
        <p:spPr/>
        <p:txBody>
          <a:bodyPr/>
          <a:lstStyle/>
          <a:p>
            <a:r>
              <a:rPr lang="en-US" dirty="0" smtClean="0"/>
              <a:t>Product / deliverables from this TEM:</a:t>
            </a:r>
            <a:endParaRPr lang="en-US" dirty="0"/>
          </a:p>
        </p:txBody>
      </p:sp>
    </p:spTree>
    <p:extLst>
      <p:ext uri="{BB962C8B-B14F-4D97-AF65-F5344CB8AC3E}">
        <p14:creationId xmlns:p14="http://schemas.microsoft.com/office/powerpoint/2010/main" val="55937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chemeClr val="bg1"/>
                </a:solidFill>
              </a:rPr>
              <a:t>Questions?</a:t>
            </a:r>
            <a:endParaRPr lang="en-US" sz="5400" b="1" dirty="0">
              <a:solidFill>
                <a:schemeClr val="bg1"/>
              </a:solidFill>
            </a:endParaRPr>
          </a:p>
        </p:txBody>
      </p:sp>
    </p:spTree>
    <p:extLst>
      <p:ext uri="{BB962C8B-B14F-4D97-AF65-F5344CB8AC3E}">
        <p14:creationId xmlns:p14="http://schemas.microsoft.com/office/powerpoint/2010/main" val="9933504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endParaRPr lang="en-US" sz="600" dirty="0" smtClean="0"/>
          </a:p>
          <a:p>
            <a:pPr>
              <a:buFont typeface="Arial" pitchFamily="34" charset="0"/>
              <a:buChar char="•"/>
            </a:pPr>
            <a:r>
              <a:rPr lang="en-US" sz="2000" dirty="0" smtClean="0"/>
              <a:t>Emergency Exits</a:t>
            </a:r>
          </a:p>
          <a:p>
            <a:pPr>
              <a:buFont typeface="Arial" pitchFamily="34" charset="0"/>
              <a:buChar char="•"/>
            </a:pPr>
            <a:r>
              <a:rPr lang="en-US" sz="2000" dirty="0" smtClean="0"/>
              <a:t>Center Map</a:t>
            </a:r>
          </a:p>
          <a:p>
            <a:pPr>
              <a:buFont typeface="Arial" pitchFamily="34" charset="0"/>
              <a:buChar char="•"/>
            </a:pPr>
            <a:r>
              <a:rPr lang="en-US" sz="2000" dirty="0" smtClean="0"/>
              <a:t>Lunch </a:t>
            </a:r>
          </a:p>
          <a:p>
            <a:pPr>
              <a:buFont typeface="Arial" pitchFamily="34" charset="0"/>
              <a:buChar char="•"/>
            </a:pPr>
            <a:r>
              <a:rPr lang="en-US" sz="2000" dirty="0" smtClean="0"/>
              <a:t>Schedule</a:t>
            </a:r>
          </a:p>
        </p:txBody>
      </p:sp>
      <p:sp>
        <p:nvSpPr>
          <p:cNvPr id="2" name="Title 1"/>
          <p:cNvSpPr>
            <a:spLocks noGrp="1"/>
          </p:cNvSpPr>
          <p:nvPr>
            <p:ph type="title"/>
          </p:nvPr>
        </p:nvSpPr>
        <p:spPr>
          <a:xfrm>
            <a:off x="228600" y="1143000"/>
            <a:ext cx="8915400" cy="609600"/>
          </a:xfrm>
        </p:spPr>
        <p:txBody>
          <a:bodyPr/>
          <a:lstStyle/>
          <a:p>
            <a:pPr lvl="1"/>
            <a:r>
              <a:rPr lang="en-US" dirty="0" smtClean="0"/>
              <a:t>Logistics</a:t>
            </a:r>
            <a:br>
              <a:rPr lang="en-US" dirty="0" smtClean="0"/>
            </a:br>
            <a:endParaRPr lang="en-US" dirty="0"/>
          </a:p>
        </p:txBody>
      </p:sp>
      <p:sp>
        <p:nvSpPr>
          <p:cNvPr id="5" name="Rectangle 4"/>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924800" cy="5451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1-05 at 10.39.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981200" y="535336"/>
            <a:ext cx="5177728" cy="6858000"/>
          </a:xfrm>
          <a:prstGeom prst="rect">
            <a:avLst/>
          </a:prstGeom>
        </p:spPr>
      </p:pic>
      <p:sp>
        <p:nvSpPr>
          <p:cNvPr id="12" name="Freeform 11"/>
          <p:cNvSpPr/>
          <p:nvPr/>
        </p:nvSpPr>
        <p:spPr>
          <a:xfrm>
            <a:off x="4800600" y="2878667"/>
            <a:ext cx="3869267" cy="762000"/>
          </a:xfrm>
          <a:custGeom>
            <a:avLst/>
            <a:gdLst>
              <a:gd name="connsiteX0" fmla="*/ 220133 w 3869267"/>
              <a:gd name="connsiteY0" fmla="*/ 508000 h 762000"/>
              <a:gd name="connsiteX1" fmla="*/ 220133 w 3869267"/>
              <a:gd name="connsiteY1" fmla="*/ 508000 h 762000"/>
              <a:gd name="connsiteX2" fmla="*/ 203200 w 3869267"/>
              <a:gd name="connsiteY2" fmla="*/ 406400 h 762000"/>
              <a:gd name="connsiteX3" fmla="*/ 186267 w 3869267"/>
              <a:gd name="connsiteY3" fmla="*/ 381000 h 762000"/>
              <a:gd name="connsiteX4" fmla="*/ 177800 w 3869267"/>
              <a:gd name="connsiteY4" fmla="*/ 347133 h 762000"/>
              <a:gd name="connsiteX5" fmla="*/ 160867 w 3869267"/>
              <a:gd name="connsiteY5" fmla="*/ 313266 h 762000"/>
              <a:gd name="connsiteX6" fmla="*/ 143933 w 3869267"/>
              <a:gd name="connsiteY6" fmla="*/ 262466 h 762000"/>
              <a:gd name="connsiteX7" fmla="*/ 135467 w 3869267"/>
              <a:gd name="connsiteY7" fmla="*/ 237066 h 762000"/>
              <a:gd name="connsiteX8" fmla="*/ 127000 w 3869267"/>
              <a:gd name="connsiteY8" fmla="*/ 194733 h 762000"/>
              <a:gd name="connsiteX9" fmla="*/ 93133 w 3869267"/>
              <a:gd name="connsiteY9" fmla="*/ 143933 h 762000"/>
              <a:gd name="connsiteX10" fmla="*/ 76200 w 3869267"/>
              <a:gd name="connsiteY10" fmla="*/ 118533 h 762000"/>
              <a:gd name="connsiteX11" fmla="*/ 59267 w 3869267"/>
              <a:gd name="connsiteY11" fmla="*/ 67733 h 762000"/>
              <a:gd name="connsiteX12" fmla="*/ 25400 w 3869267"/>
              <a:gd name="connsiteY12" fmla="*/ 33866 h 762000"/>
              <a:gd name="connsiteX13" fmla="*/ 0 w 3869267"/>
              <a:gd name="connsiteY13" fmla="*/ 0 h 762000"/>
              <a:gd name="connsiteX14" fmla="*/ 3869267 w 3869267"/>
              <a:gd name="connsiteY14"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9267" h="762000">
                <a:moveTo>
                  <a:pt x="220133" y="508000"/>
                </a:moveTo>
                <a:lnTo>
                  <a:pt x="220133" y="508000"/>
                </a:lnTo>
                <a:cubicBezTo>
                  <a:pt x="214489" y="474133"/>
                  <a:pt x="212046" y="439575"/>
                  <a:pt x="203200" y="406400"/>
                </a:cubicBezTo>
                <a:cubicBezTo>
                  <a:pt x="200578" y="396568"/>
                  <a:pt x="190275" y="390353"/>
                  <a:pt x="186267" y="381000"/>
                </a:cubicBezTo>
                <a:cubicBezTo>
                  <a:pt x="181683" y="370304"/>
                  <a:pt x="181886" y="358029"/>
                  <a:pt x="177800" y="347133"/>
                </a:cubicBezTo>
                <a:cubicBezTo>
                  <a:pt x="173368" y="335315"/>
                  <a:pt x="165554" y="324985"/>
                  <a:pt x="160867" y="313266"/>
                </a:cubicBezTo>
                <a:cubicBezTo>
                  <a:pt x="154238" y="296693"/>
                  <a:pt x="149577" y="279399"/>
                  <a:pt x="143933" y="262466"/>
                </a:cubicBezTo>
                <a:cubicBezTo>
                  <a:pt x="141111" y="253999"/>
                  <a:pt x="137217" y="245817"/>
                  <a:pt x="135467" y="237066"/>
                </a:cubicBezTo>
                <a:cubicBezTo>
                  <a:pt x="132645" y="222955"/>
                  <a:pt x="132955" y="207834"/>
                  <a:pt x="127000" y="194733"/>
                </a:cubicBezTo>
                <a:cubicBezTo>
                  <a:pt x="118578" y="176206"/>
                  <a:pt x="104422" y="160866"/>
                  <a:pt x="93133" y="143933"/>
                </a:cubicBezTo>
                <a:cubicBezTo>
                  <a:pt x="87489" y="135466"/>
                  <a:pt x="79418" y="128186"/>
                  <a:pt x="76200" y="118533"/>
                </a:cubicBezTo>
                <a:cubicBezTo>
                  <a:pt x="70556" y="101600"/>
                  <a:pt x="71888" y="80354"/>
                  <a:pt x="59267" y="67733"/>
                </a:cubicBezTo>
                <a:cubicBezTo>
                  <a:pt x="47978" y="56444"/>
                  <a:pt x="34256" y="47150"/>
                  <a:pt x="25400" y="33866"/>
                </a:cubicBezTo>
                <a:cubicBezTo>
                  <a:pt x="6253" y="5145"/>
                  <a:pt x="15663" y="15661"/>
                  <a:pt x="0" y="0"/>
                </a:cubicBezTo>
                <a:lnTo>
                  <a:pt x="3869267" y="762000"/>
                </a:ln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Freeform 12"/>
          <p:cNvSpPr/>
          <p:nvPr/>
        </p:nvSpPr>
        <p:spPr>
          <a:xfrm>
            <a:off x="8331192" y="1879600"/>
            <a:ext cx="376884" cy="492102"/>
          </a:xfrm>
          <a:custGeom>
            <a:avLst/>
            <a:gdLst>
              <a:gd name="connsiteX0" fmla="*/ 211675 w 376884"/>
              <a:gd name="connsiteY0" fmla="*/ 347133 h 492102"/>
              <a:gd name="connsiteX1" fmla="*/ 8 w 376884"/>
              <a:gd name="connsiteY1" fmla="*/ 474133 h 492102"/>
              <a:gd name="connsiteX2" fmla="*/ 194741 w 376884"/>
              <a:gd name="connsiteY2" fmla="*/ 0 h 492102"/>
            </a:gdLst>
            <a:ahLst/>
            <a:cxnLst>
              <a:cxn ang="0">
                <a:pos x="connsiteX0" y="connsiteY0"/>
              </a:cxn>
              <a:cxn ang="0">
                <a:pos x="connsiteX1" y="connsiteY1"/>
              </a:cxn>
              <a:cxn ang="0">
                <a:pos x="connsiteX2" y="connsiteY2"/>
              </a:cxn>
            </a:cxnLst>
            <a:rect l="l" t="t" r="r" b="b"/>
            <a:pathLst>
              <a:path w="376884" h="492102">
                <a:moveTo>
                  <a:pt x="211675" y="347133"/>
                </a:moveTo>
                <a:cubicBezTo>
                  <a:pt x="107252" y="439560"/>
                  <a:pt x="2830" y="531988"/>
                  <a:pt x="8" y="474133"/>
                </a:cubicBezTo>
                <a:cubicBezTo>
                  <a:pt x="-2814" y="416278"/>
                  <a:pt x="698508" y="246944"/>
                  <a:pt x="194741" y="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Freeform 13"/>
          <p:cNvSpPr/>
          <p:nvPr/>
        </p:nvSpPr>
        <p:spPr>
          <a:xfrm>
            <a:off x="4929791" y="2497760"/>
            <a:ext cx="3950334" cy="932334"/>
          </a:xfrm>
          <a:custGeom>
            <a:avLst/>
            <a:gdLst>
              <a:gd name="connsiteX0" fmla="*/ 99409 w 3950334"/>
              <a:gd name="connsiteY0" fmla="*/ 905840 h 932334"/>
              <a:gd name="connsiteX1" fmla="*/ 175609 w 3950334"/>
              <a:gd name="connsiteY1" fmla="*/ 897373 h 932334"/>
              <a:gd name="connsiteX2" fmla="*/ 3697742 w 3950334"/>
              <a:gd name="connsiteY2" fmla="*/ 84573 h 932334"/>
              <a:gd name="connsiteX3" fmla="*/ 3672342 w 3950334"/>
              <a:gd name="connsiteY3" fmla="*/ 25307 h 932334"/>
            </a:gdLst>
            <a:ahLst/>
            <a:cxnLst>
              <a:cxn ang="0">
                <a:pos x="connsiteX0" y="connsiteY0"/>
              </a:cxn>
              <a:cxn ang="0">
                <a:pos x="connsiteX1" y="connsiteY1"/>
              </a:cxn>
              <a:cxn ang="0">
                <a:pos x="connsiteX2" y="connsiteY2"/>
              </a:cxn>
              <a:cxn ang="0">
                <a:pos x="connsiteX3" y="connsiteY3"/>
              </a:cxn>
            </a:cxnLst>
            <a:rect l="l" t="t" r="r" b="b"/>
            <a:pathLst>
              <a:path w="3950334" h="932334">
                <a:moveTo>
                  <a:pt x="99409" y="905840"/>
                </a:moveTo>
                <a:cubicBezTo>
                  <a:pt x="-162352" y="970045"/>
                  <a:pt x="175609" y="897373"/>
                  <a:pt x="175609" y="897373"/>
                </a:cubicBezTo>
                <a:lnTo>
                  <a:pt x="3697742" y="84573"/>
                </a:lnTo>
                <a:cubicBezTo>
                  <a:pt x="4280531" y="-60771"/>
                  <a:pt x="3672342" y="25307"/>
                  <a:pt x="3672342" y="25307"/>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and After </a:t>
            </a:r>
            <a:r>
              <a:rPr lang="en-US" dirty="0"/>
              <a:t>H</a:t>
            </a:r>
            <a:r>
              <a:rPr lang="en-US" dirty="0" smtClean="0"/>
              <a:t>our Gathering</a:t>
            </a:r>
            <a:endParaRPr lang="en-US" dirty="0"/>
          </a:p>
        </p:txBody>
      </p:sp>
      <p:sp>
        <p:nvSpPr>
          <p:cNvPr id="3" name="Content Placeholder 2"/>
          <p:cNvSpPr>
            <a:spLocks noGrp="1"/>
          </p:cNvSpPr>
          <p:nvPr>
            <p:ph idx="1"/>
          </p:nvPr>
        </p:nvSpPr>
        <p:spPr>
          <a:xfrm>
            <a:off x="914400" y="1600200"/>
            <a:ext cx="7924800" cy="4495800"/>
          </a:xfrm>
        </p:spPr>
        <p:txBody>
          <a:bodyPr/>
          <a:lstStyle/>
          <a:p>
            <a:r>
              <a:rPr lang="en-US" dirty="0"/>
              <a:t>12:00Lunch. Attendees pre-order lunch from </a:t>
            </a:r>
          </a:p>
          <a:p>
            <a:r>
              <a:rPr lang="en-US" u="sng" dirty="0">
                <a:hlinkClick r:id="rId2"/>
              </a:rPr>
              <a:t>https://www.specialtys.com/Location.aspx?Store=SJ05</a:t>
            </a:r>
          </a:p>
          <a:p>
            <a:r>
              <a:rPr lang="en-US" dirty="0"/>
              <a:t>Food will be picked and brought to </a:t>
            </a:r>
            <a:r>
              <a:rPr lang="en-US" dirty="0" err="1"/>
              <a:t>Bld</a:t>
            </a:r>
            <a:r>
              <a:rPr lang="en-US" dirty="0"/>
              <a:t> </a:t>
            </a:r>
            <a:r>
              <a:rPr lang="en-US" dirty="0" smtClean="0"/>
              <a:t>240a Conference Room</a:t>
            </a:r>
          </a:p>
          <a:p>
            <a:endParaRPr lang="en-US" dirty="0"/>
          </a:p>
          <a:p>
            <a:r>
              <a:rPr lang="en-US" dirty="0" smtClean="0"/>
              <a:t>After Hour Gathering at </a:t>
            </a:r>
          </a:p>
          <a:p>
            <a:r>
              <a:rPr lang="en-US" dirty="0" smtClean="0"/>
              <a:t>Tied House: </a:t>
            </a:r>
            <a:r>
              <a:rPr lang="en-US" i="1" dirty="0" err="1"/>
              <a:t>tiedhouse.com</a:t>
            </a:r>
            <a:r>
              <a:rPr lang="en-US" i="1" dirty="0"/>
              <a:t>/</a:t>
            </a:r>
            <a:endParaRPr lang="en-US" dirty="0"/>
          </a:p>
        </p:txBody>
      </p:sp>
      <p:pic>
        <p:nvPicPr>
          <p:cNvPr id="4" name="Picture 3" descr="Screen Shot 2016-01-05 at 12.22.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81538"/>
            <a:ext cx="3898900" cy="2962062"/>
          </a:xfrm>
          <a:prstGeom prst="rect">
            <a:avLst/>
          </a:prstGeom>
        </p:spPr>
      </p:pic>
      <p:sp>
        <p:nvSpPr>
          <p:cNvPr id="6" name="Rectangle 5"/>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spTree>
    <p:extLst>
      <p:ext uri="{BB962C8B-B14F-4D97-AF65-F5344CB8AC3E}">
        <p14:creationId xmlns:p14="http://schemas.microsoft.com/office/powerpoint/2010/main" val="1712625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924800" cy="444500"/>
          </a:xfrm>
        </p:spPr>
        <p:txBody>
          <a:bodyPr/>
          <a:lstStyle/>
          <a:p>
            <a:r>
              <a:rPr lang="en-US" dirty="0" smtClean="0"/>
              <a:t>Schedule </a:t>
            </a:r>
            <a:r>
              <a:rPr lang="en-US" smtClean="0"/>
              <a:t>for Conference Day 1</a:t>
            </a:r>
            <a:endParaRPr lang="en-US" dirty="0"/>
          </a:p>
        </p:txBody>
      </p:sp>
      <p:sp>
        <p:nvSpPr>
          <p:cNvPr id="7" name="Rectangle 6"/>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graphicFrame>
        <p:nvGraphicFramePr>
          <p:cNvPr id="6" name="Table 5"/>
          <p:cNvGraphicFramePr>
            <a:graphicFrameLocks noGrp="1"/>
          </p:cNvGraphicFramePr>
          <p:nvPr>
            <p:extLst>
              <p:ext uri="{D42A27DB-BD31-4B8C-83A1-F6EECF244321}">
                <p14:modId xmlns:p14="http://schemas.microsoft.com/office/powerpoint/2010/main" val="32808199"/>
              </p:ext>
            </p:extLst>
          </p:nvPr>
        </p:nvGraphicFramePr>
        <p:xfrm>
          <a:off x="457200" y="1511300"/>
          <a:ext cx="4690533" cy="5091742"/>
        </p:xfrm>
        <a:graphic>
          <a:graphicData uri="http://schemas.openxmlformats.org/drawingml/2006/table">
            <a:tbl>
              <a:tblPr firstRow="1" firstCol="1" bandRow="1" bandCol="1"/>
              <a:tblGrid>
                <a:gridCol w="914257"/>
                <a:gridCol w="1192508"/>
                <a:gridCol w="1192508"/>
                <a:gridCol w="1391260"/>
              </a:tblGrid>
              <a:tr h="213248">
                <a:tc gridSpan="4">
                  <a:txBody>
                    <a:bodyPr/>
                    <a:lstStyle/>
                    <a:p>
                      <a:pPr marL="0" marR="0">
                        <a:spcBef>
                          <a:spcPts val="800"/>
                        </a:spcBef>
                        <a:spcAft>
                          <a:spcPts val="600"/>
                        </a:spcAft>
                      </a:pPr>
                      <a:r>
                        <a:rPr lang="en-US" sz="800" b="1" dirty="0">
                          <a:effectLst/>
                          <a:latin typeface="Helvetica" charset="0"/>
                          <a:ea typeface="Times New Roman" charset="0"/>
                          <a:cs typeface="Times New Roman" charset="0"/>
                        </a:rPr>
                        <a:t>Thursday January 14, 2016</a:t>
                      </a:r>
                      <a:endParaRPr lang="en-US" sz="800" dirty="0">
                        <a:effectLst/>
                        <a:latin typeface="Palatino" charset="0"/>
                        <a:ea typeface="Times New Roman" charset="0"/>
                        <a:cs typeface="Times New Roman" charset="0"/>
                      </a:endParaRPr>
                    </a:p>
                  </a:txBody>
                  <a:tcPr marL="47700" marR="4770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2234">
                <a:tc>
                  <a:txBody>
                    <a:bodyPr/>
                    <a:lstStyle/>
                    <a:p>
                      <a:pPr marL="0" marR="0">
                        <a:spcBef>
                          <a:spcPts val="0"/>
                        </a:spcBef>
                        <a:spcAft>
                          <a:spcPts val="0"/>
                        </a:spcAft>
                      </a:pPr>
                      <a:r>
                        <a:rPr lang="en-US" sz="600" i="1">
                          <a:effectLst/>
                          <a:latin typeface="Helvetica" charset="0"/>
                          <a:ea typeface="Times New Roman" charset="0"/>
                          <a:cs typeface="Times New Roman" charset="0"/>
                        </a:rPr>
                        <a:t>Time</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spcBef>
                          <a:spcPts val="0"/>
                        </a:spcBef>
                        <a:spcAft>
                          <a:spcPts val="0"/>
                        </a:spcAft>
                      </a:pPr>
                      <a:r>
                        <a:rPr lang="en-US" sz="600" i="1">
                          <a:effectLst/>
                          <a:latin typeface="Helvetica" charset="0"/>
                          <a:ea typeface="Times New Roman" charset="0"/>
                          <a:cs typeface="Times New Roman" charset="0"/>
                        </a:rPr>
                        <a:t>Agenda</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spcBef>
                          <a:spcPts val="0"/>
                        </a:spcBef>
                        <a:spcAft>
                          <a:spcPts val="0"/>
                        </a:spcAft>
                      </a:pPr>
                      <a:r>
                        <a:rPr lang="en-US" sz="600" i="1">
                          <a:effectLst/>
                          <a:latin typeface="Helvetica" charset="0"/>
                          <a:ea typeface="Times New Roman" charset="0"/>
                          <a:cs typeface="Times New Roman" charset="0"/>
                        </a:rPr>
                        <a:t>Location</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spcBef>
                          <a:spcPts val="0"/>
                        </a:spcBef>
                        <a:spcAft>
                          <a:spcPts val="0"/>
                        </a:spcAft>
                      </a:pPr>
                      <a:r>
                        <a:rPr lang="en-US" sz="600" i="1">
                          <a:effectLst/>
                          <a:latin typeface="Helvetica" charset="0"/>
                          <a:ea typeface="Times New Roman" charset="0"/>
                          <a:cs typeface="Times New Roman" charset="0"/>
                        </a:rPr>
                        <a:t>Comments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160799">
                <a:tc>
                  <a:txBody>
                    <a:bodyPr/>
                    <a:lstStyle/>
                    <a:p>
                      <a:pPr marL="0" marR="0">
                        <a:spcBef>
                          <a:spcPts val="0"/>
                        </a:spcBef>
                        <a:spcAft>
                          <a:spcPts val="0"/>
                        </a:spcAft>
                      </a:pPr>
                      <a:r>
                        <a:rPr lang="en-US" sz="600" b="1">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6873">
                <a:tc>
                  <a:txBody>
                    <a:bodyPr/>
                    <a:lstStyle/>
                    <a:p>
                      <a:pPr marL="0" marR="0">
                        <a:spcBef>
                          <a:spcPts val="0"/>
                        </a:spcBef>
                        <a:spcAft>
                          <a:spcPts val="0"/>
                        </a:spcAft>
                      </a:pPr>
                      <a:r>
                        <a:rPr lang="en-US" sz="600" b="1">
                          <a:effectLst/>
                          <a:latin typeface="Georgia" charset="0"/>
                          <a:ea typeface="Times New Roman" charset="0"/>
                          <a:cs typeface="Times New Roman" charset="0"/>
                        </a:rPr>
                        <a:t>9:00 – 10:15</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Welcome Introductions, Safety Briefing, Lunch Ordering. Purpose &amp; Meeting Goals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Maxi Conference room in N240A (all sessions)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Stewart, Helen</a:t>
                      </a:r>
                      <a:endParaRPr lang="en-US" sz="800">
                        <a:effectLst/>
                        <a:latin typeface="Palatino" charset="0"/>
                        <a:ea typeface="Times New Roman" charset="0"/>
                        <a:cs typeface="Times New Roman" charset="0"/>
                      </a:endParaRPr>
                    </a:p>
                    <a:p>
                      <a:pPr marL="0" marR="0">
                        <a:spcBef>
                          <a:spcPts val="0"/>
                        </a:spcBef>
                        <a:spcAft>
                          <a:spcPts val="0"/>
                        </a:spcAft>
                        <a:tabLst>
                          <a:tab pos="102870" algn="l"/>
                        </a:tabLst>
                      </a:pPr>
                      <a:r>
                        <a:rPr lang="en-US" sz="600">
                          <a:effectLst/>
                          <a:latin typeface="Georgia" charset="0"/>
                          <a:ea typeface="Times New Roman" charset="0"/>
                          <a:cs typeface="Times New Roman" charset="0"/>
                        </a:rPr>
                        <a:t>Smith, Steve</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0799">
                <a:tc>
                  <a:txBody>
                    <a:bodyPr/>
                    <a:lstStyle/>
                    <a:p>
                      <a:pPr marL="0" marR="0">
                        <a:spcBef>
                          <a:spcPts val="0"/>
                        </a:spcBef>
                        <a:spcAft>
                          <a:spcPts val="0"/>
                        </a:spcAft>
                      </a:pPr>
                      <a:r>
                        <a:rPr lang="en-US" sz="600" b="1">
                          <a:effectLst/>
                          <a:latin typeface="Georgia" charset="0"/>
                          <a:ea typeface="Times New Roman" charset="0"/>
                          <a:cs typeface="Times New Roman" charset="0"/>
                        </a:rPr>
                        <a:t>10:15 – 10:30</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2880" marR="0">
                        <a:spcBef>
                          <a:spcPts val="0"/>
                        </a:spcBef>
                        <a:spcAft>
                          <a:spcPts val="0"/>
                        </a:spcAft>
                      </a:pPr>
                      <a:r>
                        <a:rPr lang="en-US" sz="600" b="1">
                          <a:effectLst/>
                          <a:latin typeface="Georgia" charset="0"/>
                          <a:ea typeface="Times New Roman" charset="0"/>
                          <a:cs typeface="Times New Roman" charset="0"/>
                        </a:rPr>
                        <a:t>Introduction and Goals of Genelab</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Skidmore, Mike</a:t>
                      </a:r>
                      <a:endParaRPr lang="en-US" sz="800">
                        <a:effectLst/>
                        <a:latin typeface="Palatino" charset="0"/>
                        <a:ea typeface="Times New Roman" charset="0"/>
                        <a:cs typeface="Times New Roman" charset="0"/>
                      </a:endParaRPr>
                    </a:p>
                    <a:p>
                      <a:pPr marL="0" marR="0">
                        <a:spcBef>
                          <a:spcPts val="0"/>
                        </a:spcBef>
                        <a:spcAft>
                          <a:spcPts val="0"/>
                        </a:spcAft>
                        <a:tabLst>
                          <a:tab pos="102870" algn="l"/>
                        </a:tabLs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10:30 – 10:45</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JSC Life Sciences Data Archive (LSDA)</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Thomas, DeeDee</a:t>
                      </a:r>
                      <a:endParaRPr lang="en-US" sz="800">
                        <a:effectLst/>
                        <a:latin typeface="Palatino" charset="0"/>
                        <a:ea typeface="Times New Roman" charset="0"/>
                        <a:cs typeface="Times New Roman" charset="0"/>
                      </a:endParaRPr>
                    </a:p>
                    <a:p>
                      <a:pPr marL="0" marR="0">
                        <a:spcBef>
                          <a:spcPts val="0"/>
                        </a:spcBef>
                        <a:spcAft>
                          <a:spcPts val="0"/>
                        </a:spcAft>
                        <a:tabLst>
                          <a:tab pos="102870" algn="l"/>
                        </a:tabLst>
                      </a:pPr>
                      <a:r>
                        <a:rPr lang="en-US" sz="600">
                          <a:effectLst/>
                          <a:latin typeface="Georgia" charset="0"/>
                          <a:ea typeface="Times New Roman" charset="0"/>
                          <a:cs typeface="Times New Roman" charset="0"/>
                        </a:rPr>
                        <a:t>Delaney, Peggy</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6873">
                <a:tc>
                  <a:txBody>
                    <a:bodyPr/>
                    <a:lstStyle/>
                    <a:p>
                      <a:pPr marL="0" marR="0">
                        <a:spcBef>
                          <a:spcPts val="0"/>
                        </a:spcBef>
                        <a:spcAft>
                          <a:spcPts val="0"/>
                        </a:spcAft>
                      </a:pPr>
                      <a:r>
                        <a:rPr lang="en-US" sz="600" b="1">
                          <a:effectLst/>
                          <a:latin typeface="Georgia" charset="0"/>
                          <a:ea typeface="Times New Roman" charset="0"/>
                          <a:cs typeface="Times New Roman" charset="0"/>
                        </a:rPr>
                        <a:t>10:45-11:00</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ARC LSDA, ISOC, Collaborative Life Sciences Repository(CLSR) Overview</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Lucida Grande" charset="0"/>
                        </a:rPr>
                        <a:t>Stewart, Helen</a:t>
                      </a:r>
                      <a:endParaRPr lang="en-US" sz="800">
                        <a:effectLst/>
                        <a:latin typeface="Palatino" charset="0"/>
                        <a:ea typeface="Times New Roman" charset="0"/>
                        <a:cs typeface="Times New Roman" charset="0"/>
                      </a:endParaRPr>
                    </a:p>
                    <a:p>
                      <a:pPr marL="0" marR="0">
                        <a:spcBef>
                          <a:spcPts val="0"/>
                        </a:spcBef>
                        <a:spcAft>
                          <a:spcPts val="0"/>
                        </a:spcAft>
                      </a:pPr>
                      <a:r>
                        <a:rPr lang="en-US" sz="600">
                          <a:effectLst/>
                          <a:latin typeface="Georgia" charset="0"/>
                          <a:ea typeface="Times New Roman" charset="0"/>
                          <a:cs typeface="Lucida Grande" charset="0"/>
                        </a:rPr>
                        <a:t>Chan, Anthony</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11:00 - 11:15</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Break</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11:15-11:30</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KSC LSDA Introduction and Goals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Richards, Stephanie</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11:30-11:45</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Translational Research Introduction and Goals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Mains, Richard</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174">
                <a:tc>
                  <a:txBody>
                    <a:bodyPr/>
                    <a:lstStyle/>
                    <a:p>
                      <a:pPr marL="0" marR="0">
                        <a:spcBef>
                          <a:spcPts val="0"/>
                        </a:spcBef>
                        <a:spcAft>
                          <a:spcPts val="0"/>
                        </a:spcAft>
                      </a:pPr>
                      <a:r>
                        <a:rPr lang="en-US" sz="600" b="1">
                          <a:effectLst/>
                          <a:latin typeface="Georgia" charset="0"/>
                          <a:ea typeface="Times New Roman" charset="0"/>
                          <a:cs typeface="Times New Roman" charset="0"/>
                        </a:rPr>
                        <a:t>11:45-1:00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Lunch</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462915" marR="0" indent="-463550">
                        <a:spcBef>
                          <a:spcPts val="0"/>
                        </a:spcBef>
                        <a:spcAft>
                          <a:spcPts val="0"/>
                        </a:spcAft>
                      </a:pPr>
                      <a:r>
                        <a:rPr lang="en-US" sz="800" b="1">
                          <a:effectLst/>
                          <a:latin typeface="Calibri" charset="0"/>
                          <a:ea typeface="Times New Roman" charset="0"/>
                          <a:cs typeface="Calibri" charset="0"/>
                        </a:rPr>
                        <a:t>Attendees pre-order lunch from Specialty’s</a:t>
                      </a:r>
                      <a:endParaRPr lang="en-US" sz="800">
                        <a:effectLst/>
                        <a:latin typeface="Palatino" charset="0"/>
                        <a:ea typeface="Times New Roman" charset="0"/>
                        <a:cs typeface="Times New Roman" charset="0"/>
                      </a:endParaRPr>
                    </a:p>
                    <a:p>
                      <a:pPr marL="462915" marR="0" indent="-463550">
                        <a:spcBef>
                          <a:spcPts val="0"/>
                        </a:spcBef>
                        <a:spcAft>
                          <a:spcPts val="0"/>
                        </a:spcAft>
                      </a:pPr>
                      <a:r>
                        <a:rPr lang="en-US" sz="800" b="1">
                          <a:solidFill>
                            <a:srgbClr val="0000E9"/>
                          </a:solidFill>
                          <a:effectLst/>
                          <a:latin typeface="Calibri" charset="0"/>
                          <a:ea typeface="Times New Roman" charset="0"/>
                          <a:cs typeface="Calibri" charset="0"/>
                          <a:hlinkClick r:id="rId2"/>
                        </a:rPr>
                        <a:t>https://www.specialtys.com/Location.aspx?Store=SJ05</a:t>
                      </a:r>
                      <a:endParaRPr lang="en-US" sz="800">
                        <a:effectLst/>
                        <a:latin typeface="Palatino" charset="0"/>
                        <a:ea typeface="Times New Roman" charset="0"/>
                        <a:cs typeface="Times New Roman" charset="0"/>
                      </a:endParaRPr>
                    </a:p>
                    <a:p>
                      <a:pPr marL="0" marR="0">
                        <a:spcBef>
                          <a:spcPts val="0"/>
                        </a:spcBef>
                        <a:spcAft>
                          <a:spcPts val="0"/>
                        </a:spcAft>
                      </a:pPr>
                      <a:r>
                        <a:rPr lang="en-US" sz="800" b="1">
                          <a:effectLst/>
                          <a:latin typeface="Calibri" charset="0"/>
                          <a:ea typeface="Times New Roman" charset="0"/>
                          <a:cs typeface="Calibri" charset="0"/>
                        </a:rPr>
                        <a:t>Food will be picked up and brought to the conference room</a:t>
                      </a:r>
                      <a:endParaRPr lang="en-US" sz="800">
                        <a:effectLst/>
                        <a:latin typeface="Palatino" charset="0"/>
                        <a:ea typeface="Times New Roman" charset="0"/>
                        <a:cs typeface="Times New Roman" charset="0"/>
                      </a:endParaRPr>
                    </a:p>
                    <a:p>
                      <a:pPr marL="0" marR="0">
                        <a:spcBef>
                          <a:spcPts val="0"/>
                        </a:spcBef>
                        <a:spcAft>
                          <a:spcPts val="0"/>
                        </a:spcAft>
                        <a:tabLst>
                          <a:tab pos="102870" algn="l"/>
                        </a:tabLs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1:00-1:15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Westprime/Infozen</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Raghava, Ravi</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499">
                <a:tc>
                  <a:txBody>
                    <a:bodyPr/>
                    <a:lstStyle/>
                    <a:p>
                      <a:pPr marL="0" marR="0">
                        <a:spcBef>
                          <a:spcPts val="0"/>
                        </a:spcBef>
                        <a:spcAft>
                          <a:spcPts val="0"/>
                        </a:spcAft>
                      </a:pPr>
                      <a:r>
                        <a:rPr lang="en-US" sz="600" b="1">
                          <a:effectLst/>
                          <a:latin typeface="Georgia" charset="0"/>
                          <a:ea typeface="Times New Roman" charset="0"/>
                          <a:cs typeface="Times New Roman" charset="0"/>
                        </a:rPr>
                        <a:t>1:15-1:30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Lifetime Surveillance of Astronaut Health (LSAH): Introduction and Goals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Van Baalen, Mary</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1:30-1:45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Radiation Research Introduction and Goals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Wu, Honglu</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499">
                <a:tc>
                  <a:txBody>
                    <a:bodyPr/>
                    <a:lstStyle/>
                    <a:p>
                      <a:pPr marL="0" marR="0">
                        <a:spcBef>
                          <a:spcPts val="0"/>
                        </a:spcBef>
                        <a:spcAft>
                          <a:spcPts val="0"/>
                        </a:spcAft>
                      </a:pPr>
                      <a:r>
                        <a:rPr lang="en-US" sz="600" b="1">
                          <a:effectLst/>
                          <a:latin typeface="Georgia" charset="0"/>
                          <a:ea typeface="Times New Roman" charset="0"/>
                          <a:cs typeface="Times New Roman" charset="0"/>
                        </a:rPr>
                        <a:t>1:45-2:00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Architecture Systems Working Group (ASWG) Introduction and Goals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dirty="0">
                          <a:effectLst/>
                          <a:latin typeface="Georgia" charset="0"/>
                          <a:ea typeface="Times New Roman" charset="0"/>
                          <a:cs typeface="Times New Roman" charset="0"/>
                        </a:rPr>
                        <a:t> </a:t>
                      </a:r>
                      <a:endParaRPr lang="en-US" sz="800" dirty="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dirty="0">
                          <a:effectLst/>
                          <a:latin typeface="Georgia" charset="0"/>
                          <a:ea typeface="Times New Roman" charset="0"/>
                          <a:cs typeface="Times New Roman" charset="0"/>
                        </a:rPr>
                        <a:t>Johnson-Troop, Kathy</a:t>
                      </a:r>
                      <a:endParaRPr lang="en-US" sz="800" dirty="0">
                        <a:effectLst/>
                        <a:latin typeface="Palatino" charset="0"/>
                        <a:ea typeface="Times New Roman" charset="0"/>
                        <a:cs typeface="Times New Roman" charset="0"/>
                      </a:endParaRPr>
                    </a:p>
                    <a:p>
                      <a:pPr marL="0" marR="0">
                        <a:spcBef>
                          <a:spcPts val="0"/>
                        </a:spcBef>
                        <a:spcAft>
                          <a:spcPts val="0"/>
                        </a:spcAft>
                        <a:tabLst>
                          <a:tab pos="102870" algn="l"/>
                        </a:tabLst>
                      </a:pPr>
                      <a:r>
                        <a:rPr lang="en-US" sz="600" dirty="0">
                          <a:effectLst/>
                          <a:latin typeface="Georgia" charset="0"/>
                          <a:ea typeface="Times New Roman" charset="0"/>
                          <a:cs typeface="Times New Roman" charset="0"/>
                        </a:rPr>
                        <a:t>Carnell, Andy</a:t>
                      </a:r>
                      <a:endParaRPr lang="en-US" sz="800" dirty="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2:00-2:15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Bioinformatics and ExMC</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Shaw, Tianna</a:t>
                      </a:r>
                      <a:endParaRPr lang="en-US" sz="800">
                        <a:effectLst/>
                        <a:latin typeface="Palatino" charset="0"/>
                        <a:ea typeface="Times New Roman" charset="0"/>
                        <a:cs typeface="Times New Roman" charset="0"/>
                      </a:endParaRPr>
                    </a:p>
                    <a:p>
                      <a:pPr marL="0" marR="0">
                        <a:spcBef>
                          <a:spcPts val="0"/>
                        </a:spcBef>
                        <a:spcAft>
                          <a:spcPts val="0"/>
                        </a:spcAft>
                        <a:tabLst>
                          <a:tab pos="102870" algn="l"/>
                        </a:tabLst>
                      </a:pPr>
                      <a:r>
                        <a:rPr lang="en-US" sz="600">
                          <a:effectLst/>
                          <a:latin typeface="Georgia" charset="0"/>
                          <a:ea typeface="Times New Roman" charset="0"/>
                          <a:cs typeface="Times New Roman" charset="0"/>
                        </a:rPr>
                        <a:t>Lindsey, Tony</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2:15-2:30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ALSDA/Genelab Concepts to Date</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Berrios, Dan</a:t>
                      </a:r>
                      <a:endParaRPr lang="en-US" sz="800">
                        <a:effectLst/>
                        <a:latin typeface="Palatino" charset="0"/>
                        <a:ea typeface="Times New Roman" charset="0"/>
                        <a:cs typeface="Times New Roman" charset="0"/>
                      </a:endParaRPr>
                    </a:p>
                    <a:p>
                      <a:pPr marL="0" marR="0">
                        <a:spcBef>
                          <a:spcPts val="0"/>
                        </a:spcBef>
                        <a:spcAft>
                          <a:spcPts val="0"/>
                        </a:spcAft>
                        <a:tabLst>
                          <a:tab pos="102870" algn="l"/>
                        </a:tabLst>
                      </a:pPr>
                      <a:r>
                        <a:rPr lang="en-US" sz="600">
                          <a:effectLst/>
                          <a:latin typeface="Georgia" charset="0"/>
                          <a:ea typeface="Times New Roman" charset="0"/>
                          <a:cs typeface="Times New Roman" charset="0"/>
                        </a:rPr>
                        <a:t>Wood, Alan</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2:30-3:00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Discussion of Key Topics</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All</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3:00-3:15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Break</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124">
                <a:tc>
                  <a:txBody>
                    <a:bodyPr/>
                    <a:lstStyle/>
                    <a:p>
                      <a:pPr marL="0" marR="0">
                        <a:spcBef>
                          <a:spcPts val="0"/>
                        </a:spcBef>
                        <a:spcAft>
                          <a:spcPts val="0"/>
                        </a:spcAft>
                      </a:pPr>
                      <a:r>
                        <a:rPr lang="en-US" sz="600" b="1">
                          <a:effectLst/>
                          <a:latin typeface="Georgia" charset="0"/>
                          <a:ea typeface="Times New Roman" charset="0"/>
                          <a:cs typeface="Times New Roman" charset="0"/>
                        </a:rPr>
                        <a:t>3:15-4:30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Wrap up/Actions/Forward Planning</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4:30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ISOC Tour</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Bldg N244</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279">
                <a:tc>
                  <a:txBody>
                    <a:bodyPr/>
                    <a:lstStyle/>
                    <a:p>
                      <a:pPr marL="0" marR="0">
                        <a:spcBef>
                          <a:spcPts val="0"/>
                        </a:spcBef>
                        <a:spcAft>
                          <a:spcPts val="0"/>
                        </a:spcAft>
                      </a:pPr>
                      <a:r>
                        <a:rPr lang="en-US" sz="600" b="1">
                          <a:effectLst/>
                          <a:latin typeface="Georgia" charset="0"/>
                          <a:ea typeface="Times New Roman" charset="0"/>
                          <a:cs typeface="Times New Roman" charset="0"/>
                        </a:rPr>
                        <a:t>6:30 pm</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Group Dinner</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600" dirty="0">
                          <a:effectLst/>
                          <a:latin typeface="Georgia" charset="0"/>
                          <a:ea typeface="Times New Roman" charset="0"/>
                          <a:cs typeface="Times New Roman" charset="0"/>
                        </a:rPr>
                        <a:t>Tied House</a:t>
                      </a:r>
                      <a:endParaRPr lang="en-US" sz="800" dirty="0">
                        <a:effectLst/>
                        <a:latin typeface="Palatino" charset="0"/>
                        <a:ea typeface="Times New Roman" charset="0"/>
                        <a:cs typeface="Times New Roman" charset="0"/>
                      </a:endParaRPr>
                    </a:p>
                    <a:p>
                      <a:pPr marL="0" marR="0">
                        <a:spcBef>
                          <a:spcPts val="0"/>
                        </a:spcBef>
                        <a:spcAft>
                          <a:spcPts val="0"/>
                        </a:spcAft>
                      </a:pPr>
                      <a:r>
                        <a:rPr lang="en-US" sz="600" dirty="0">
                          <a:effectLst/>
                          <a:latin typeface="Georgia" charset="0"/>
                          <a:ea typeface="Times New Roman" charset="0"/>
                          <a:cs typeface="Times New Roman" charset="0"/>
                        </a:rPr>
                        <a:t>http://</a:t>
                      </a:r>
                      <a:r>
                        <a:rPr lang="en-US" sz="600" dirty="0" err="1">
                          <a:effectLst/>
                          <a:latin typeface="Georgia" charset="0"/>
                          <a:ea typeface="Times New Roman" charset="0"/>
                          <a:cs typeface="Times New Roman" charset="0"/>
                        </a:rPr>
                        <a:t>tiedhouse.com</a:t>
                      </a:r>
                      <a:endParaRPr lang="en-US" sz="800" dirty="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832">
                <a:tc>
                  <a:txBody>
                    <a:bodyPr/>
                    <a:lstStyle/>
                    <a:p>
                      <a:pPr marL="0" marR="0">
                        <a:spcBef>
                          <a:spcPts val="0"/>
                        </a:spcBef>
                        <a:spcAft>
                          <a:spcPts val="0"/>
                        </a:spcAft>
                      </a:pPr>
                      <a:r>
                        <a:rPr lang="en-US" sz="600" b="1">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600" b="1">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600">
                          <a:effectLst/>
                          <a:latin typeface="Georgia" charset="0"/>
                          <a:ea typeface="Times New Roman" charset="0"/>
                          <a:cs typeface="Times New Roman" charset="0"/>
                        </a:rPr>
                        <a:t> </a:t>
                      </a:r>
                      <a:endParaRPr lang="en-US" sz="800">
                        <a:effectLst/>
                        <a:latin typeface="Palatino" charset="0"/>
                        <a:ea typeface="Times New Roman" charset="0"/>
                        <a:cs typeface="Times New Roman" charset="0"/>
                      </a:endParaRPr>
                    </a:p>
                  </a:txBody>
                  <a:tcPr marL="47700" marR="477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tabLst>
                          <a:tab pos="102870" algn="l"/>
                        </a:tabLst>
                      </a:pPr>
                      <a:r>
                        <a:rPr lang="en-US" sz="600" i="1" dirty="0">
                          <a:effectLst/>
                          <a:latin typeface="Georgia" charset="0"/>
                          <a:ea typeface="Times New Roman" charset="0"/>
                          <a:cs typeface="Times New Roman" charset="0"/>
                        </a:rPr>
                        <a:t> </a:t>
                      </a:r>
                      <a:endParaRPr lang="en-US" sz="800" dirty="0">
                        <a:effectLst/>
                        <a:latin typeface="Palatino" charset="0"/>
                        <a:ea typeface="Times New Roman" charset="0"/>
                        <a:cs typeface="Times New Roman" charset="0"/>
                      </a:endParaRPr>
                    </a:p>
                  </a:txBody>
                  <a:tcPr marL="47700" marR="477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2972774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for Conference Day 2</a:t>
            </a:r>
            <a:endParaRPr lang="en-US" dirty="0"/>
          </a:p>
        </p:txBody>
      </p:sp>
      <p:sp>
        <p:nvSpPr>
          <p:cNvPr id="7" name="Rectangle 6"/>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graphicFrame>
        <p:nvGraphicFramePr>
          <p:cNvPr id="3" name="Table 2"/>
          <p:cNvGraphicFramePr>
            <a:graphicFrameLocks noGrp="1"/>
          </p:cNvGraphicFramePr>
          <p:nvPr>
            <p:extLst>
              <p:ext uri="{D42A27DB-BD31-4B8C-83A1-F6EECF244321}">
                <p14:modId xmlns:p14="http://schemas.microsoft.com/office/powerpoint/2010/main" val="1020485796"/>
              </p:ext>
            </p:extLst>
          </p:nvPr>
        </p:nvGraphicFramePr>
        <p:xfrm>
          <a:off x="939905" y="1752600"/>
          <a:ext cx="5765590" cy="4447438"/>
        </p:xfrm>
        <a:graphic>
          <a:graphicData uri="http://schemas.openxmlformats.org/drawingml/2006/table">
            <a:tbl>
              <a:tblPr firstRow="1" firstCol="1" bandRow="1" bandCol="1"/>
              <a:tblGrid>
                <a:gridCol w="1123801"/>
                <a:gridCol w="1465828"/>
                <a:gridCol w="1465828"/>
                <a:gridCol w="1710133"/>
              </a:tblGrid>
              <a:tr h="368629">
                <a:tc gridSpan="4">
                  <a:txBody>
                    <a:bodyPr/>
                    <a:lstStyle/>
                    <a:p>
                      <a:pPr marL="0" marR="0">
                        <a:spcBef>
                          <a:spcPts val="800"/>
                        </a:spcBef>
                        <a:spcAft>
                          <a:spcPts val="600"/>
                        </a:spcAft>
                      </a:pPr>
                      <a:r>
                        <a:rPr lang="en-US" sz="900" b="1">
                          <a:effectLst/>
                          <a:latin typeface="Helvetica" charset="0"/>
                          <a:ea typeface="Times New Roman" charset="0"/>
                          <a:cs typeface="Times New Roman" charset="0"/>
                        </a:rPr>
                        <a:t>Friday January 15, 2016</a:t>
                      </a:r>
                      <a:endParaRPr lang="en-US" sz="1000">
                        <a:effectLst/>
                        <a:latin typeface="Palatino" charset="0"/>
                        <a:ea typeface="Times New Roman" charset="0"/>
                        <a:cs typeface="Times New Roman" charset="0"/>
                      </a:endParaRPr>
                    </a:p>
                  </a:txBody>
                  <a:tcPr marL="58633" marR="58633"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867">
                <a:tc>
                  <a:txBody>
                    <a:bodyPr/>
                    <a:lstStyle/>
                    <a:p>
                      <a:pPr marL="0" marR="0">
                        <a:spcBef>
                          <a:spcPts val="0"/>
                        </a:spcBef>
                        <a:spcAft>
                          <a:spcPts val="0"/>
                        </a:spcAft>
                      </a:pPr>
                      <a:r>
                        <a:rPr lang="en-US" sz="800" i="1">
                          <a:effectLst/>
                          <a:latin typeface="Helvetica" charset="0"/>
                          <a:ea typeface="Times New Roman" charset="0"/>
                          <a:cs typeface="Times New Roman" charset="0"/>
                        </a:rPr>
                        <a:t>Time</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spcBef>
                          <a:spcPts val="0"/>
                        </a:spcBef>
                        <a:spcAft>
                          <a:spcPts val="0"/>
                        </a:spcAft>
                      </a:pPr>
                      <a:r>
                        <a:rPr lang="en-US" sz="800" i="1">
                          <a:effectLst/>
                          <a:latin typeface="Helvetica" charset="0"/>
                          <a:ea typeface="Times New Roman" charset="0"/>
                          <a:cs typeface="Times New Roman" charset="0"/>
                        </a:rPr>
                        <a:t>Agenda</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spcBef>
                          <a:spcPts val="0"/>
                        </a:spcBef>
                        <a:spcAft>
                          <a:spcPts val="0"/>
                        </a:spcAft>
                      </a:pPr>
                      <a:r>
                        <a:rPr lang="en-US" sz="800" i="1">
                          <a:effectLst/>
                          <a:latin typeface="Helvetica" charset="0"/>
                          <a:ea typeface="Times New Roman" charset="0"/>
                          <a:cs typeface="Times New Roman" charset="0"/>
                        </a:rPr>
                        <a:t>Location</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spcBef>
                          <a:spcPts val="0"/>
                        </a:spcBef>
                        <a:spcAft>
                          <a:spcPts val="0"/>
                        </a:spcAft>
                      </a:pPr>
                      <a:r>
                        <a:rPr lang="en-US" sz="800" i="1">
                          <a:effectLst/>
                          <a:latin typeface="Helvetica" charset="0"/>
                          <a:ea typeface="Times New Roman" charset="0"/>
                          <a:cs typeface="Times New Roman" charset="0"/>
                        </a:rPr>
                        <a:t>Comments</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390887">
                <a:tc>
                  <a:txBody>
                    <a:bodyPr/>
                    <a:lstStyle/>
                    <a:p>
                      <a:pPr marL="0" marR="0">
                        <a:spcBef>
                          <a:spcPts val="0"/>
                        </a:spcBef>
                        <a:spcAft>
                          <a:spcPts val="0"/>
                        </a:spcAft>
                      </a:pPr>
                      <a:r>
                        <a:rPr lang="en-US" sz="900" b="1">
                          <a:effectLst/>
                          <a:latin typeface="Georgia" charset="0"/>
                          <a:ea typeface="Times New Roman" charset="0"/>
                          <a:cs typeface="Times New Roman" charset="0"/>
                        </a:rPr>
                        <a:t>9:00 – 9:15 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Introductions, Welcome and Meeting Goals</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Maxi Conference room in N240A (all sessions)</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Stewart, Helen</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7964">
                <a:tc>
                  <a:txBody>
                    <a:bodyPr/>
                    <a:lstStyle/>
                    <a:p>
                      <a:pPr marL="0" marR="0">
                        <a:spcBef>
                          <a:spcPts val="0"/>
                        </a:spcBef>
                        <a:spcAft>
                          <a:spcPts val="0"/>
                        </a:spcAft>
                      </a:pPr>
                      <a:r>
                        <a:rPr lang="en-US" sz="900" b="1">
                          <a:effectLst/>
                          <a:latin typeface="Georgia" charset="0"/>
                          <a:ea typeface="Times New Roman" charset="0"/>
                          <a:cs typeface="Times New Roman" charset="0"/>
                        </a:rPr>
                        <a:t>9:15-9:30 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Introduction to Tissue Sharing</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Stewart, Helen</a:t>
                      </a:r>
                      <a:endParaRPr lang="en-US" sz="1000">
                        <a:effectLst/>
                        <a:latin typeface="Palatino" charset="0"/>
                        <a:ea typeface="Times New Roman" charset="0"/>
                        <a:cs typeface="Times New Roman" charset="0"/>
                      </a:endParaRPr>
                    </a:p>
                    <a:p>
                      <a:pPr marL="0" marR="0">
                        <a:spcBef>
                          <a:spcPts val="0"/>
                        </a:spcBef>
                        <a:spcAft>
                          <a:spcPts val="0"/>
                        </a:spcAft>
                        <a:tabLst>
                          <a:tab pos="102870" algn="l"/>
                        </a:tabLst>
                      </a:pPr>
                      <a:r>
                        <a:rPr lang="en-US" sz="900">
                          <a:effectLst/>
                          <a:latin typeface="Georgia" charset="0"/>
                          <a:ea typeface="Times New Roman" charset="0"/>
                          <a:cs typeface="Times New Roman" charset="0"/>
                        </a:rPr>
                        <a:t>French, Alison</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2623">
                <a:tc>
                  <a:txBody>
                    <a:bodyPr/>
                    <a:lstStyle/>
                    <a:p>
                      <a:pPr marL="0" marR="0">
                        <a:spcBef>
                          <a:spcPts val="0"/>
                        </a:spcBef>
                        <a:spcAft>
                          <a:spcPts val="0"/>
                        </a:spcAft>
                      </a:pPr>
                      <a:r>
                        <a:rPr lang="en-US" sz="900" b="1">
                          <a:effectLst/>
                          <a:latin typeface="Georgia" charset="0"/>
                          <a:ea typeface="Times New Roman" charset="0"/>
                          <a:cs typeface="Times New Roman" charset="0"/>
                        </a:rPr>
                        <a:t>9:30-9:45 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Biospecimen Culling</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Rask, Jon</a:t>
                      </a:r>
                      <a:endParaRPr lang="en-US" sz="1000">
                        <a:effectLst/>
                        <a:latin typeface="Palatino" charset="0"/>
                        <a:ea typeface="Times New Roman" charset="0"/>
                        <a:cs typeface="Times New Roman" charset="0"/>
                      </a:endParaRPr>
                    </a:p>
                    <a:p>
                      <a:pPr marL="0" marR="0">
                        <a:spcBef>
                          <a:spcPts val="0"/>
                        </a:spcBef>
                        <a:spcAft>
                          <a:spcPts val="0"/>
                        </a:spcAft>
                        <a:tabLst>
                          <a:tab pos="102870" algn="l"/>
                        </a:tabLst>
                      </a:pPr>
                      <a:r>
                        <a:rPr lang="en-US" sz="900">
                          <a:effectLst/>
                          <a:latin typeface="Georgia" charset="0"/>
                          <a:ea typeface="Times New Roman" charset="0"/>
                          <a:cs typeface="Times New Roman" charset="0"/>
                        </a:rPr>
                        <a:t>Chakravarty, Kaushik</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2623">
                <a:tc>
                  <a:txBody>
                    <a:bodyPr/>
                    <a:lstStyle/>
                    <a:p>
                      <a:pPr marL="0" marR="0">
                        <a:spcBef>
                          <a:spcPts val="0"/>
                        </a:spcBef>
                        <a:spcAft>
                          <a:spcPts val="0"/>
                        </a:spcAft>
                      </a:pPr>
                      <a:r>
                        <a:rPr lang="en-US" sz="900" b="1">
                          <a:effectLst/>
                          <a:latin typeface="Georgia" charset="0"/>
                          <a:ea typeface="Times New Roman" charset="0"/>
                          <a:cs typeface="Times New Roman" charset="0"/>
                        </a:rPr>
                        <a:t>9:45-10:00 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Genelab Sample Sharing</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Marcu, Oana</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2623">
                <a:tc>
                  <a:txBody>
                    <a:bodyPr/>
                    <a:lstStyle/>
                    <a:p>
                      <a:pPr marL="0" marR="0">
                        <a:spcBef>
                          <a:spcPts val="0"/>
                        </a:spcBef>
                        <a:spcAft>
                          <a:spcPts val="0"/>
                        </a:spcAft>
                      </a:pPr>
                      <a:r>
                        <a:rPr lang="en-US" sz="900" b="1">
                          <a:effectLst/>
                          <a:latin typeface="Georgia" charset="0"/>
                          <a:ea typeface="Times New Roman" charset="0"/>
                          <a:cs typeface="Times New Roman" charset="0"/>
                        </a:rPr>
                        <a:t>10:00-10:15 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Rodent Research Tissue Sharing</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Choi, Shungshin</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1183">
                <a:tc>
                  <a:txBody>
                    <a:bodyPr/>
                    <a:lstStyle/>
                    <a:p>
                      <a:pPr marL="0" marR="0">
                        <a:spcBef>
                          <a:spcPts val="0"/>
                        </a:spcBef>
                        <a:spcAft>
                          <a:spcPts val="0"/>
                        </a:spcAft>
                      </a:pPr>
                      <a:r>
                        <a:rPr lang="en-US" sz="900" b="1">
                          <a:effectLst/>
                          <a:latin typeface="Georgia" charset="0"/>
                          <a:ea typeface="Times New Roman" charset="0"/>
                          <a:cs typeface="Times New Roman" charset="0"/>
                        </a:rPr>
                        <a:t>10:15-10:30 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Human Health &amp; Countermeasures (HHC) Tissue Sharing Program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Ronca, April</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2623">
                <a:tc>
                  <a:txBody>
                    <a:bodyPr/>
                    <a:lstStyle/>
                    <a:p>
                      <a:pPr marL="0" marR="0">
                        <a:spcBef>
                          <a:spcPts val="0"/>
                        </a:spcBef>
                        <a:spcAft>
                          <a:spcPts val="0"/>
                        </a:spcAft>
                      </a:pPr>
                      <a:r>
                        <a:rPr lang="en-US" sz="900" b="1">
                          <a:effectLst/>
                          <a:latin typeface="Georgia" charset="0"/>
                          <a:ea typeface="Times New Roman" charset="0"/>
                          <a:cs typeface="Times New Roman" charset="0"/>
                        </a:rPr>
                        <a:t>10:30-10:45 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Radiation Research Tissue Sharing</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Wu, Honglu</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1183">
                <a:tc>
                  <a:txBody>
                    <a:bodyPr/>
                    <a:lstStyle/>
                    <a:p>
                      <a:pPr marL="0" marR="0">
                        <a:spcBef>
                          <a:spcPts val="0"/>
                        </a:spcBef>
                        <a:spcAft>
                          <a:spcPts val="0"/>
                        </a:spcAft>
                      </a:pPr>
                      <a:r>
                        <a:rPr lang="en-US" sz="900" b="1">
                          <a:effectLst/>
                          <a:latin typeface="Georgia" charset="0"/>
                          <a:ea typeface="Times New Roman" charset="0"/>
                          <a:cs typeface="Times New Roman" charset="0"/>
                        </a:rPr>
                        <a:t>10:45-11:15 am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Discussion of Tissue Sharing and Biobanking Convergences</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0887">
                <a:tc>
                  <a:txBody>
                    <a:bodyPr/>
                    <a:lstStyle/>
                    <a:p>
                      <a:pPr marL="0" marR="0">
                        <a:spcBef>
                          <a:spcPts val="0"/>
                        </a:spcBef>
                        <a:spcAft>
                          <a:spcPts val="0"/>
                        </a:spcAft>
                      </a:pPr>
                      <a:r>
                        <a:rPr lang="en-US" sz="900" b="1">
                          <a:effectLst/>
                          <a:latin typeface="Georgia" charset="0"/>
                          <a:ea typeface="Times New Roman" charset="0"/>
                          <a:cs typeface="Times New Roman" charset="0"/>
                        </a:rPr>
                        <a:t>11:15-12:00 pm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Wrap up/Actions/Forward Planning</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 </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2623">
                <a:tc>
                  <a:txBody>
                    <a:bodyPr/>
                    <a:lstStyle/>
                    <a:p>
                      <a:pPr marL="0" marR="0">
                        <a:spcBef>
                          <a:spcPts val="0"/>
                        </a:spcBef>
                        <a:spcAft>
                          <a:spcPts val="0"/>
                        </a:spcAft>
                      </a:pPr>
                      <a:r>
                        <a:rPr lang="en-US" sz="900" b="1">
                          <a:effectLst/>
                          <a:latin typeface="Georgia" charset="0"/>
                          <a:ea typeface="Times New Roman" charset="0"/>
                          <a:cs typeface="Times New Roman" charset="0"/>
                        </a:rPr>
                        <a:t>1:00-1:30 pm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Tour of Biospecimen Storage Facility</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N236</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a:effectLst/>
                          <a:latin typeface="Georgia" charset="0"/>
                          <a:ea typeface="Times New Roman" charset="0"/>
                          <a:cs typeface="Times New Roman" charset="0"/>
                        </a:rPr>
                        <a:t>Limit 5</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2623">
                <a:tc>
                  <a:txBody>
                    <a:bodyPr/>
                    <a:lstStyle/>
                    <a:p>
                      <a:pPr marL="0" marR="0">
                        <a:spcBef>
                          <a:spcPts val="0"/>
                        </a:spcBef>
                        <a:spcAft>
                          <a:spcPts val="0"/>
                        </a:spcAft>
                      </a:pPr>
                      <a:r>
                        <a:rPr lang="en-US" sz="900" b="1">
                          <a:effectLst/>
                          <a:latin typeface="Georgia" charset="0"/>
                          <a:ea typeface="Times New Roman" charset="0"/>
                          <a:cs typeface="Times New Roman" charset="0"/>
                        </a:rPr>
                        <a:t>1:30-2:00 pm</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Georgia" charset="0"/>
                          <a:ea typeface="Times New Roman" charset="0"/>
                          <a:cs typeface="Times New Roman" charset="0"/>
                        </a:rPr>
                        <a:t>Tour 2 of Biospecimen Storage Facility</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effectLst/>
                          <a:latin typeface="Georgia" charset="0"/>
                          <a:ea typeface="Times New Roman" charset="0"/>
                          <a:cs typeface="Times New Roman" charset="0"/>
                        </a:rPr>
                        <a:t>N236</a:t>
                      </a:r>
                      <a:endParaRPr lang="en-US" sz="100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tabLst>
                          <a:tab pos="102870" algn="l"/>
                        </a:tabLst>
                      </a:pPr>
                      <a:r>
                        <a:rPr lang="en-US" sz="900" dirty="0">
                          <a:effectLst/>
                          <a:latin typeface="Georgia" charset="0"/>
                          <a:ea typeface="Times New Roman" charset="0"/>
                          <a:cs typeface="Times New Roman" charset="0"/>
                        </a:rPr>
                        <a:t>Second group if needed</a:t>
                      </a:r>
                      <a:endParaRPr lang="en-US" sz="1000" dirty="0">
                        <a:effectLst/>
                        <a:latin typeface="Palatino" charset="0"/>
                        <a:ea typeface="Times New Roman" charset="0"/>
                        <a:cs typeface="Times New Roman" charset="0"/>
                      </a:endParaRPr>
                    </a:p>
                  </a:txBody>
                  <a:tcPr marL="58633" marR="58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939800" y="1753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71879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endParaRPr lang="en-US" sz="600" dirty="0" smtClean="0"/>
          </a:p>
          <a:p>
            <a:pPr>
              <a:buFont typeface="Arial" pitchFamily="34" charset="0"/>
              <a:buChar char="•"/>
            </a:pPr>
            <a:r>
              <a:rPr lang="en-US" sz="2000" dirty="0" smtClean="0"/>
              <a:t>Vision</a:t>
            </a:r>
          </a:p>
          <a:p>
            <a:pPr>
              <a:buFont typeface="Arial" pitchFamily="34" charset="0"/>
              <a:buChar char="•"/>
            </a:pPr>
            <a:r>
              <a:rPr lang="en-US" sz="2000" dirty="0"/>
              <a:t>What Started this </a:t>
            </a:r>
            <a:r>
              <a:rPr lang="en-US" sz="2000" dirty="0" smtClean="0"/>
              <a:t>Conversation</a:t>
            </a:r>
          </a:p>
          <a:p>
            <a:pPr>
              <a:buFont typeface="Arial" pitchFamily="34" charset="0"/>
              <a:buChar char="•"/>
            </a:pPr>
            <a:r>
              <a:rPr lang="en-US" sz="2000" dirty="0" smtClean="0"/>
              <a:t>Key Issues</a:t>
            </a:r>
          </a:p>
          <a:p>
            <a:pPr>
              <a:buFont typeface="Arial" pitchFamily="34" charset="0"/>
              <a:buChar char="•"/>
            </a:pPr>
            <a:r>
              <a:rPr lang="en-US" sz="2000" dirty="0" smtClean="0"/>
              <a:t>Desired take away from this TEM</a:t>
            </a:r>
          </a:p>
          <a:p>
            <a:pPr>
              <a:buFont typeface="Arial" pitchFamily="34" charset="0"/>
              <a:buChar char="•"/>
            </a:pPr>
            <a:r>
              <a:rPr lang="en-US" sz="2000" dirty="0" smtClean="0"/>
              <a:t>Products from this TEM</a:t>
            </a:r>
          </a:p>
          <a:p>
            <a:pPr>
              <a:buFont typeface="Arial" pitchFamily="34" charset="0"/>
              <a:buChar char="•"/>
            </a:pPr>
            <a:r>
              <a:rPr lang="en-US" sz="2000" dirty="0" smtClean="0"/>
              <a:t>Questions</a:t>
            </a:r>
          </a:p>
        </p:txBody>
      </p:sp>
      <p:sp>
        <p:nvSpPr>
          <p:cNvPr id="2" name="Title 1"/>
          <p:cNvSpPr>
            <a:spLocks noGrp="1"/>
          </p:cNvSpPr>
          <p:nvPr>
            <p:ph type="title"/>
          </p:nvPr>
        </p:nvSpPr>
        <p:spPr/>
        <p:txBody>
          <a:bodyPr/>
          <a:lstStyle/>
          <a:p>
            <a:pPr lvl="1"/>
            <a:r>
              <a:rPr lang="en-US" sz="2400" dirty="0" smtClean="0"/>
              <a:t>Next Steps.</a:t>
            </a:r>
            <a:br>
              <a:rPr lang="en-US" sz="2400" dirty="0" smtClean="0"/>
            </a:br>
            <a:endParaRPr lang="en-US" dirty="0"/>
          </a:p>
        </p:txBody>
      </p:sp>
      <p:sp>
        <p:nvSpPr>
          <p:cNvPr id="5" name="Rectangle 4"/>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Arial"/>
              <a:buChar char="•"/>
            </a:pPr>
            <a:r>
              <a:rPr lang="en-US" dirty="0" smtClean="0"/>
              <a:t>Multi-program and multi-center agreement on architecture standard interfaces and Tissue Sharing (</a:t>
            </a:r>
            <a:r>
              <a:rPr lang="en-US" dirty="0" err="1" smtClean="0"/>
              <a:t>Biobanking</a:t>
            </a:r>
            <a:r>
              <a:rPr lang="en-US" dirty="0" smtClean="0"/>
              <a:t>):  Collaboration between the Human </a:t>
            </a:r>
            <a:r>
              <a:rPr lang="en-US" dirty="0"/>
              <a:t>Research </a:t>
            </a:r>
            <a:r>
              <a:rPr lang="en-US" dirty="0" smtClean="0"/>
              <a:t>Program (</a:t>
            </a:r>
            <a:r>
              <a:rPr lang="en-US" dirty="0"/>
              <a:t>HRP</a:t>
            </a:r>
            <a:r>
              <a:rPr lang="en-US" dirty="0" smtClean="0"/>
              <a:t>), Space Biology Program (SLPs), </a:t>
            </a:r>
            <a:r>
              <a:rPr lang="en-US" dirty="0"/>
              <a:t>and International Space Station </a:t>
            </a:r>
            <a:r>
              <a:rPr lang="en-US" dirty="0" smtClean="0"/>
              <a:t>Program (</a:t>
            </a:r>
            <a:r>
              <a:rPr lang="en-US" dirty="0"/>
              <a:t>ISSP) </a:t>
            </a:r>
            <a:endParaRPr lang="en-US" dirty="0" smtClean="0"/>
          </a:p>
          <a:p>
            <a:pPr>
              <a:buFont typeface="Arial"/>
              <a:buChar char="•"/>
            </a:pPr>
            <a:endParaRPr lang="en-US" dirty="0" smtClean="0"/>
          </a:p>
          <a:p>
            <a:pPr>
              <a:buFont typeface="Arial"/>
              <a:buChar char="•"/>
            </a:pPr>
            <a:r>
              <a:rPr lang="en-US" dirty="0" smtClean="0"/>
              <a:t>Common architecture of applications and interfaces </a:t>
            </a:r>
            <a:r>
              <a:rPr lang="en-US" dirty="0"/>
              <a:t>across the Centers, </a:t>
            </a:r>
            <a:r>
              <a:rPr lang="en-US" dirty="0" smtClean="0"/>
              <a:t>including data </a:t>
            </a:r>
            <a:r>
              <a:rPr lang="en-US" dirty="0"/>
              <a:t>dictionaries (</a:t>
            </a:r>
            <a:r>
              <a:rPr lang="en-US" dirty="0" smtClean="0"/>
              <a:t>metadata </a:t>
            </a:r>
            <a:r>
              <a:rPr lang="en-US" dirty="0"/>
              <a:t>syncing), and application Interfaces </a:t>
            </a:r>
            <a:r>
              <a:rPr lang="en-US" dirty="0" smtClean="0"/>
              <a:t>for real-time and near real-time access of data for principal investigators (PIs) and the public; and to move away from legacy IT systems and software.</a:t>
            </a:r>
          </a:p>
          <a:p>
            <a:pPr>
              <a:buFont typeface="Arial"/>
              <a:buChar char="•"/>
            </a:pPr>
            <a:endParaRPr lang="en-US" dirty="0"/>
          </a:p>
          <a:p>
            <a:pPr>
              <a:buFont typeface="Arial"/>
              <a:buChar char="•"/>
            </a:pPr>
            <a:r>
              <a:rPr lang="en-US" dirty="0"/>
              <a:t>Facilitate the use of information technology and bioinformatics analysis and decision tools to data collected from Translation Research to benefit human exploration</a:t>
            </a:r>
            <a:r>
              <a:rPr lang="en-US" dirty="0" smtClean="0"/>
              <a:t>.</a:t>
            </a:r>
          </a:p>
          <a:p>
            <a:pPr>
              <a:buFont typeface="Arial"/>
              <a:buChar char="•"/>
            </a:pPr>
            <a:r>
              <a:rPr lang="en-US" dirty="0">
                <a:solidFill>
                  <a:srgbClr val="000000"/>
                </a:solidFill>
              </a:rPr>
              <a:t>Support the White House Policy on Open Science - “Increasing Access to Results of Federally Funded Scientific Research” </a:t>
            </a:r>
          </a:p>
          <a:p>
            <a:pPr>
              <a:buFont typeface="Arial"/>
              <a:buChar char="•"/>
            </a:pPr>
            <a:endParaRPr lang="en-US" dirty="0"/>
          </a:p>
          <a:p>
            <a:endParaRPr lang="en-US" dirty="0"/>
          </a:p>
        </p:txBody>
      </p:sp>
      <p:sp>
        <p:nvSpPr>
          <p:cNvPr id="3" name="Title 2"/>
          <p:cNvSpPr>
            <a:spLocks noGrp="1"/>
          </p:cNvSpPr>
          <p:nvPr>
            <p:ph type="title"/>
          </p:nvPr>
        </p:nvSpPr>
        <p:spPr/>
        <p:txBody>
          <a:bodyPr/>
          <a:lstStyle/>
          <a:p>
            <a:pPr algn="ctr"/>
            <a:r>
              <a:rPr lang="en-US" sz="3600" dirty="0" smtClean="0"/>
              <a:t>Vision</a:t>
            </a:r>
            <a:endParaRPr lang="en-US" sz="3600" dirty="0"/>
          </a:p>
        </p:txBody>
      </p:sp>
      <p:sp>
        <p:nvSpPr>
          <p:cNvPr id="4" name="Rectangle 3"/>
          <p:cNvSpPr/>
          <p:nvPr/>
        </p:nvSpPr>
        <p:spPr>
          <a:xfrm>
            <a:off x="3352800" y="466636"/>
            <a:ext cx="5943600" cy="600164"/>
          </a:xfrm>
          <a:prstGeom prst="rect">
            <a:avLst/>
          </a:prstGeom>
        </p:spPr>
        <p:txBody>
          <a:bodyPr wrap="square">
            <a:spAutoFit/>
          </a:bodyPr>
          <a:lstStyle/>
          <a:p>
            <a:r>
              <a:rPr lang="en-US" sz="1100" dirty="0">
                <a:solidFill>
                  <a:srgbClr val="FFFFFF"/>
                </a:solidFill>
              </a:rPr>
              <a:t>LSDA, ALSDA, </a:t>
            </a:r>
            <a:r>
              <a:rPr lang="en-US" sz="1100" dirty="0" err="1">
                <a:solidFill>
                  <a:srgbClr val="FFFFFF"/>
                </a:solidFill>
              </a:rPr>
              <a:t>GeneLab</a:t>
            </a:r>
            <a:r>
              <a:rPr lang="en-US" sz="1100" dirty="0">
                <a:solidFill>
                  <a:srgbClr val="FFFFFF"/>
                </a:solidFill>
              </a:rPr>
              <a:t>, Human Research Program, Space Radiation </a:t>
            </a:r>
            <a:r>
              <a:rPr lang="en-US" sz="1100" dirty="0" smtClean="0">
                <a:solidFill>
                  <a:srgbClr val="FFFFFF"/>
                </a:solidFill>
              </a:rPr>
              <a:t>Lab, </a:t>
            </a:r>
            <a:r>
              <a:rPr lang="en-US" sz="1100" dirty="0">
                <a:solidFill>
                  <a:schemeClr val="bg1"/>
                </a:solidFill>
              </a:rPr>
              <a:t>Space Life </a:t>
            </a:r>
            <a:r>
              <a:rPr lang="en-US" sz="1100" dirty="0" smtClean="0">
                <a:solidFill>
                  <a:schemeClr val="bg1"/>
                </a:solidFill>
              </a:rPr>
              <a:t>&amp; </a:t>
            </a:r>
            <a:r>
              <a:rPr lang="en-US" sz="1100" dirty="0">
                <a:solidFill>
                  <a:schemeClr val="bg1"/>
                </a:solidFill>
              </a:rPr>
              <a:t>Physical Sciences Research and Applications Program </a:t>
            </a:r>
            <a:r>
              <a:rPr lang="en-US" sz="1100" dirty="0" smtClean="0">
                <a:solidFill>
                  <a:schemeClr val="bg1"/>
                </a:solidFill>
              </a:rPr>
              <a:t> </a:t>
            </a:r>
            <a:r>
              <a:rPr lang="en-US" sz="1100" dirty="0">
                <a:solidFill>
                  <a:srgbClr val="FFFFFF"/>
                </a:solidFill>
              </a:rPr>
              <a:t>&amp; ISSP Space Flight Payload Projects</a:t>
            </a:r>
          </a:p>
        </p:txBody>
      </p:sp>
    </p:spTree>
    <p:extLst>
      <p:ext uri="{BB962C8B-B14F-4D97-AF65-F5344CB8AC3E}">
        <p14:creationId xmlns:p14="http://schemas.microsoft.com/office/powerpoint/2010/main" val="3821745331"/>
      </p:ext>
    </p:extLst>
  </p:cSld>
  <p:clrMapOvr>
    <a:masterClrMapping/>
  </p:clrMapOvr>
</p:sld>
</file>

<file path=ppt/theme/theme1.xml><?xml version="1.0" encoding="utf-8"?>
<a:theme xmlns:a="http://schemas.openxmlformats.org/drawingml/2006/main" name="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18020</TotalTime>
  <Words>1180</Words>
  <Application>Microsoft Macintosh PowerPoint</Application>
  <PresentationFormat>On-screen Show (4:3)</PresentationFormat>
  <Paragraphs>228</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Calibri</vt:lpstr>
      <vt:lpstr>Georgia</vt:lpstr>
      <vt:lpstr>Helvetica</vt:lpstr>
      <vt:lpstr>Lucida Grande</vt:lpstr>
      <vt:lpstr>MS PGothic</vt:lpstr>
      <vt:lpstr>ＭＳ Ｐゴシック</vt:lpstr>
      <vt:lpstr>Palatino</vt:lpstr>
      <vt:lpstr>Times</vt:lpstr>
      <vt:lpstr>Times New Roman</vt:lpstr>
      <vt:lpstr>Arial</vt:lpstr>
      <vt:lpstr>RPMA1.pp</vt:lpstr>
      <vt:lpstr>Software Helen Stewart Logistics, Agenda, and Purpose</vt:lpstr>
      <vt:lpstr>Logistics </vt:lpstr>
      <vt:lpstr>PowerPoint Presentation</vt:lpstr>
      <vt:lpstr>PowerPoint Presentation</vt:lpstr>
      <vt:lpstr>Lunch and After Hour Gathering</vt:lpstr>
      <vt:lpstr>Schedule for Conference Day 1</vt:lpstr>
      <vt:lpstr>Schedule for Conference Day 2</vt:lpstr>
      <vt:lpstr>Next Steps. </vt:lpstr>
      <vt:lpstr>Vision</vt:lpstr>
      <vt:lpstr>What Started this conversation?</vt:lpstr>
      <vt:lpstr>Key Issues to Meeting Agency Goals:</vt:lpstr>
      <vt:lpstr>Product / deliverables from this TEM:</vt:lpstr>
      <vt:lpstr>Questions?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Twitchell</dc:creator>
  <cp:lastModifiedBy>Alan Wood</cp:lastModifiedBy>
  <cp:revision>121</cp:revision>
  <cp:lastPrinted>2013-05-06T15:51:25Z</cp:lastPrinted>
  <dcterms:created xsi:type="dcterms:W3CDTF">2015-12-18T22:47:32Z</dcterms:created>
  <dcterms:modified xsi:type="dcterms:W3CDTF">2016-01-18T19:31:14Z</dcterms:modified>
</cp:coreProperties>
</file>