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9" r:id="rId4"/>
    <p:sldId id="273" r:id="rId5"/>
    <p:sldId id="270" r:id="rId6"/>
    <p:sldId id="268" r:id="rId7"/>
    <p:sldId id="269" r:id="rId8"/>
    <p:sldId id="271" r:id="rId9"/>
    <p:sldId id="265" r:id="rId10"/>
    <p:sldId id="266" r:id="rId11"/>
    <p:sldId id="263" r:id="rId12"/>
    <p:sldId id="274"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416" y="-104"/>
      </p:cViewPr>
      <p:guideLst>
        <p:guide orient="horz" pos="2160"/>
        <p:guide pos="2880"/>
      </p:guideLst>
    </p:cSldViewPr>
  </p:slideViewPr>
  <p:notesTextViewPr>
    <p:cViewPr>
      <p:scale>
        <a:sx n="100" d="100"/>
        <a:sy n="100" d="100"/>
      </p:scale>
      <p:origin x="0" y="0"/>
    </p:cViewPr>
  </p:notesTextViewPr>
  <p:sorterViewPr>
    <p:cViewPr>
      <p:scale>
        <a:sx n="193" d="100"/>
        <a:sy n="193" d="100"/>
      </p:scale>
      <p:origin x="0" y="0"/>
    </p:cViewPr>
  </p:sorterViewPr>
  <p:notesViewPr>
    <p:cSldViewPr snapToGrid="0" snapToObjects="1">
      <p:cViewPr varScale="1">
        <p:scale>
          <a:sx n="74" d="100"/>
          <a:sy n="74" d="100"/>
        </p:scale>
        <p:origin x="-297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FBBF5-D928-CB4C-807B-6B42D41A5024}" type="datetimeFigureOut">
              <a:rPr lang="en-US" smtClean="0"/>
              <a:t>1/13/16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E537FF-9B17-5D49-B87B-D53B5591E19E}" type="slidenum">
              <a:rPr lang="en-US" smtClean="0"/>
              <a:t>‹#›</a:t>
            </a:fld>
            <a:endParaRPr lang="en-US"/>
          </a:p>
        </p:txBody>
      </p:sp>
    </p:spTree>
    <p:extLst>
      <p:ext uri="{BB962C8B-B14F-4D97-AF65-F5344CB8AC3E}">
        <p14:creationId xmlns:p14="http://schemas.microsoft.com/office/powerpoint/2010/main" val="2281717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a:t>
            </a:r>
            <a:r>
              <a:rPr lang="en-US" sz="1600" baseline="0" dirty="0" smtClean="0"/>
              <a:t> can think of no other practical way for NASA to increase its benefits from translational research than creation of a LSTWG.   It requires formation of a focused, supportive collaborative cross-disciplinary team that can share information in an ongoing way.  And the team will need to regularly share that information with </a:t>
            </a:r>
            <a:r>
              <a:rPr lang="en-US" sz="1600" baseline="0" smtClean="0"/>
              <a:t>others including </a:t>
            </a:r>
            <a:r>
              <a:rPr lang="en-US" sz="1600" baseline="0" dirty="0" smtClean="0"/>
              <a:t>profiling the translational benefits that are produced.  </a:t>
            </a:r>
            <a:endParaRPr lang="en-US" sz="1600" dirty="0"/>
          </a:p>
        </p:txBody>
      </p:sp>
      <p:sp>
        <p:nvSpPr>
          <p:cNvPr id="4" name="Slide Number Placeholder 3"/>
          <p:cNvSpPr>
            <a:spLocks noGrp="1"/>
          </p:cNvSpPr>
          <p:nvPr>
            <p:ph type="sldNum" sz="quarter" idx="10"/>
          </p:nvPr>
        </p:nvSpPr>
        <p:spPr/>
        <p:txBody>
          <a:bodyPr/>
          <a:lstStyle/>
          <a:p>
            <a:fld id="{CEE537FF-9B17-5D49-B87B-D53B5591E19E}" type="slidenum">
              <a:rPr lang="en-US" smtClean="0"/>
              <a:t>1</a:t>
            </a:fld>
            <a:endParaRPr lang="en-US"/>
          </a:p>
        </p:txBody>
      </p:sp>
    </p:spTree>
    <p:extLst>
      <p:ext uri="{BB962C8B-B14F-4D97-AF65-F5344CB8AC3E}">
        <p14:creationId xmlns:p14="http://schemas.microsoft.com/office/powerpoint/2010/main" val="210484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a:t>
            </a:r>
            <a:r>
              <a:rPr lang="en-US" sz="1600" baseline="0" dirty="0" smtClean="0"/>
              <a:t> space biology cell and animal research areas are the highest priority translational research knowledge generators.  But, Space Biology has many other areas that contribute to human space exploration such as; plant research (food production), microbial research (disease mitigation), reproduction/development (future human settlements), and radiation exposure (mitigate pathology risks).  So, these broader translational benefits that are not necessarily direct physiological countermeasures need to be included as part of the rationale for increased collaboration.   </a:t>
            </a:r>
            <a:endParaRPr lang="en-US" sz="1600" dirty="0"/>
          </a:p>
        </p:txBody>
      </p:sp>
      <p:sp>
        <p:nvSpPr>
          <p:cNvPr id="4" name="Slide Number Placeholder 3"/>
          <p:cNvSpPr>
            <a:spLocks noGrp="1"/>
          </p:cNvSpPr>
          <p:nvPr>
            <p:ph type="sldNum" sz="quarter" idx="10"/>
          </p:nvPr>
        </p:nvSpPr>
        <p:spPr/>
        <p:txBody>
          <a:bodyPr/>
          <a:lstStyle/>
          <a:p>
            <a:fld id="{CEE537FF-9B17-5D49-B87B-D53B5591E19E}" type="slidenum">
              <a:rPr lang="en-US" smtClean="0"/>
              <a:t>2</a:t>
            </a:fld>
            <a:endParaRPr lang="en-US"/>
          </a:p>
        </p:txBody>
      </p:sp>
    </p:spTree>
    <p:extLst>
      <p:ext uri="{BB962C8B-B14F-4D97-AF65-F5344CB8AC3E}">
        <p14:creationId xmlns:p14="http://schemas.microsoft.com/office/powerpoint/2010/main" val="49918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Following</a:t>
            </a:r>
            <a:r>
              <a:rPr lang="en-US" sz="1600" baseline="0" dirty="0" smtClean="0"/>
              <a:t> through on this proposal before the next ASGSR </a:t>
            </a:r>
            <a:r>
              <a:rPr lang="en-US" sz="1600" baseline="0" dirty="0" err="1" smtClean="0"/>
              <a:t>Conf</a:t>
            </a:r>
            <a:r>
              <a:rPr lang="en-US" sz="1600" baseline="0" dirty="0" smtClean="0"/>
              <a:t> in Nov (in DC) will be an important acknowledgement that NASA intends to act on this.  Ideally there would be a paper presented on the LSTWG at that event and the abstracts are due by July 1</a:t>
            </a:r>
            <a:r>
              <a:rPr lang="en-US" sz="1600" baseline="30000" dirty="0" smtClean="0"/>
              <a:t>st</a:t>
            </a:r>
            <a:r>
              <a:rPr lang="en-US" sz="1600" baseline="0" dirty="0" smtClean="0"/>
              <a:t>.  It could include the key elements in the article submitted to Microgravity.  </a:t>
            </a:r>
            <a:endParaRPr lang="en-US" sz="1600" dirty="0"/>
          </a:p>
        </p:txBody>
      </p:sp>
      <p:sp>
        <p:nvSpPr>
          <p:cNvPr id="4" name="Slide Number Placeholder 3"/>
          <p:cNvSpPr>
            <a:spLocks noGrp="1"/>
          </p:cNvSpPr>
          <p:nvPr>
            <p:ph type="sldNum" sz="quarter" idx="10"/>
          </p:nvPr>
        </p:nvSpPr>
        <p:spPr/>
        <p:txBody>
          <a:bodyPr/>
          <a:lstStyle/>
          <a:p>
            <a:fld id="{CEE537FF-9B17-5D49-B87B-D53B5591E19E}" type="slidenum">
              <a:rPr lang="en-US" smtClean="0"/>
              <a:t>3</a:t>
            </a:fld>
            <a:endParaRPr lang="en-US"/>
          </a:p>
        </p:txBody>
      </p:sp>
    </p:spTree>
    <p:extLst>
      <p:ext uri="{BB962C8B-B14F-4D97-AF65-F5344CB8AC3E}">
        <p14:creationId xmlns:p14="http://schemas.microsoft.com/office/powerpoint/2010/main" val="93741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Following</a:t>
            </a:r>
            <a:r>
              <a:rPr lang="en-US" sz="1600" baseline="0" dirty="0" smtClean="0"/>
              <a:t> through on this proposal before the next ASGSR </a:t>
            </a:r>
            <a:r>
              <a:rPr lang="en-US" sz="1600" baseline="0" dirty="0" err="1" smtClean="0"/>
              <a:t>Conf</a:t>
            </a:r>
            <a:r>
              <a:rPr lang="en-US" sz="1600" baseline="0" dirty="0" smtClean="0"/>
              <a:t> in Nov (in DC) will be an important acknowledgement that NASA intends to act on this.  Ideally there would be a paper presented on the LSTWG at that event and the abstracts are due by July 1</a:t>
            </a:r>
            <a:r>
              <a:rPr lang="en-US" sz="1600" baseline="30000" dirty="0" smtClean="0"/>
              <a:t>st</a:t>
            </a:r>
            <a:r>
              <a:rPr lang="en-US" sz="1600" baseline="0" dirty="0" smtClean="0"/>
              <a:t>.  It could include the key elements in the article submitted to Microgravity.  </a:t>
            </a:r>
            <a:endParaRPr lang="en-US" sz="1600" dirty="0"/>
          </a:p>
        </p:txBody>
      </p:sp>
      <p:sp>
        <p:nvSpPr>
          <p:cNvPr id="4" name="Slide Number Placeholder 3"/>
          <p:cNvSpPr>
            <a:spLocks noGrp="1"/>
          </p:cNvSpPr>
          <p:nvPr>
            <p:ph type="sldNum" sz="quarter" idx="10"/>
          </p:nvPr>
        </p:nvSpPr>
        <p:spPr/>
        <p:txBody>
          <a:bodyPr/>
          <a:lstStyle/>
          <a:p>
            <a:fld id="{CEE537FF-9B17-5D49-B87B-D53B5591E19E}" type="slidenum">
              <a:rPr lang="en-US" smtClean="0"/>
              <a:t>4</a:t>
            </a:fld>
            <a:endParaRPr lang="en-US"/>
          </a:p>
        </p:txBody>
      </p:sp>
    </p:spTree>
    <p:extLst>
      <p:ext uri="{BB962C8B-B14F-4D97-AF65-F5344CB8AC3E}">
        <p14:creationId xmlns:p14="http://schemas.microsoft.com/office/powerpoint/2010/main" val="9374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a:t>
            </a:r>
            <a:r>
              <a:rPr lang="en-US" sz="1600" baseline="0" dirty="0" smtClean="0"/>
              <a:t> is a crude description but I was trying to emphasize the two-way integration in the NASA life science world between the three key translational elements (SB, HR and Earth Med).  </a:t>
            </a:r>
            <a:endParaRPr lang="en-US" sz="1600" dirty="0"/>
          </a:p>
        </p:txBody>
      </p:sp>
      <p:sp>
        <p:nvSpPr>
          <p:cNvPr id="4" name="Slide Number Placeholder 3"/>
          <p:cNvSpPr>
            <a:spLocks noGrp="1"/>
          </p:cNvSpPr>
          <p:nvPr>
            <p:ph type="sldNum" sz="quarter" idx="10"/>
          </p:nvPr>
        </p:nvSpPr>
        <p:spPr/>
        <p:txBody>
          <a:bodyPr/>
          <a:lstStyle/>
          <a:p>
            <a:fld id="{CEE537FF-9B17-5D49-B87B-D53B5591E19E}" type="slidenum">
              <a:rPr lang="en-US" smtClean="0"/>
              <a:t>9</a:t>
            </a:fld>
            <a:endParaRPr lang="en-US"/>
          </a:p>
        </p:txBody>
      </p:sp>
    </p:spTree>
    <p:extLst>
      <p:ext uri="{BB962C8B-B14F-4D97-AF65-F5344CB8AC3E}">
        <p14:creationId xmlns:p14="http://schemas.microsoft.com/office/powerpoint/2010/main" val="262271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Maybe another outcome of</a:t>
            </a:r>
            <a:r>
              <a:rPr lang="en-US" sz="1600" baseline="0" dirty="0" smtClean="0"/>
              <a:t> the WG could be assessment of research priorities and platform options based on the reality of too little ISS crew time.  I note on the ASGSR 2015 draft agenda that they have a whole half-day set aside to discuss microgravity research on non-ISS platforms.  This is important for the WG </a:t>
            </a:r>
            <a:r>
              <a:rPr lang="en-US" sz="1600" baseline="0" smtClean="0"/>
              <a:t>to address too.  </a:t>
            </a:r>
            <a:endParaRPr lang="en-US" sz="1600"/>
          </a:p>
        </p:txBody>
      </p:sp>
      <p:sp>
        <p:nvSpPr>
          <p:cNvPr id="4" name="Slide Number Placeholder 3"/>
          <p:cNvSpPr>
            <a:spLocks noGrp="1"/>
          </p:cNvSpPr>
          <p:nvPr>
            <p:ph type="sldNum" sz="quarter" idx="10"/>
          </p:nvPr>
        </p:nvSpPr>
        <p:spPr/>
        <p:txBody>
          <a:bodyPr/>
          <a:lstStyle/>
          <a:p>
            <a:fld id="{CEE537FF-9B17-5D49-B87B-D53B5591E19E}" type="slidenum">
              <a:rPr lang="en-US" smtClean="0"/>
              <a:t>11</a:t>
            </a:fld>
            <a:endParaRPr lang="en-US"/>
          </a:p>
        </p:txBody>
      </p:sp>
    </p:spTree>
    <p:extLst>
      <p:ext uri="{BB962C8B-B14F-4D97-AF65-F5344CB8AC3E}">
        <p14:creationId xmlns:p14="http://schemas.microsoft.com/office/powerpoint/2010/main" val="307987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06FFE5-943B-0046-9121-772E2A67F5AC}"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33923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6FFE5-943B-0046-9121-772E2A67F5AC}"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41577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6FFE5-943B-0046-9121-772E2A67F5AC}"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202641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6FFE5-943B-0046-9121-772E2A67F5AC}"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256918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06FFE5-943B-0046-9121-772E2A67F5AC}"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418628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06FFE5-943B-0046-9121-772E2A67F5AC}"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145488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06FFE5-943B-0046-9121-772E2A67F5AC}"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162930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06FFE5-943B-0046-9121-772E2A67F5AC}"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244407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6FFE5-943B-0046-9121-772E2A67F5AC}"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62278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6FFE5-943B-0046-9121-772E2A67F5AC}"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316419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6FFE5-943B-0046-9121-772E2A67F5AC}"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C7BFE-0EB0-3B48-A3AD-BB61D5EAC608}" type="slidenum">
              <a:rPr lang="en-US" smtClean="0"/>
              <a:t>‹#›</a:t>
            </a:fld>
            <a:endParaRPr lang="en-US"/>
          </a:p>
        </p:txBody>
      </p:sp>
    </p:spTree>
    <p:extLst>
      <p:ext uri="{BB962C8B-B14F-4D97-AF65-F5344CB8AC3E}">
        <p14:creationId xmlns:p14="http://schemas.microsoft.com/office/powerpoint/2010/main" val="2185144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6FFE5-943B-0046-9121-772E2A67F5AC}" type="datetimeFigureOut">
              <a:rPr lang="en-US" smtClean="0"/>
              <a:t>1/13/16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C7BFE-0EB0-3B48-A3AD-BB61D5EAC608}" type="slidenum">
              <a:rPr lang="en-US" smtClean="0"/>
              <a:t>‹#›</a:t>
            </a:fld>
            <a:endParaRPr lang="en-US"/>
          </a:p>
        </p:txBody>
      </p:sp>
    </p:spTree>
    <p:extLst>
      <p:ext uri="{BB962C8B-B14F-4D97-AF65-F5344CB8AC3E}">
        <p14:creationId xmlns:p14="http://schemas.microsoft.com/office/powerpoint/2010/main" val="482930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http://www.nap.edu/catalog/13297/evolution-of-translational-omics-lessons-learned-and-the-path-forward" TargetMode="External"/><Relationship Id="rId4" Type="http://schemas.openxmlformats.org/officeDocument/2006/relationships/hyperlink" Target="http://ston.jsc.nasa.gov/collections/TRS/_techrep/TM-2014-217394.pdf" TargetMode="External"/><Relationship Id="rId1" Type="http://schemas.openxmlformats.org/officeDocument/2006/relationships/slideLayout" Target="../slideLayouts/slideLayout2.xml"/><Relationship Id="rId2" Type="http://schemas.openxmlformats.org/officeDocument/2006/relationships/hyperlink" Target="http://www.nap.edu/catalog/13048/recapturing-a-future-for-space-exploration-life-and-physical-scienc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8864"/>
            <a:ext cx="7772400" cy="3001341"/>
          </a:xfrm>
        </p:spPr>
        <p:txBody>
          <a:bodyPr>
            <a:normAutofit fontScale="90000"/>
          </a:bodyPr>
          <a:lstStyle/>
          <a:p>
            <a:r>
              <a:rPr lang="en-US" b="1" dirty="0" smtClean="0"/>
              <a:t/>
            </a:r>
            <a:br>
              <a:rPr lang="en-US" b="1" dirty="0" smtClean="0"/>
            </a:br>
            <a:r>
              <a:rPr lang="en-US" b="1" dirty="0" smtClean="0">
                <a:solidFill>
                  <a:schemeClr val="tx2"/>
                </a:solidFill>
              </a:rPr>
              <a:t>NASA Life Sciences Translational Research</a:t>
            </a:r>
            <a:r>
              <a:rPr lang="en-US" dirty="0" smtClean="0">
                <a:solidFill>
                  <a:schemeClr val="tx2"/>
                </a:solidFill>
              </a:rPr>
              <a:t>:</a:t>
            </a:r>
            <a:r>
              <a:rPr lang="en-US" dirty="0" smtClean="0"/>
              <a:t/>
            </a:r>
            <a:br>
              <a:rPr lang="en-US" dirty="0" smtClean="0"/>
            </a:br>
            <a:r>
              <a:rPr lang="en-US" sz="3600" i="1" dirty="0" smtClean="0"/>
              <a:t>Relevance to the “Open Science” ARC </a:t>
            </a:r>
            <a:r>
              <a:rPr lang="en-US" sz="3600" i="1" dirty="0" err="1" smtClean="0"/>
              <a:t>GeneLab</a:t>
            </a:r>
            <a:r>
              <a:rPr lang="en-US" sz="3600" i="1" dirty="0" smtClean="0"/>
              <a:t>/LSDA/</a:t>
            </a:r>
            <a:r>
              <a:rPr lang="en-US" sz="3600" i="1" dirty="0" err="1" smtClean="0"/>
              <a:t>Biobank</a:t>
            </a:r>
            <a:r>
              <a:rPr lang="en-US" sz="3600" i="1" dirty="0" smtClean="0"/>
              <a:t> Data Flow</a:t>
            </a:r>
            <a:br>
              <a:rPr lang="en-US" sz="3600" i="1" dirty="0" smtClean="0"/>
            </a:br>
            <a:r>
              <a:rPr lang="en-US" sz="3600" i="1" dirty="0" smtClean="0"/>
              <a:t> </a:t>
            </a:r>
            <a:br>
              <a:rPr lang="en-US" sz="3600" i="1" dirty="0" smtClean="0"/>
            </a:br>
            <a:r>
              <a:rPr lang="en-US" sz="2700" b="1" dirty="0" smtClean="0"/>
              <a:t>C</a:t>
            </a:r>
            <a:r>
              <a:rPr lang="en-US" sz="3100" b="1" dirty="0" smtClean="0"/>
              <a:t>ollaborative Life Sciences Data TEM - NASA ARC</a:t>
            </a:r>
            <a:br>
              <a:rPr lang="en-US" sz="3100" b="1" dirty="0" smtClean="0"/>
            </a:br>
            <a:r>
              <a:rPr lang="en-US" sz="3100" b="1" dirty="0" smtClean="0"/>
              <a:t>Jan 14-15, 2016 </a:t>
            </a:r>
            <a:r>
              <a:rPr lang="en-US" sz="3100" b="1" i="1" dirty="0" smtClean="0"/>
              <a:t>  </a:t>
            </a: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371600" y="4420009"/>
            <a:ext cx="6400800" cy="1873412"/>
          </a:xfrm>
        </p:spPr>
        <p:txBody>
          <a:bodyPr>
            <a:normAutofit/>
          </a:bodyPr>
          <a:lstStyle/>
          <a:p>
            <a:r>
              <a:rPr lang="en-US" sz="2800" dirty="0" smtClean="0">
                <a:solidFill>
                  <a:schemeClr val="tx1"/>
                </a:solidFill>
              </a:rPr>
              <a:t>Richard Mains/Mains Associates/Wyle</a:t>
            </a:r>
            <a:endParaRPr lang="en-US" sz="2800" dirty="0">
              <a:solidFill>
                <a:schemeClr val="tx1"/>
              </a:solidFill>
            </a:endParaRPr>
          </a:p>
          <a:p>
            <a:r>
              <a:rPr lang="en-US" sz="2800" dirty="0" smtClean="0">
                <a:solidFill>
                  <a:schemeClr val="tx1"/>
                </a:solidFill>
              </a:rPr>
              <a:t>April </a:t>
            </a:r>
            <a:r>
              <a:rPr lang="en-US" sz="2800" dirty="0" err="1" smtClean="0">
                <a:solidFill>
                  <a:schemeClr val="tx1"/>
                </a:solidFill>
              </a:rPr>
              <a:t>Ronca</a:t>
            </a:r>
            <a:r>
              <a:rPr lang="en-US" sz="2800" dirty="0" smtClean="0">
                <a:solidFill>
                  <a:schemeClr val="tx1"/>
                </a:solidFill>
              </a:rPr>
              <a:t>, Josh </a:t>
            </a:r>
            <a:r>
              <a:rPr lang="en-US" sz="2800" dirty="0" err="1" smtClean="0">
                <a:solidFill>
                  <a:schemeClr val="tx1"/>
                </a:solidFill>
              </a:rPr>
              <a:t>Alwood</a:t>
            </a:r>
            <a:r>
              <a:rPr lang="en-US" sz="2800" dirty="0" smtClean="0">
                <a:solidFill>
                  <a:schemeClr val="tx1"/>
                </a:solidFill>
              </a:rPr>
              <a:t>, NASA ARC/</a:t>
            </a:r>
          </a:p>
          <a:p>
            <a:r>
              <a:rPr lang="en-US" sz="2800" dirty="0" smtClean="0">
                <a:solidFill>
                  <a:schemeClr val="tx1"/>
                </a:solidFill>
              </a:rPr>
              <a:t>Space </a:t>
            </a:r>
            <a:r>
              <a:rPr lang="en-US" sz="2800" dirty="0" err="1" smtClean="0">
                <a:solidFill>
                  <a:schemeClr val="tx1"/>
                </a:solidFill>
              </a:rPr>
              <a:t>BioSciences</a:t>
            </a:r>
            <a:r>
              <a:rPr lang="en-US" sz="2800" dirty="0" smtClean="0">
                <a:solidFill>
                  <a:schemeClr val="tx1"/>
                </a:solidFill>
              </a:rPr>
              <a:t> Division</a:t>
            </a:r>
          </a:p>
        </p:txBody>
      </p:sp>
    </p:spTree>
    <p:extLst>
      <p:ext uri="{BB962C8B-B14F-4D97-AF65-F5344CB8AC3E}">
        <p14:creationId xmlns:p14="http://schemas.microsoft.com/office/powerpoint/2010/main" val="285064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NASA Translational Example - 2</a:t>
            </a:r>
            <a:endParaRPr lang="en-US" b="1"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sz="3500" i="1" dirty="0" smtClean="0"/>
              <a:t>Bone and muscle loss due to spaceflight countered by drug treatment</a:t>
            </a:r>
            <a:r>
              <a:rPr lang="en-US" sz="3500" dirty="0" smtClean="0"/>
              <a:t>.</a:t>
            </a:r>
          </a:p>
          <a:p>
            <a:pPr marL="0" indent="0">
              <a:buNone/>
            </a:pPr>
            <a:r>
              <a:rPr lang="en-US" sz="2400" dirty="0"/>
              <a:t>	</a:t>
            </a:r>
            <a:r>
              <a:rPr lang="en-US" sz="2800" dirty="0" smtClean="0"/>
              <a:t>- drug prevention of losses seen in ground drug studies 		with rodents</a:t>
            </a:r>
          </a:p>
          <a:p>
            <a:pPr marL="0" indent="0">
              <a:buNone/>
            </a:pPr>
            <a:r>
              <a:rPr lang="en-US" sz="2800" dirty="0"/>
              <a:t>	</a:t>
            </a:r>
            <a:r>
              <a:rPr lang="en-US" sz="2800" dirty="0" smtClean="0"/>
              <a:t>- results confirmed in rodents during microgravity 				spaceflight</a:t>
            </a:r>
          </a:p>
          <a:p>
            <a:pPr marL="0" indent="0">
              <a:buNone/>
            </a:pPr>
            <a:r>
              <a:rPr lang="en-US" sz="2800" dirty="0"/>
              <a:t>	</a:t>
            </a:r>
            <a:r>
              <a:rPr lang="en-US" sz="2800" dirty="0" smtClean="0"/>
              <a:t>- use in astronauts confirmed results but potential 				secondary effects need further inflight with rodents</a:t>
            </a:r>
          </a:p>
          <a:p>
            <a:pPr marL="0" indent="0">
              <a:buNone/>
            </a:pPr>
            <a:r>
              <a:rPr lang="en-US" sz="2800" dirty="0"/>
              <a:t>	</a:t>
            </a:r>
            <a:r>
              <a:rPr lang="en-US" sz="2800" dirty="0" smtClean="0"/>
              <a:t>- FDA approval in process for use in Earth-based medical 		applications to counter losses during best rest and 			aging </a:t>
            </a:r>
          </a:p>
          <a:p>
            <a:endParaRPr lang="en-US" dirty="0" smtClean="0"/>
          </a:p>
        </p:txBody>
      </p:sp>
    </p:spTree>
    <p:extLst>
      <p:ext uri="{BB962C8B-B14F-4D97-AF65-F5344CB8AC3E}">
        <p14:creationId xmlns:p14="http://schemas.microsoft.com/office/powerpoint/2010/main" val="254192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Convergence of Open Science Data Flow &amp; Translational Research  </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“Open Science” with increased researcher teaming and data sharing is driving collaboration by NASA IT-related systems (</a:t>
            </a:r>
            <a:r>
              <a:rPr lang="en-US" dirty="0" err="1" smtClean="0"/>
              <a:t>GeneLab</a:t>
            </a:r>
            <a:r>
              <a:rPr lang="en-US" dirty="0" smtClean="0"/>
              <a:t>, LSDA, </a:t>
            </a:r>
            <a:r>
              <a:rPr lang="en-US" dirty="0" err="1" smtClean="0"/>
              <a:t>Biobanks</a:t>
            </a:r>
            <a:r>
              <a:rPr lang="en-US" dirty="0" smtClean="0"/>
              <a:t>, etc.).  </a:t>
            </a:r>
          </a:p>
          <a:p>
            <a:r>
              <a:rPr lang="en-US" dirty="0" smtClean="0"/>
              <a:t>Translational research needs are increasing within NASA life and physical sciences and is part of the </a:t>
            </a:r>
            <a:r>
              <a:rPr lang="en-US" dirty="0" smtClean="0"/>
              <a:t>evolving SLPS Strategic Plan.</a:t>
            </a:r>
            <a:endParaRPr lang="en-US" dirty="0" smtClean="0"/>
          </a:p>
          <a:p>
            <a:r>
              <a:rPr lang="en-US" dirty="0" smtClean="0"/>
              <a:t>The “Data Flow” TEM is a milestone event </a:t>
            </a:r>
            <a:r>
              <a:rPr lang="en-US" smtClean="0"/>
              <a:t>that can help </a:t>
            </a:r>
            <a:r>
              <a:rPr lang="en-US" dirty="0" smtClean="0"/>
              <a:t>bring these two </a:t>
            </a:r>
            <a:r>
              <a:rPr lang="en-US" smtClean="0"/>
              <a:t>strategies </a:t>
            </a:r>
            <a:r>
              <a:rPr lang="en-US" smtClean="0"/>
              <a:t>together.    </a:t>
            </a:r>
            <a:endParaRPr lang="en-US" dirty="0" smtClean="0"/>
          </a:p>
          <a:p>
            <a:endParaRPr lang="en-US" dirty="0"/>
          </a:p>
        </p:txBody>
      </p:sp>
    </p:spTree>
    <p:extLst>
      <p:ext uri="{BB962C8B-B14F-4D97-AF65-F5344CB8AC3E}">
        <p14:creationId xmlns:p14="http://schemas.microsoft.com/office/powerpoint/2010/main" val="155759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 </a:t>
            </a:r>
            <a:r>
              <a:rPr lang="en-US" sz="2000" dirty="0" smtClean="0"/>
              <a:t>National Research Council, “Recapturing a Future for Space Exploration: Life and Physical Sciences Research for a New Era”, 2011.  Found at </a:t>
            </a:r>
            <a:r>
              <a:rPr lang="en-US" sz="2000" dirty="0" smtClean="0">
                <a:hlinkClick r:id="rId2"/>
              </a:rPr>
              <a:t>http</a:t>
            </a:r>
            <a:r>
              <a:rPr lang="en-US" sz="2000" dirty="0">
                <a:hlinkClick r:id="rId2"/>
              </a:rPr>
              <a:t>://www.nap.edu/catalog/13048/recapturing-a-future-for-space-exploration-life-and-physical-</a:t>
            </a:r>
            <a:r>
              <a:rPr lang="en-US" sz="2000" dirty="0" smtClean="0">
                <a:hlinkClick r:id="rId2"/>
              </a:rPr>
              <a:t>sciences</a:t>
            </a:r>
            <a:endParaRPr lang="en-US" sz="2000" dirty="0" smtClean="0"/>
          </a:p>
          <a:p>
            <a:pPr marL="0" indent="0">
              <a:buNone/>
            </a:pPr>
            <a:r>
              <a:rPr lang="en-US" sz="2000" dirty="0"/>
              <a:t>• </a:t>
            </a:r>
            <a:r>
              <a:rPr lang="en-US" sz="2000" dirty="0" err="1"/>
              <a:t>Micheel</a:t>
            </a:r>
            <a:r>
              <a:rPr lang="en-US" sz="2000" dirty="0"/>
              <a:t>, C.M., S.J. </a:t>
            </a:r>
            <a:r>
              <a:rPr lang="en-US" sz="2000" dirty="0" err="1"/>
              <a:t>Nass</a:t>
            </a:r>
            <a:r>
              <a:rPr lang="en-US" sz="2000" dirty="0"/>
              <a:t>, G. </a:t>
            </a:r>
            <a:r>
              <a:rPr lang="en-US" sz="2000" dirty="0" err="1"/>
              <a:t>Omenn</a:t>
            </a:r>
            <a:r>
              <a:rPr lang="en-US" sz="2000" dirty="0"/>
              <a:t>, </a:t>
            </a:r>
            <a:r>
              <a:rPr lang="en-US" sz="2000" dirty="0" err="1"/>
              <a:t>Eds</a:t>
            </a:r>
            <a:r>
              <a:rPr lang="en-US" sz="2000" dirty="0"/>
              <a:t>; Evolution of Translational </a:t>
            </a:r>
            <a:r>
              <a:rPr lang="en-US" sz="2000" dirty="0" err="1"/>
              <a:t>Omics</a:t>
            </a:r>
            <a:r>
              <a:rPr lang="en-US" sz="2000" dirty="0"/>
              <a:t>;  Lessons Learned and the Path Forward”, IOM, NAS, 2012.  Found at, </a:t>
            </a:r>
            <a:r>
              <a:rPr lang="en-US" sz="2000" dirty="0">
                <a:hlinkClick r:id="rId3"/>
              </a:rPr>
              <a:t>http://www.nap.edu/catalog/13297/evolution-of-translational-omics-lessons-learned-and-the-path-forward</a:t>
            </a:r>
            <a:r>
              <a:rPr lang="en-US" sz="2000" dirty="0" smtClean="0"/>
              <a:t>.</a:t>
            </a:r>
          </a:p>
          <a:p>
            <a:pPr marL="0" indent="0">
              <a:buNone/>
            </a:pPr>
            <a:r>
              <a:rPr lang="en-US" sz="2000" dirty="0" smtClean="0"/>
              <a:t>• International Workshop on Research and Operational Considerations for Artificial Gravity Countermeasures.  NASA, ARC, Feb. 19-20, 2014.  Chairs: W.H. </a:t>
            </a:r>
            <a:r>
              <a:rPr lang="en-US" sz="2000" dirty="0" err="1" smtClean="0"/>
              <a:t>Paloski</a:t>
            </a:r>
            <a:r>
              <a:rPr lang="en-US" sz="2000" dirty="0" smtClean="0"/>
              <a:t> </a:t>
            </a:r>
            <a:r>
              <a:rPr lang="en-US" sz="2000" dirty="0" smtClean="0"/>
              <a:t>and J.B. Charles, NASA TM-2014-217394.  Found at </a:t>
            </a:r>
            <a:r>
              <a:rPr lang="en-US" sz="2000" dirty="0" smtClean="0">
                <a:hlinkClick r:id="rId4"/>
              </a:rPr>
              <a:t>http</a:t>
            </a:r>
            <a:r>
              <a:rPr lang="en-US" sz="2000" dirty="0">
                <a:hlinkClick r:id="rId4"/>
              </a:rPr>
              <a:t>://ston.jsc.nasa.gov/collections/TRS/_techrep/TM-2014-217394.</a:t>
            </a:r>
            <a:r>
              <a:rPr lang="en-US" sz="2000" dirty="0" smtClean="0">
                <a:hlinkClick r:id="rId4"/>
              </a:rPr>
              <a:t>pdf</a:t>
            </a:r>
            <a:r>
              <a:rPr lang="en-US" sz="2000" dirty="0" smtClean="0"/>
              <a:t>.</a:t>
            </a:r>
          </a:p>
          <a:p>
            <a:pPr marL="0" indent="0">
              <a:buNone/>
            </a:pPr>
            <a:r>
              <a:rPr lang="en-US" sz="2000" dirty="0" smtClean="0"/>
              <a:t> </a:t>
            </a:r>
            <a:endParaRPr lang="en-US" sz="2000" dirty="0"/>
          </a:p>
        </p:txBody>
      </p:sp>
    </p:spTree>
    <p:extLst>
      <p:ext uri="{BB962C8B-B14F-4D97-AF65-F5344CB8AC3E}">
        <p14:creationId xmlns:p14="http://schemas.microsoft.com/office/powerpoint/2010/main" val="264454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lstStyle/>
          <a:p>
            <a:pPr marL="0" indent="0">
              <a:buNone/>
            </a:pPr>
            <a:r>
              <a:rPr lang="en-US" sz="2000" dirty="0" smtClean="0"/>
              <a:t>• “Translational Cell &amp; Animal Research in Space: NASA Ames Research Center, 1965-2011”, </a:t>
            </a:r>
            <a:r>
              <a:rPr lang="en-US" sz="2000" dirty="0" err="1" smtClean="0"/>
              <a:t>Eds</a:t>
            </a:r>
            <a:r>
              <a:rPr lang="en-US" sz="2000" dirty="0" smtClean="0"/>
              <a:t>: A. E. </a:t>
            </a:r>
            <a:r>
              <a:rPr lang="en-US" sz="2000" dirty="0" err="1" smtClean="0"/>
              <a:t>Ronca</a:t>
            </a:r>
            <a:r>
              <a:rPr lang="en-US" sz="2000" dirty="0" smtClean="0"/>
              <a:t>, K. A. Souza, and R.C. Mains, NASA/SP-2015-625, in press (2015).  </a:t>
            </a:r>
            <a:endParaRPr lang="en-US" sz="2000" dirty="0"/>
          </a:p>
          <a:p>
            <a:pPr marL="0" indent="0">
              <a:buNone/>
            </a:pPr>
            <a:r>
              <a:rPr lang="en-US" sz="2000" dirty="0" smtClean="0"/>
              <a:t>• </a:t>
            </a:r>
            <a:r>
              <a:rPr lang="en-US" sz="2000" dirty="0" err="1"/>
              <a:t>Alwood</a:t>
            </a:r>
            <a:r>
              <a:rPr lang="en-US" sz="2000" dirty="0"/>
              <a:t>, J., A.E. </a:t>
            </a:r>
            <a:r>
              <a:rPr lang="en-US" sz="2000" dirty="0" err="1"/>
              <a:t>Ronca</a:t>
            </a:r>
            <a:r>
              <a:rPr lang="en-US" sz="2000" dirty="0"/>
              <a:t>, R.C. Mains, J.D. Smith, T.S. Goodwin, “From the Bench to Exploration Medicine and Back to Earth: NASA Life Sciences Translational Research for Human Exploration and Habitation </a:t>
            </a:r>
            <a:r>
              <a:rPr lang="en-US" sz="2000" dirty="0" smtClean="0"/>
              <a:t>Missions”, </a:t>
            </a:r>
            <a:r>
              <a:rPr lang="en-US" sz="2000" dirty="0"/>
              <a:t>in </a:t>
            </a:r>
            <a:r>
              <a:rPr lang="en-US" sz="2000" dirty="0" smtClean="0"/>
              <a:t>press (2016). </a:t>
            </a:r>
          </a:p>
          <a:p>
            <a:pPr marL="0" indent="0">
              <a:buNone/>
            </a:pPr>
            <a:r>
              <a:rPr lang="en-US" sz="2000" dirty="0" smtClean="0"/>
              <a:t>  </a:t>
            </a:r>
            <a:endParaRPr lang="en-US" sz="2000" dirty="0"/>
          </a:p>
          <a:p>
            <a:endParaRPr lang="en-US" dirty="0"/>
          </a:p>
        </p:txBody>
      </p:sp>
    </p:spTree>
    <p:extLst>
      <p:ext uri="{BB962C8B-B14F-4D97-AF65-F5344CB8AC3E}">
        <p14:creationId xmlns:p14="http://schemas.microsoft.com/office/powerpoint/2010/main" val="256152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Translational Research at NASA?</a:t>
            </a:r>
            <a:endParaRPr lang="en-US" b="1"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NASA </a:t>
            </a:r>
            <a:r>
              <a:rPr lang="en-US" dirty="0" smtClean="0"/>
              <a:t>is increasingly seeing </a:t>
            </a:r>
            <a:r>
              <a:rPr lang="en-US" dirty="0" smtClean="0"/>
              <a:t>the value of </a:t>
            </a:r>
            <a:r>
              <a:rPr lang="en-US" b="1" dirty="0" smtClean="0"/>
              <a:t>translational </a:t>
            </a:r>
            <a:r>
              <a:rPr lang="en-US" b="1" dirty="0" smtClean="0"/>
              <a:t>research </a:t>
            </a:r>
            <a:r>
              <a:rPr lang="en-US" dirty="0" smtClean="0"/>
              <a:t>that</a:t>
            </a:r>
            <a:r>
              <a:rPr lang="en-US" i="1" dirty="0"/>
              <a:t> </a:t>
            </a:r>
            <a:r>
              <a:rPr lang="en-US" i="1" u="sng" dirty="0" smtClean="0"/>
              <a:t> captures </a:t>
            </a:r>
            <a:r>
              <a:rPr lang="en-US" i="1" u="sng" dirty="0" smtClean="0"/>
              <a:t>basic biological knowledge and </a:t>
            </a:r>
            <a:r>
              <a:rPr lang="en-US" i="1" u="sng" dirty="0" smtClean="0"/>
              <a:t>facilitates its potential application to medical operations for safer </a:t>
            </a:r>
            <a:r>
              <a:rPr lang="en-US" i="1" u="sng" dirty="0" smtClean="0"/>
              <a:t>human space exploration</a:t>
            </a:r>
            <a:r>
              <a:rPr lang="en-US" dirty="0" smtClean="0"/>
              <a:t>.</a:t>
            </a:r>
          </a:p>
          <a:p>
            <a:r>
              <a:rPr lang="en-US" dirty="0"/>
              <a:t>New </a:t>
            </a:r>
            <a:r>
              <a:rPr lang="en-US" dirty="0" err="1"/>
              <a:t>Omics</a:t>
            </a:r>
            <a:r>
              <a:rPr lang="en-US" dirty="0"/>
              <a:t>-based </a:t>
            </a:r>
            <a:r>
              <a:rPr lang="en-US" dirty="0" smtClean="0"/>
              <a:t>knowledge, the availability </a:t>
            </a:r>
            <a:r>
              <a:rPr lang="en-US" dirty="0"/>
              <a:t>of model organisms and </a:t>
            </a:r>
            <a:r>
              <a:rPr lang="en-US" dirty="0" smtClean="0"/>
              <a:t>epigenetic sciences </a:t>
            </a:r>
            <a:r>
              <a:rPr lang="en-US" dirty="0"/>
              <a:t>allows </a:t>
            </a:r>
            <a:r>
              <a:rPr lang="en-US" dirty="0" smtClean="0"/>
              <a:t>basic research </a:t>
            </a:r>
            <a:r>
              <a:rPr lang="en-US" dirty="0"/>
              <a:t>results to be more readily applied to </a:t>
            </a:r>
            <a:r>
              <a:rPr lang="en-US" dirty="0" smtClean="0"/>
              <a:t>human challenges.</a:t>
            </a:r>
            <a:endParaRPr lang="en-US" dirty="0"/>
          </a:p>
          <a:p>
            <a:endParaRPr lang="en-US" dirty="0" smtClean="0"/>
          </a:p>
          <a:p>
            <a:endParaRPr lang="en-US" dirty="0"/>
          </a:p>
        </p:txBody>
      </p:sp>
    </p:spTree>
    <p:extLst>
      <p:ext uri="{BB962C8B-B14F-4D97-AF65-F5344CB8AC3E}">
        <p14:creationId xmlns:p14="http://schemas.microsoft.com/office/powerpoint/2010/main" val="409586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Decadal Survey is a Key Driver</a:t>
            </a:r>
            <a:endParaRPr lang="en-US" b="1" dirty="0">
              <a:solidFill>
                <a:schemeClr val="tx2"/>
              </a:solidFill>
            </a:endParaRPr>
          </a:p>
        </p:txBody>
      </p:sp>
      <p:sp>
        <p:nvSpPr>
          <p:cNvPr id="3" name="Content Placeholder 2"/>
          <p:cNvSpPr>
            <a:spLocks noGrp="1"/>
          </p:cNvSpPr>
          <p:nvPr>
            <p:ph idx="1"/>
          </p:nvPr>
        </p:nvSpPr>
        <p:spPr/>
        <p:txBody>
          <a:bodyPr>
            <a:normAutofit fontScale="92500"/>
          </a:bodyPr>
          <a:lstStyle/>
          <a:p>
            <a:r>
              <a:rPr lang="en-US" sz="2800" dirty="0" smtClean="0"/>
              <a:t>The 2010 NAS Decadal </a:t>
            </a:r>
            <a:r>
              <a:rPr lang="en-US" sz="2800" dirty="0"/>
              <a:t>Survey </a:t>
            </a:r>
            <a:r>
              <a:rPr lang="en-US" sz="2800" dirty="0" smtClean="0"/>
              <a:t>(DS) drove </a:t>
            </a:r>
            <a:r>
              <a:rPr lang="en-US" sz="2800" dirty="0"/>
              <a:t>establishment of the Space Life &amp; Physical Sciences Division within </a:t>
            </a:r>
            <a:r>
              <a:rPr lang="en-US" sz="2800" dirty="0" smtClean="0"/>
              <a:t>HEOMD</a:t>
            </a:r>
            <a:r>
              <a:rPr lang="en-US" sz="2800" dirty="0"/>
              <a:t> </a:t>
            </a:r>
            <a:r>
              <a:rPr lang="en-US" sz="2800" dirty="0" smtClean="0"/>
              <a:t>and </a:t>
            </a:r>
            <a:r>
              <a:rPr lang="en-US" sz="2800" u="sng" dirty="0" smtClean="0"/>
              <a:t>identified translational research goals</a:t>
            </a:r>
            <a:r>
              <a:rPr lang="en-US" sz="2800" dirty="0" smtClean="0"/>
              <a:t>.  </a:t>
            </a:r>
            <a:endParaRPr lang="en-US" sz="2800" dirty="0"/>
          </a:p>
          <a:p>
            <a:r>
              <a:rPr lang="en-US" sz="2800" dirty="0" smtClean="0"/>
              <a:t>The  DS Translational Research Panel recommended:</a:t>
            </a:r>
          </a:p>
          <a:p>
            <a:pPr marL="0" indent="0">
              <a:buNone/>
            </a:pPr>
            <a:r>
              <a:rPr lang="en-US" dirty="0"/>
              <a:t>	</a:t>
            </a:r>
            <a:r>
              <a:rPr lang="en-US" sz="2400" dirty="0" smtClean="0"/>
              <a:t>- Cross-disciplinary research </a:t>
            </a:r>
            <a:r>
              <a:rPr lang="en-US" sz="2400" dirty="0" smtClean="0"/>
              <a:t>(</a:t>
            </a:r>
            <a:r>
              <a:rPr lang="en-US" sz="2400" dirty="0" err="1" smtClean="0"/>
              <a:t>biol</a:t>
            </a:r>
            <a:r>
              <a:rPr lang="en-US" sz="2400" dirty="0" smtClean="0"/>
              <a:t>, </a:t>
            </a:r>
            <a:r>
              <a:rPr lang="en-US" sz="2400" dirty="0" err="1" smtClean="0"/>
              <a:t>phys</a:t>
            </a:r>
            <a:r>
              <a:rPr lang="en-US" sz="2400" dirty="0" smtClean="0"/>
              <a:t>, </a:t>
            </a:r>
            <a:r>
              <a:rPr lang="en-US" sz="2400" dirty="0" err="1" smtClean="0"/>
              <a:t>engr</a:t>
            </a:r>
            <a:r>
              <a:rPr lang="en-US" sz="2400" dirty="0" smtClean="0"/>
              <a:t>) with </a:t>
            </a:r>
            <a:r>
              <a:rPr lang="en-US" sz="2400" dirty="0" smtClean="0"/>
              <a:t>a focus on </a:t>
            </a:r>
            <a:r>
              <a:rPr lang="en-US" sz="2400" dirty="0" smtClean="0"/>
              <a:t>	capturing </a:t>
            </a:r>
            <a:r>
              <a:rPr lang="en-US" sz="2400" dirty="0" smtClean="0"/>
              <a:t>high</a:t>
            </a:r>
            <a:r>
              <a:rPr lang="en-US" sz="2400" dirty="0" smtClean="0"/>
              <a:t>-value data, ensuring </a:t>
            </a:r>
            <a:r>
              <a:rPr lang="en-US" sz="2400" dirty="0" smtClean="0"/>
              <a:t>relevance of results to space</a:t>
            </a:r>
            <a:r>
              <a:rPr lang="en-US" sz="2400" dirty="0" smtClean="0"/>
              <a:t>-	based and </a:t>
            </a:r>
            <a:r>
              <a:rPr lang="en-US" sz="2400" dirty="0" smtClean="0"/>
              <a:t>earth-based applications, and </a:t>
            </a:r>
            <a:r>
              <a:rPr lang="en-US" sz="2400" dirty="0" smtClean="0"/>
              <a:t>advancement of 	translational outcomes </a:t>
            </a:r>
            <a:r>
              <a:rPr lang="en-US" sz="2400" dirty="0" smtClean="0"/>
              <a:t>whenever possible.   </a:t>
            </a:r>
          </a:p>
          <a:p>
            <a:pPr marL="0" indent="0">
              <a:buNone/>
            </a:pPr>
            <a:r>
              <a:rPr lang="en-US" sz="2400" dirty="0"/>
              <a:t>	</a:t>
            </a:r>
            <a:r>
              <a:rPr lang="en-US" sz="2400" dirty="0" smtClean="0"/>
              <a:t>- Develop centralized data networks from ground and space 		studies to ensure </a:t>
            </a:r>
            <a:r>
              <a:rPr lang="en-US" sz="2400" dirty="0" smtClean="0"/>
              <a:t>results</a:t>
            </a:r>
            <a:r>
              <a:rPr lang="en-US" sz="2400" dirty="0" smtClean="0"/>
              <a:t> </a:t>
            </a:r>
            <a:r>
              <a:rPr lang="en-US" sz="2400" dirty="0" smtClean="0"/>
              <a:t>can be leveraged by other NASA, 		other </a:t>
            </a:r>
            <a:r>
              <a:rPr lang="en-US" sz="2400" dirty="0" err="1" smtClean="0"/>
              <a:t>gov</a:t>
            </a:r>
            <a:r>
              <a:rPr lang="en-US" sz="2400" dirty="0" smtClean="0"/>
              <a:t>, and international teams to maximize value.    </a:t>
            </a:r>
          </a:p>
        </p:txBody>
      </p:sp>
    </p:spTree>
    <p:extLst>
      <p:ext uri="{BB962C8B-B14F-4D97-AF65-F5344CB8AC3E}">
        <p14:creationId xmlns:p14="http://schemas.microsoft.com/office/powerpoint/2010/main" val="379790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Recent NASA TR Activity</a:t>
            </a:r>
            <a:endParaRPr lang="en-US" b="1"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smtClean="0"/>
              <a:t>NASA’s Space Biology and Space Biomedicine (Human Research) entities </a:t>
            </a:r>
            <a:r>
              <a:rPr lang="en-US" dirty="0" smtClean="0"/>
              <a:t>co-sponsored</a:t>
            </a:r>
            <a:r>
              <a:rPr lang="en-US" dirty="0" smtClean="0"/>
              <a:t>:</a:t>
            </a:r>
          </a:p>
          <a:p>
            <a:pPr marL="0" indent="0">
              <a:buNone/>
            </a:pPr>
            <a:r>
              <a:rPr lang="en-US" dirty="0"/>
              <a:t>	</a:t>
            </a:r>
            <a:r>
              <a:rPr lang="en-US" dirty="0" smtClean="0"/>
              <a:t>- </a:t>
            </a:r>
            <a:r>
              <a:rPr lang="en-US" sz="3000" dirty="0" smtClean="0"/>
              <a:t>Artificial Gravity Workshop (WS) at ARC, 2014</a:t>
            </a:r>
          </a:p>
          <a:p>
            <a:pPr marL="0" indent="0">
              <a:buNone/>
            </a:pPr>
            <a:r>
              <a:rPr lang="en-US" sz="3000" dirty="0"/>
              <a:t>	</a:t>
            </a:r>
            <a:r>
              <a:rPr lang="en-US" sz="3000" dirty="0" smtClean="0"/>
              <a:t>- Translational Research Roadmap WS, 2014</a:t>
            </a:r>
          </a:p>
          <a:p>
            <a:pPr marL="0" indent="0">
              <a:buNone/>
            </a:pPr>
            <a:r>
              <a:rPr lang="en-US" sz="3000" dirty="0"/>
              <a:t>	</a:t>
            </a:r>
            <a:r>
              <a:rPr lang="en-US" sz="3000" dirty="0" smtClean="0"/>
              <a:t>- ASGSR Translational Research Panels, 2015   </a:t>
            </a:r>
          </a:p>
          <a:p>
            <a:r>
              <a:rPr lang="en-US" dirty="0" smtClean="0"/>
              <a:t>Translational Research Institute CAN released by JSC, proposals due Jan 8</a:t>
            </a:r>
            <a:r>
              <a:rPr lang="en-US" baseline="30000" dirty="0" smtClean="0"/>
              <a:t>,</a:t>
            </a:r>
            <a:r>
              <a:rPr lang="en-US" dirty="0" smtClean="0"/>
              <a:t> 2016.  Focus on translational of results from terrestrial biomedical research to NASA space exploration.</a:t>
            </a:r>
            <a:endParaRPr lang="en-US" dirty="0"/>
          </a:p>
        </p:txBody>
      </p:sp>
    </p:spTree>
    <p:extLst>
      <p:ext uri="{BB962C8B-B14F-4D97-AF65-F5344CB8AC3E}">
        <p14:creationId xmlns:p14="http://schemas.microsoft.com/office/powerpoint/2010/main" val="34059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2"/>
                </a:solidFill>
              </a:rPr>
              <a:t>ARC Translational Research Report </a:t>
            </a:r>
            <a:r>
              <a:rPr lang="en-US" sz="3600" dirty="0" smtClean="0"/>
              <a:t/>
            </a:r>
            <a:br>
              <a:rPr lang="en-US" sz="3600" dirty="0" smtClean="0"/>
            </a:br>
            <a:r>
              <a:rPr lang="en-US" sz="2800" dirty="0" smtClean="0"/>
              <a:t>(NASA Special Publication, 450+ pages, in press)</a:t>
            </a:r>
            <a:endParaRPr lang="en-US" sz="2800" dirty="0"/>
          </a:p>
        </p:txBody>
      </p:sp>
      <p:pic>
        <p:nvPicPr>
          <p:cNvPr id="4" name="Content Placeholder 3" descr="Screen Shot 2016-01-06 at 11.52.5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37" b="530"/>
          <a:stretch/>
        </p:blipFill>
        <p:spPr>
          <a:xfrm>
            <a:off x="1361736" y="1567633"/>
            <a:ext cx="6329384" cy="4844714"/>
          </a:xfrm>
        </p:spPr>
      </p:pic>
    </p:spTree>
    <p:extLst>
      <p:ext uri="{BB962C8B-B14F-4D97-AF65-F5344CB8AC3E}">
        <p14:creationId xmlns:p14="http://schemas.microsoft.com/office/powerpoint/2010/main" val="181774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tx2"/>
                </a:solidFill>
              </a:rPr>
              <a:t>Life Sciences Translational </a:t>
            </a:r>
            <a:br>
              <a:rPr lang="en-US" sz="4000" b="1" dirty="0" smtClean="0">
                <a:solidFill>
                  <a:schemeClr val="tx2"/>
                </a:solidFill>
              </a:rPr>
            </a:br>
            <a:r>
              <a:rPr lang="en-US" sz="4000" b="1" dirty="0" smtClean="0">
                <a:solidFill>
                  <a:schemeClr val="tx2"/>
                </a:solidFill>
              </a:rPr>
              <a:t>Research Pathway </a:t>
            </a:r>
            <a:endParaRPr lang="en-US" sz="3100" dirty="0">
              <a:solidFill>
                <a:schemeClr val="tx2"/>
              </a:solidFill>
            </a:endParaRPr>
          </a:p>
        </p:txBody>
      </p:sp>
      <p:pic>
        <p:nvPicPr>
          <p:cNvPr id="4" name="Content Placeholder 3" descr="Screen Shot 2016-01-06 at 10.37.2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04" b="24"/>
          <a:stretch/>
        </p:blipFill>
        <p:spPr>
          <a:xfrm>
            <a:off x="665163" y="1574800"/>
            <a:ext cx="7767637" cy="4765040"/>
          </a:xfrm>
        </p:spPr>
      </p:pic>
    </p:spTree>
    <p:extLst>
      <p:ext uri="{BB962C8B-B14F-4D97-AF65-F5344CB8AC3E}">
        <p14:creationId xmlns:p14="http://schemas.microsoft.com/office/powerpoint/2010/main" val="191920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6"/>
            <a:ext cx="8229600" cy="1143000"/>
          </a:xfrm>
        </p:spPr>
        <p:txBody>
          <a:bodyPr>
            <a:noAutofit/>
          </a:bodyPr>
          <a:lstStyle/>
          <a:p>
            <a:r>
              <a:rPr lang="en-US" sz="3600" b="1" dirty="0" smtClean="0">
                <a:solidFill>
                  <a:schemeClr val="tx2"/>
                </a:solidFill>
              </a:rPr>
              <a:t>Space Biology &amp; Human Research Collaboration Areas</a:t>
            </a:r>
            <a:endParaRPr lang="en-US" sz="3600" b="1" dirty="0">
              <a:solidFill>
                <a:schemeClr val="tx2"/>
              </a:solidFill>
            </a:endParaRPr>
          </a:p>
        </p:txBody>
      </p:sp>
      <p:pic>
        <p:nvPicPr>
          <p:cNvPr id="4" name="Content Placeholder 3" descr="Screen Shot 2016-01-06 at 10.41.0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8" b="-58"/>
          <a:stretch/>
        </p:blipFill>
        <p:spPr>
          <a:xfrm>
            <a:off x="1219200" y="1492542"/>
            <a:ext cx="6644639" cy="4979378"/>
          </a:xfrm>
        </p:spPr>
      </p:pic>
    </p:spTree>
    <p:extLst>
      <p:ext uri="{BB962C8B-B14F-4D97-AF65-F5344CB8AC3E}">
        <p14:creationId xmlns:p14="http://schemas.microsoft.com/office/powerpoint/2010/main" val="143697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Translational Research Triangle</a:t>
            </a:r>
            <a:endParaRPr lang="en-US" b="1" dirty="0">
              <a:solidFill>
                <a:schemeClr val="tx2"/>
              </a:solidFill>
            </a:endParaRPr>
          </a:p>
        </p:txBody>
      </p:sp>
      <p:pic>
        <p:nvPicPr>
          <p:cNvPr id="8" name="Content Placeholder 7" descr="Screen Shot 2016-01-07 at 7.52.0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39" b="-354"/>
          <a:stretch/>
        </p:blipFill>
        <p:spPr>
          <a:xfrm>
            <a:off x="1796012" y="1625600"/>
            <a:ext cx="5498867" cy="5008880"/>
          </a:xfrm>
        </p:spPr>
      </p:pic>
    </p:spTree>
    <p:extLst>
      <p:ext uri="{BB962C8B-B14F-4D97-AF65-F5344CB8AC3E}">
        <p14:creationId xmlns:p14="http://schemas.microsoft.com/office/powerpoint/2010/main" val="283221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NASA Translational Example - 1</a:t>
            </a:r>
            <a:endParaRPr lang="en-US" b="1"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i="1" dirty="0" smtClean="0"/>
              <a:t>Vision problems observed in crew members after long-duration spaceflight</a:t>
            </a:r>
            <a:r>
              <a:rPr lang="en-US" dirty="0" smtClean="0"/>
              <a:t>.	</a:t>
            </a:r>
            <a:endParaRPr lang="en-US" dirty="0"/>
          </a:p>
          <a:p>
            <a:pPr marL="0" indent="0">
              <a:buNone/>
            </a:pPr>
            <a:r>
              <a:rPr lang="en-US" sz="2800" dirty="0" smtClean="0"/>
              <a:t>	- problems first reported by crew </a:t>
            </a:r>
            <a:r>
              <a:rPr lang="en-US" sz="2800" dirty="0" err="1" smtClean="0"/>
              <a:t>postflight</a:t>
            </a:r>
            <a:endParaRPr lang="en-US" sz="2800" dirty="0" smtClean="0"/>
          </a:p>
          <a:p>
            <a:pPr marL="0" indent="0">
              <a:buNone/>
            </a:pPr>
            <a:r>
              <a:rPr lang="en-US" sz="2800" dirty="0"/>
              <a:t>	</a:t>
            </a:r>
            <a:r>
              <a:rPr lang="en-US" sz="2800" dirty="0" smtClean="0"/>
              <a:t>- eye morphology changes seen in rodents after 			spaceflight analogous to observations in crew</a:t>
            </a:r>
          </a:p>
          <a:p>
            <a:pPr marL="0" indent="0">
              <a:buNone/>
            </a:pPr>
            <a:r>
              <a:rPr lang="en-US" sz="2800" dirty="0"/>
              <a:t>	</a:t>
            </a:r>
            <a:r>
              <a:rPr lang="en-US" sz="2800" dirty="0" smtClean="0"/>
              <a:t>- ground-based rodent studies underway to further</a:t>
            </a:r>
          </a:p>
          <a:p>
            <a:pPr marL="0" indent="0">
              <a:buNone/>
            </a:pPr>
            <a:r>
              <a:rPr lang="en-US" sz="2800" dirty="0"/>
              <a:t>	</a:t>
            </a:r>
            <a:r>
              <a:rPr lang="en-US" sz="2800" dirty="0" smtClean="0"/>
              <a:t>	study effects with tail suspension</a:t>
            </a:r>
          </a:p>
          <a:p>
            <a:pPr marL="0" indent="0">
              <a:buNone/>
            </a:pPr>
            <a:r>
              <a:rPr lang="en-US" sz="2800" dirty="0"/>
              <a:t>	</a:t>
            </a:r>
            <a:r>
              <a:rPr lang="en-US" sz="2800" dirty="0" smtClean="0"/>
              <a:t>- Lower Body Negative Pressure tests planned for 			astronauts on ground and inflight in attempt to 		lower cranial blood pressure  </a:t>
            </a:r>
          </a:p>
        </p:txBody>
      </p:sp>
    </p:spTree>
    <p:extLst>
      <p:ext uri="{BB962C8B-B14F-4D97-AF65-F5344CB8AC3E}">
        <p14:creationId xmlns:p14="http://schemas.microsoft.com/office/powerpoint/2010/main" val="328653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3679</TotalTime>
  <Words>964</Words>
  <Application>Microsoft Macintosh PowerPoint</Application>
  <PresentationFormat>On-screen Show (4:3)</PresentationFormat>
  <Paragraphs>60</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NASA Life Sciences Translational Research: Relevance to the “Open Science” ARC GeneLab/LSDA/Biobank Data Flow   Collaborative Life Sciences Data TEM - NASA ARC Jan 14-15, 2016     </vt:lpstr>
      <vt:lpstr>Translational Research at NASA?</vt:lpstr>
      <vt:lpstr>Decadal Survey is a Key Driver</vt:lpstr>
      <vt:lpstr>Recent NASA TR Activity</vt:lpstr>
      <vt:lpstr>ARC Translational Research Report  (NASA Special Publication, 450+ pages, in press)</vt:lpstr>
      <vt:lpstr>Life Sciences Translational  Research Pathway </vt:lpstr>
      <vt:lpstr>Space Biology &amp; Human Research Collaboration Areas</vt:lpstr>
      <vt:lpstr>Translational Research Triangle</vt:lpstr>
      <vt:lpstr>NASA Translational Example - 1</vt:lpstr>
      <vt:lpstr>NASA Translational Example - 2</vt:lpstr>
      <vt:lpstr>Convergence of Open Science Data Flow &amp; Translational Research   </vt:lpstr>
      <vt:lpstr>References</vt:lpstr>
      <vt:lpstr>References (cont.)</vt:lpstr>
    </vt:vector>
  </TitlesOfParts>
  <Company>Mains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NASA’s Life Sciences Translational Research (LSTR)  Working Group </dc:title>
  <dc:creator>Richard  Mains</dc:creator>
  <cp:lastModifiedBy>Richard  Mains</cp:lastModifiedBy>
  <cp:revision>341</cp:revision>
  <cp:lastPrinted>2016-01-14T07:57:28Z</cp:lastPrinted>
  <dcterms:created xsi:type="dcterms:W3CDTF">2015-05-29T23:31:15Z</dcterms:created>
  <dcterms:modified xsi:type="dcterms:W3CDTF">2016-01-14T08:28:46Z</dcterms:modified>
</cp:coreProperties>
</file>