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76" r:id="rId4"/>
    <p:sldId id="259" r:id="rId5"/>
    <p:sldId id="277" r:id="rId6"/>
    <p:sldId id="278" r:id="rId7"/>
    <p:sldId id="280" r:id="rId8"/>
    <p:sldId id="285" r:id="rId9"/>
    <p:sldId id="281" r:id="rId10"/>
    <p:sldId id="283" r:id="rId11"/>
    <p:sldId id="282" r:id="rId12"/>
    <p:sldId id="290" r:id="rId13"/>
    <p:sldId id="284" r:id="rId14"/>
    <p:sldId id="287" r:id="rId15"/>
    <p:sldId id="288" r:id="rId16"/>
    <p:sldId id="289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/>
    <p:restoredTop sz="92405" autoAdjust="0"/>
  </p:normalViewPr>
  <p:slideViewPr>
    <p:cSldViewPr snapToGrid="0" snapToObjects="1">
      <p:cViewPr varScale="1">
        <p:scale>
          <a:sx n="127" d="100"/>
          <a:sy n="127" d="100"/>
        </p:scale>
        <p:origin x="132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0"/>
    </p:cViewPr>
  </p:sorterViewPr>
  <p:notesViewPr>
    <p:cSldViewPr snapToGrid="0" snapToObjects="1">
      <p:cViewPr varScale="1">
        <p:scale>
          <a:sx n="74" d="100"/>
          <a:sy n="74" d="100"/>
        </p:scale>
        <p:origin x="-297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DFBBF5-D928-CB4C-807B-6B42D41A5024}" type="datetimeFigureOut">
              <a:rPr lang="en-US" smtClean="0"/>
              <a:t>5/30/18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537FF-9B17-5D49-B87B-D53B5591E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17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E537FF-9B17-5D49-B87B-D53B5591E1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44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E537FF-9B17-5D49-B87B-D53B5591E19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17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E537FF-9B17-5D49-B87B-D53B5591E19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17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E537FF-9B17-5D49-B87B-D53B5591E1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80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E537FF-9B17-5D49-B87B-D53B5591E1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80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aseline="0" dirty="0"/>
              <a:t>.  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E537FF-9B17-5D49-B87B-D53B5591E19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17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E537FF-9B17-5D49-B87B-D53B5591E1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17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E537FF-9B17-5D49-B87B-D53B5591E1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17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E537FF-9B17-5D49-B87B-D53B5591E19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17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E537FF-9B17-5D49-B87B-D53B5591E19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17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E537FF-9B17-5D49-B87B-D53B5591E19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17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094A5-B5E2-2843-9E22-E11022707E43}" type="datetime1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Pre-decisional. For NASA internal use only. 
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7BFE-0EB0-3B48-A3AD-BB61D5EAC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36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713A7-5E04-554D-A675-10B045A916A5}" type="datetime1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Pre-decisional. For NASA internal use only. 
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7BFE-0EB0-3B48-A3AD-BB61D5EAC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84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DDC4-6FA9-AC41-81F1-2CAA00A9BDAA}" type="datetime1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Pre-decisional. For NASA internal use only. 
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7BFE-0EB0-3B48-A3AD-BB61D5EAC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13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B743B-1A66-8149-A714-04B7D598EBE7}" type="datetime1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Pre-decisional. For NASA internal use only. 
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7BFE-0EB0-3B48-A3AD-BB61D5EAC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181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E6C14-474E-084E-8D17-A8BD75F5CE46}" type="datetime1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Pre-decisional. For NASA internal use only. 
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7BFE-0EB0-3B48-A3AD-BB61D5EAC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284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5EED-5D66-E446-BC75-628A89C61424}" type="datetime1">
              <a:rPr lang="en-US" smtClean="0"/>
              <a:t>5/30/18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Pre-decisional. For NASA internal use only. 
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7BFE-0EB0-3B48-A3AD-BB61D5EAC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887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BEB13-62D6-9F4F-AF71-9E237A5DE327}" type="datetime1">
              <a:rPr lang="en-US" smtClean="0"/>
              <a:t>5/30/18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Pre-decisional. For NASA internal use only. 
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7BFE-0EB0-3B48-A3AD-BB61D5EAC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04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938AB-1B0A-084E-BC9F-A5ECFF0AC41D}" type="datetime1">
              <a:rPr lang="en-US" smtClean="0"/>
              <a:t>5/30/18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Pre-decisional. For NASA internal use only. 
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7BFE-0EB0-3B48-A3AD-BB61D5EAC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079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710DC-23A1-5240-AC93-485B13F61C45}" type="datetime1">
              <a:rPr lang="en-US" smtClean="0"/>
              <a:t>5/30/18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Pre-decisional. For NASA internal use only. 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7BFE-0EB0-3B48-A3AD-BB61D5EAC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85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A49B9-27B3-3A4E-9303-185DFDFF7172}" type="datetime1">
              <a:rPr lang="en-US" smtClean="0"/>
              <a:t>5/30/18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Pre-decisional. For NASA internal use only. 
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7BFE-0EB0-3B48-A3AD-BB61D5EAC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97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B0776-6E63-6B40-84D7-FBEE8DD9870C}" type="datetime1">
              <a:rPr lang="en-US" smtClean="0"/>
              <a:t>5/30/18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Pre-decisional. For NASA internal use only. 
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7BFE-0EB0-3B48-A3AD-BB61D5EAC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44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B8F54-9E16-ED4E-96E0-337F79336E3C}" type="datetime1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Pre-decisional. For NASA internal use only. 
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C7BFE-0EB0-3B48-A3AD-BB61D5EAC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30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search?q=pictures+of+student+pointing&amp;biw=1393&amp;bih=498&amp;tbm=isch&amp;imgil=ReKcvXcEgyoscM:;aqEyMi8-oP7WUM;http://www.freedigitalphotos.net/images/smiling-college-student-pointing-towards-the-wall-photo-p171828&amp;source=iu&amp;pf=m&amp;fir=ReKcvXcEgyoscM:,aqEyMi8-oP7WUM,_&amp;usg=__q4DqUUPUt5MrTwhaY-Ohl6o-_Bc=" TargetMode="External"/><Relationship Id="rId5" Type="http://schemas.openxmlformats.org/officeDocument/2006/relationships/image" Target="../media/image13.tiff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0422" y="1211517"/>
            <a:ext cx="7026908" cy="3496421"/>
          </a:xfrm>
        </p:spPr>
        <p:txBody>
          <a:bodyPr>
            <a:normAutofit fontScale="90000"/>
          </a:bodyPr>
          <a:lstStyle/>
          <a:p>
            <a:br>
              <a:rPr lang="en-US" b="1" dirty="0"/>
            </a:br>
            <a:r>
              <a:rPr lang="en-US" b="1" dirty="0">
                <a:solidFill>
                  <a:schemeClr val="tx2"/>
                </a:solidFill>
              </a:rPr>
              <a:t>Space Life Sciences Research - Data &amp; </a:t>
            </a:r>
            <a:r>
              <a:rPr lang="en-US" b="1" dirty="0" err="1">
                <a:solidFill>
                  <a:schemeClr val="tx2"/>
                </a:solidFill>
              </a:rPr>
              <a:t>Biosample</a:t>
            </a:r>
            <a:r>
              <a:rPr lang="en-US" b="1" dirty="0">
                <a:solidFill>
                  <a:schemeClr val="tx2"/>
                </a:solidFill>
              </a:rPr>
              <a:t> Archiving</a:t>
            </a:r>
            <a:r>
              <a:rPr lang="en-US" dirty="0">
                <a:solidFill>
                  <a:schemeClr val="tx2"/>
                </a:solidFill>
              </a:rPr>
              <a:t> </a:t>
            </a:r>
            <a:br>
              <a:rPr lang="en-US" dirty="0"/>
            </a:br>
            <a:r>
              <a:rPr lang="en-US" sz="3600" i="1" dirty="0">
                <a:solidFill>
                  <a:schemeClr val="accent1"/>
                </a:solidFill>
              </a:rPr>
              <a:t>Shared data/metadata, methods, goals, user strategies &amp; challenges? </a:t>
            </a:r>
            <a:br>
              <a:rPr lang="en-US" sz="3600" i="1" dirty="0"/>
            </a:br>
            <a:r>
              <a:rPr lang="en-US" sz="3600" i="1" dirty="0"/>
              <a:t> </a:t>
            </a:r>
            <a:br>
              <a:rPr lang="en-US" sz="3600" i="1" dirty="0"/>
            </a:br>
            <a:r>
              <a:rPr lang="en-US" sz="3100" dirty="0"/>
              <a:t>Collaborative Life Sciences </a:t>
            </a:r>
            <a:br>
              <a:rPr lang="en-US" sz="3100" dirty="0"/>
            </a:br>
            <a:r>
              <a:rPr lang="en-US" sz="3100" dirty="0"/>
              <a:t>Technical Exchange Meeting</a:t>
            </a:r>
            <a:br>
              <a:rPr lang="en-US" sz="3100" dirty="0"/>
            </a:br>
            <a:r>
              <a:rPr lang="en-US" sz="3100" dirty="0"/>
              <a:t>NASA ARC, May 31, 2018</a:t>
            </a:r>
            <a:br>
              <a:rPr lang="en-US" sz="3100" dirty="0"/>
            </a:b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14427"/>
            <a:ext cx="6400800" cy="1378994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Richard Mains</a:t>
            </a:r>
          </a:p>
          <a:p>
            <a:r>
              <a:rPr lang="en-US" sz="2000" dirty="0">
                <a:solidFill>
                  <a:schemeClr val="tx1"/>
                </a:solidFill>
              </a:rPr>
              <a:t>Mains Associates/</a:t>
            </a:r>
            <a:r>
              <a:rPr lang="en-US" sz="2000" dirty="0" err="1">
                <a:solidFill>
                  <a:schemeClr val="tx1"/>
                </a:solidFill>
              </a:rPr>
              <a:t>KBRwyle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Berkeley, CA </a:t>
            </a:r>
          </a:p>
        </p:txBody>
      </p:sp>
    </p:spTree>
    <p:extLst>
      <p:ext uri="{BB962C8B-B14F-4D97-AF65-F5344CB8AC3E}">
        <p14:creationId xmlns:p14="http://schemas.microsoft.com/office/powerpoint/2010/main" val="2850643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Other Common Issues?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4000" dirty="0"/>
              <a:t>“Big Data” impacts across NASA SLS Community</a:t>
            </a:r>
          </a:p>
          <a:p>
            <a:r>
              <a:rPr lang="en-US" sz="4000" dirty="0"/>
              <a:t>Common data/metadata display formats - keep it simple</a:t>
            </a:r>
          </a:p>
          <a:p>
            <a:r>
              <a:rPr lang="en-US" sz="4000" dirty="0"/>
              <a:t>Cross-linkage between user web access to SLS archives</a:t>
            </a:r>
          </a:p>
          <a:p>
            <a:r>
              <a:rPr lang="en-US" sz="4000" dirty="0"/>
              <a:t>Sharing of info on user access issues and concerns</a:t>
            </a:r>
          </a:p>
          <a:p>
            <a:r>
              <a:rPr lang="en-US" sz="4000" dirty="0"/>
              <a:t>A shared and searchable SLS publications database?</a:t>
            </a:r>
          </a:p>
          <a:p>
            <a:r>
              <a:rPr lang="en-US" sz="4000" dirty="0"/>
              <a:t>Lessons learned/feedback from software tool users </a:t>
            </a:r>
          </a:p>
          <a:p>
            <a:r>
              <a:rPr lang="en-US" sz="4000" dirty="0"/>
              <a:t>Our shared SLS product types (publications, data/</a:t>
            </a:r>
            <a:r>
              <a:rPr lang="en-US" sz="4000" dirty="0" err="1"/>
              <a:t>biobank</a:t>
            </a:r>
            <a:r>
              <a:rPr lang="en-US" sz="4000" dirty="0"/>
              <a:t> archives, payload technology database, conference support, education/outreach, tech </a:t>
            </a:r>
            <a:r>
              <a:rPr lang="en-US" sz="4000" dirty="0" err="1"/>
              <a:t>xfer</a:t>
            </a:r>
            <a:r>
              <a:rPr lang="en-US" sz="4000" dirty="0"/>
              <a:t>, etc.) </a:t>
            </a:r>
          </a:p>
          <a:p>
            <a:r>
              <a:rPr lang="en-US" sz="4000" dirty="0"/>
              <a:t>Advocacy efforts for the archives (funding, user buy-in) </a:t>
            </a:r>
          </a:p>
          <a:p>
            <a:pPr marL="0" indent="0">
              <a:buNone/>
            </a:pP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800" dirty="0"/>
              <a:t> </a:t>
            </a:r>
          </a:p>
          <a:p>
            <a:pPr marL="0" indent="0">
              <a:buNone/>
            </a:pPr>
            <a:endParaRPr lang="en-US" sz="28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418B57-BDB5-6044-99A8-ED808FF66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Pre-decisional. For NASA internal use only. 
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F3BD01-2CD2-6D49-9640-D6FA9BD93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7BFE-0EB0-3B48-A3AD-BB61D5EAC6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79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SLS Archives Value?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NASA Provides Access to Research Results</a:t>
            </a:r>
            <a:r>
              <a:rPr lang="en-US" b="1" dirty="0"/>
              <a:t>:</a:t>
            </a:r>
          </a:p>
          <a:p>
            <a:pPr marL="0" indent="0">
              <a:buNone/>
            </a:pPr>
            <a:r>
              <a:rPr lang="en-US" dirty="0"/>
              <a:t>	- </a:t>
            </a:r>
            <a:r>
              <a:rPr lang="en-US" sz="2800" dirty="0"/>
              <a:t>Broad knowledge sharing and data/</a:t>
            </a:r>
            <a:r>
              <a:rPr lang="en-US" sz="2800" dirty="0" err="1"/>
              <a:t>biosample</a:t>
            </a:r>
            <a:r>
              <a:rPr lang="en-US" sz="2800" dirty="0"/>
              <a:t> reuse</a:t>
            </a:r>
          </a:p>
          <a:p>
            <a:pPr marL="0" indent="0">
              <a:buNone/>
            </a:pPr>
            <a:r>
              <a:rPr lang="en-US" sz="2800" dirty="0"/>
              <a:t>	- Wide range of R&amp;D products (highest priority items?)</a:t>
            </a:r>
          </a:p>
          <a:p>
            <a:pPr marL="0" indent="0">
              <a:buNone/>
            </a:pPr>
            <a:r>
              <a:rPr lang="en-US" sz="2800" dirty="0"/>
              <a:t>	- Physical and digital archives (value requires funding)</a:t>
            </a:r>
          </a:p>
          <a:p>
            <a:pPr marL="0" indent="0">
              <a:buNone/>
            </a:pPr>
            <a:r>
              <a:rPr lang="en-US" sz="2800" dirty="0"/>
              <a:t>	- Internal and external products (often transitional)  </a:t>
            </a:r>
          </a:p>
          <a:p>
            <a:pPr marL="0" indent="0">
              <a:buNone/>
            </a:pPr>
            <a:r>
              <a:rPr lang="en-US" sz="2800" dirty="0"/>
              <a:t>	- NASA meets public access requirements for results, 		  data, </a:t>
            </a:r>
            <a:r>
              <a:rPr lang="en-US" sz="2800" dirty="0" err="1"/>
              <a:t>biosamples</a:t>
            </a:r>
            <a:r>
              <a:rPr lang="en-US" sz="2800" dirty="0"/>
              <a:t>, with potential single-point access to 	  various archives via SLPSRA site (an </a:t>
            </a:r>
            <a:r>
              <a:rPr lang="en-US" sz="2800" b="1" i="1" dirty="0">
                <a:solidFill>
                  <a:srgbClr val="FF0000"/>
                </a:solidFill>
              </a:rPr>
              <a:t>Open Science 	  	 	  Portal</a:t>
            </a:r>
            <a:r>
              <a:rPr lang="en-US" sz="2800" dirty="0"/>
              <a:t>?).  </a:t>
            </a:r>
          </a:p>
          <a:p>
            <a:pPr marL="0" indent="0">
              <a:buNone/>
            </a:pPr>
            <a:r>
              <a:rPr lang="en-US" sz="2800" dirty="0"/>
              <a:t> </a:t>
            </a:r>
          </a:p>
          <a:p>
            <a:pPr marL="0" indent="0">
              <a:buNone/>
            </a:pPr>
            <a:endParaRPr lang="en-US" sz="28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287C8-5525-1347-B879-60F07E298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Pre-decisional. For NASA internal use only. 
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92D49A-716A-5A4D-84E7-92BA9223A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7BFE-0EB0-3B48-A3AD-BB61D5EAC6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21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Supplemental Graphics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 Some strategies and options from Helen Stewart on accessing archives, configuration options, concept for an open science portal to archives and metadata linkage between LSDA and </a:t>
            </a:r>
            <a:r>
              <a:rPr lang="en-US" sz="2800" dirty="0" err="1"/>
              <a:t>Genelab</a:t>
            </a:r>
            <a:r>
              <a:rPr lang="en-US" sz="2800" dirty="0"/>
              <a:t>.  </a:t>
            </a:r>
          </a:p>
          <a:p>
            <a:pPr marL="0" indent="0" algn="ctr">
              <a:buNone/>
            </a:pPr>
            <a:r>
              <a:rPr lang="en-US" sz="2800" dirty="0"/>
              <a:t>All topics for discussion…  </a:t>
            </a:r>
          </a:p>
          <a:p>
            <a:pPr marL="0" indent="0">
              <a:buNone/>
            </a:pPr>
            <a:endParaRPr lang="en-US" sz="28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14915B-02AC-364D-91BB-F6BE4CFC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Pre-decisional. For NASA internal use only. 
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5CC906-5FBD-674A-B503-96FEF374F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7BFE-0EB0-3B48-A3AD-BB61D5EAC6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05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20645" y="3744031"/>
            <a:ext cx="9148761" cy="311396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8" name="Rectangle 17"/>
          <p:cNvSpPr/>
          <p:nvPr/>
        </p:nvSpPr>
        <p:spPr>
          <a:xfrm>
            <a:off x="-15883" y="-36560"/>
            <a:ext cx="9144000" cy="37217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Cloud 57"/>
          <p:cNvSpPr/>
          <p:nvPr/>
        </p:nvSpPr>
        <p:spPr bwMode="auto">
          <a:xfrm>
            <a:off x="12562" y="2698087"/>
            <a:ext cx="1826204" cy="1671949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50" i="1" dirty="0" err="1">
                <a:latin typeface="Helvetica Neue Black Condensed" pitchFamily="-112" charset="0"/>
                <a:ea typeface="ＭＳ Ｐゴシック" pitchFamily="-112" charset="-128"/>
                <a:cs typeface="ＭＳ Ｐゴシック" pitchFamily="-112" charset="-128"/>
              </a:rPr>
              <a:t>GeneLab</a:t>
            </a:r>
            <a:r>
              <a:rPr lang="en-US" sz="1050" i="1" dirty="0">
                <a:latin typeface="Helvetica Neue Black Condensed" pitchFamily="-112" charset="0"/>
                <a:ea typeface="ＭＳ Ｐゴシック" pitchFamily="-112" charset="-128"/>
                <a:cs typeface="ＭＳ Ｐゴシック" pitchFamily="-112" charset="-128"/>
              </a:rPr>
              <a:t> Cloud</a:t>
            </a:r>
            <a:endParaRPr kumimoji="0" lang="en-US" sz="1050" b="0" i="1" u="none" strike="noStrike" cap="none" normalizeH="0" baseline="0" dirty="0">
              <a:ln>
                <a:noFill/>
              </a:ln>
              <a:effectLst/>
              <a:latin typeface="Helvetica Neue Black Condensed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4" name="Picture 3" descr="Screen Shot 2016-06-21 at 12.53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269" y="-33782"/>
            <a:ext cx="9178269" cy="1001347"/>
          </a:xfrm>
          <a:prstGeom prst="rect">
            <a:avLst/>
          </a:prstGeom>
        </p:spPr>
      </p:pic>
      <p:pic>
        <p:nvPicPr>
          <p:cNvPr id="5" name="Picture 4" descr="Screen Shot 2016-06-21 at 12.56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629" y="973714"/>
            <a:ext cx="7248057" cy="5155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06247" y="1432801"/>
            <a:ext cx="1117644" cy="61327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Human Research</a:t>
            </a:r>
          </a:p>
        </p:txBody>
      </p:sp>
      <p:sp>
        <p:nvSpPr>
          <p:cNvPr id="9" name="Rectangle 8"/>
          <p:cNvSpPr/>
          <p:nvPr/>
        </p:nvSpPr>
        <p:spPr>
          <a:xfrm>
            <a:off x="992865" y="1432802"/>
            <a:ext cx="1176421" cy="5755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Space Biology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99538" y="1418649"/>
            <a:ext cx="1117644" cy="6011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Physical</a:t>
            </a:r>
          </a:p>
          <a:p>
            <a:pPr algn="ctr"/>
            <a:r>
              <a:rPr lang="en-US" sz="1600" dirty="0"/>
              <a:t>Sciences</a:t>
            </a:r>
          </a:p>
        </p:txBody>
      </p:sp>
      <p:sp>
        <p:nvSpPr>
          <p:cNvPr id="11" name="Snip Same Side Corner Rectangle 10"/>
          <p:cNvSpPr/>
          <p:nvPr/>
        </p:nvSpPr>
        <p:spPr>
          <a:xfrm>
            <a:off x="6295519" y="2059774"/>
            <a:ext cx="1983515" cy="470086"/>
          </a:xfrm>
          <a:prstGeom prst="snip2Same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4A452A"/>
                </a:solidFill>
              </a:rPr>
              <a:t>NSPIRES</a:t>
            </a:r>
          </a:p>
          <a:p>
            <a:pPr algn="ctr"/>
            <a:r>
              <a:rPr lang="en-US" sz="1200" dirty="0">
                <a:solidFill>
                  <a:srgbClr val="4A452A"/>
                </a:solidFill>
              </a:rPr>
              <a:t>Call for Proposals</a:t>
            </a:r>
          </a:p>
        </p:txBody>
      </p:sp>
      <p:sp>
        <p:nvSpPr>
          <p:cNvPr id="15" name="Cloud 14"/>
          <p:cNvSpPr/>
          <p:nvPr/>
        </p:nvSpPr>
        <p:spPr>
          <a:xfrm>
            <a:off x="2072675" y="3604310"/>
            <a:ext cx="2218197" cy="1219331"/>
          </a:xfrm>
          <a:prstGeom prst="cloud">
            <a:avLst/>
          </a:prstGeom>
          <a:gradFill>
            <a:lin ang="20700000" scaled="0"/>
          </a:gradFill>
          <a:effectLst>
            <a:glow rad="101600">
              <a:schemeClr val="accent5">
                <a:lumMod val="20000"/>
                <a:lumOff val="80000"/>
                <a:alpha val="74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2" name="Rounded Rectangle 11"/>
          <p:cNvSpPr/>
          <p:nvPr/>
        </p:nvSpPr>
        <p:spPr>
          <a:xfrm>
            <a:off x="2088783" y="2845447"/>
            <a:ext cx="2067951" cy="662677"/>
          </a:xfrm>
          <a:prstGeom prst="roundRect">
            <a:avLst/>
          </a:prstGeom>
          <a:solidFill>
            <a:schemeClr val="tx2">
              <a:lumMod val="75000"/>
            </a:schemeClr>
          </a:solidFill>
          <a:effectLst>
            <a:glow rad="101600">
              <a:schemeClr val="tx2">
                <a:lumMod val="20000"/>
                <a:lumOff val="80000"/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Life Sciences Data Archive</a:t>
            </a:r>
          </a:p>
          <a:p>
            <a:pPr algn="ctr"/>
            <a:r>
              <a:rPr lang="en-US" sz="1100" dirty="0"/>
              <a:t>LSDA/ALSDA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84779" y="2980458"/>
            <a:ext cx="1130315" cy="45050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glow rad="101600">
              <a:schemeClr val="accent3">
                <a:lumMod val="20000"/>
                <a:lumOff val="80000"/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chemeClr val="bg2">
                    <a:lumMod val="25000"/>
                  </a:schemeClr>
                </a:solidFill>
              </a:rPr>
              <a:t>GeneLab</a:t>
            </a:r>
            <a:endParaRPr lang="en-US" sz="11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560773" y="2818212"/>
            <a:ext cx="1534328" cy="56194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Physical Sciences Informatics (PSI)</a:t>
            </a:r>
            <a:endParaRPr lang="en-US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2217850" y="3794498"/>
            <a:ext cx="2023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Collaborative Life Sciences</a:t>
            </a:r>
          </a:p>
          <a:p>
            <a:pPr algn="ctr"/>
            <a:r>
              <a:rPr lang="en-US" sz="1000" dirty="0"/>
              <a:t>Repository (CLSR) Internal Cloud</a:t>
            </a:r>
          </a:p>
          <a:p>
            <a:pPr algn="ctr"/>
            <a:r>
              <a:rPr lang="en-US" sz="1000" dirty="0"/>
              <a:t>Space Biology &amp; HRP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71034" y="5380243"/>
            <a:ext cx="3378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1) NRAs for New Open Science initiatives not surfacing on HEOMD &amp; SLPS websites?</a:t>
            </a:r>
          </a:p>
          <a:p>
            <a:r>
              <a:rPr lang="en-US" sz="1200" dirty="0"/>
              <a:t>2) PSI referenced on SLPS site but </a:t>
            </a:r>
            <a:r>
              <a:rPr lang="en-US" sz="1200"/>
              <a:t>not LSDA</a:t>
            </a:r>
            <a:endParaRPr lang="en-US" sz="1200" dirty="0"/>
          </a:p>
          <a:p>
            <a:r>
              <a:rPr lang="en-US" sz="1200" dirty="0"/>
              <a:t>3) Space Biology site only references </a:t>
            </a:r>
            <a:r>
              <a:rPr lang="en-US" sz="1200" dirty="0" err="1"/>
              <a:t>GeneLab</a:t>
            </a:r>
            <a:endParaRPr lang="en-US" sz="12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1249" y="5534524"/>
            <a:ext cx="1489462" cy="893011"/>
          </a:xfrm>
          <a:prstGeom prst="rect">
            <a:avLst/>
          </a:prstGeom>
        </p:spPr>
      </p:pic>
      <p:sp>
        <p:nvSpPr>
          <p:cNvPr id="27" name="Cloud 26"/>
          <p:cNvSpPr/>
          <p:nvPr/>
        </p:nvSpPr>
        <p:spPr>
          <a:xfrm>
            <a:off x="3427408" y="6347326"/>
            <a:ext cx="2641644" cy="5080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Brilliant Innovative Proposal Concept</a:t>
            </a:r>
          </a:p>
        </p:txBody>
      </p:sp>
      <p:sp>
        <p:nvSpPr>
          <p:cNvPr id="28" name="Cloud 27"/>
          <p:cNvSpPr/>
          <p:nvPr/>
        </p:nvSpPr>
        <p:spPr>
          <a:xfrm>
            <a:off x="4729968" y="5156395"/>
            <a:ext cx="820743" cy="485079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?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2330405" y="1382137"/>
            <a:ext cx="31870" cy="1435611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V="1">
            <a:off x="772401" y="5468959"/>
            <a:ext cx="1883258" cy="1386367"/>
          </a:xfrm>
          <a:prstGeom prst="rect">
            <a:avLst/>
          </a:prstGeom>
        </p:spPr>
      </p:pic>
      <p:sp>
        <p:nvSpPr>
          <p:cNvPr id="39" name="Cloud 38"/>
          <p:cNvSpPr/>
          <p:nvPr/>
        </p:nvSpPr>
        <p:spPr>
          <a:xfrm>
            <a:off x="347300" y="6406150"/>
            <a:ext cx="2641644" cy="5080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Grant Student Research for Proposal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60804" y="5499312"/>
            <a:ext cx="4317184" cy="461665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sx="1000" sy="1000" algn="tl" rotWithShape="0">
                    <a:srgbClr val="000000"/>
                  </a:outerShdw>
                </a:effectLst>
              </a:rPr>
              <a:t>How to associate across necessary data for proposing or for open science for those not in the know?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56017" y="3928634"/>
            <a:ext cx="38451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Missing links: </a:t>
            </a:r>
          </a:p>
          <a:p>
            <a:r>
              <a:rPr lang="en-US" sz="1400" dirty="0"/>
              <a:t>from SLPS to Space Bio &amp; LSDA</a:t>
            </a:r>
          </a:p>
          <a:p>
            <a:r>
              <a:rPr lang="en-US" sz="1400" dirty="0"/>
              <a:t>From NSPIRES to LSDA, </a:t>
            </a:r>
            <a:r>
              <a:rPr lang="en-US" sz="1400" dirty="0" err="1"/>
              <a:t>GeneLab</a:t>
            </a:r>
            <a:r>
              <a:rPr lang="en-US" sz="1400" dirty="0"/>
              <a:t> &amp; Physical Science </a:t>
            </a:r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3" name="Rectangle 2"/>
          <p:cNvSpPr/>
          <p:nvPr/>
        </p:nvSpPr>
        <p:spPr>
          <a:xfrm>
            <a:off x="6677279" y="2896199"/>
            <a:ext cx="1615188" cy="407216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SLPS NASA Task Book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2433042" y="2060719"/>
            <a:ext cx="2968691" cy="8850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Black Condensed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6506649" y="5534524"/>
            <a:ext cx="370023" cy="10695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Black Condensed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5647" y="2170243"/>
            <a:ext cx="1192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Public web sites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09424" y="4681724"/>
            <a:ext cx="2082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Red Lines = Missing Links</a:t>
            </a:r>
          </a:p>
          <a:p>
            <a:r>
              <a:rPr lang="en-US" sz="1200" dirty="0"/>
              <a:t>Black Lines = Existing Links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785827" y="1457560"/>
            <a:ext cx="14049" cy="1518274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2" idx="1"/>
            <a:endCxn id="13" idx="3"/>
          </p:cNvCxnSpPr>
          <p:nvPr/>
        </p:nvCxnSpPr>
        <p:spPr>
          <a:xfrm flipH="1">
            <a:off x="1515094" y="3176786"/>
            <a:ext cx="573689" cy="2892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-93789" y="4438113"/>
            <a:ext cx="242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NASA Private </a:t>
            </a:r>
            <a:r>
              <a:rPr lang="en-US" sz="1400" dirty="0"/>
              <a:t>web sites</a:t>
            </a:r>
          </a:p>
        </p:txBody>
      </p:sp>
      <p:cxnSp>
        <p:nvCxnSpPr>
          <p:cNvPr id="64" name="Straight Arrow Connector 63"/>
          <p:cNvCxnSpPr/>
          <p:nvPr/>
        </p:nvCxnSpPr>
        <p:spPr>
          <a:xfrm flipH="1">
            <a:off x="4711153" y="1404619"/>
            <a:ext cx="31870" cy="143561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>
            <a:off x="3326155" y="2122424"/>
            <a:ext cx="34349" cy="70837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1975506" y="2096541"/>
            <a:ext cx="852570" cy="73505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H="1">
            <a:off x="1477427" y="2098803"/>
            <a:ext cx="217063" cy="63547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endCxn id="11" idx="2"/>
          </p:cNvCxnSpPr>
          <p:nvPr/>
        </p:nvCxnSpPr>
        <p:spPr>
          <a:xfrm flipV="1">
            <a:off x="4217848" y="2294817"/>
            <a:ext cx="2077671" cy="545413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5903945" y="2609945"/>
            <a:ext cx="341536" cy="187098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1643405" y="2167568"/>
            <a:ext cx="4726310" cy="746711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E929F72F-6859-AB4E-9FDB-0B442D4E9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Pre-decisional. For NASA internal use only. 
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99E63806-385F-664F-89A9-58DC0F212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7BFE-0EB0-3B48-A3AD-BB61D5EAC6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36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Pre-decisional. For NASA internal use only. 
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22363" y="-14"/>
            <a:ext cx="6980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Collaboration of  ISSP OZ, SLPS Human Research and Space Biology Programs support  ARC ISOC, ARC LSDA and ARC </a:t>
            </a:r>
            <a:r>
              <a:rPr lang="en-US" dirty="0" err="1">
                <a:solidFill>
                  <a:schemeClr val="bg1"/>
                </a:solidFill>
              </a:rPr>
              <a:t>Biobank</a:t>
            </a:r>
            <a:r>
              <a:rPr lang="en-US" dirty="0">
                <a:solidFill>
                  <a:schemeClr val="bg1"/>
                </a:solidFill>
              </a:rPr>
              <a:t> to support  the Science Community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9200" y="795523"/>
            <a:ext cx="9220200" cy="8382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MS PGothic" pitchFamily="34" charset="-128"/>
                <a:cs typeface="ＭＳ Ｐゴシック" pitchFamily="-112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MS PGothic" pitchFamily="34" charset="-128"/>
                <a:cs typeface="ＭＳ Ｐゴシック" pitchFamily="-112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MS PGothic" pitchFamily="34" charset="-128"/>
                <a:cs typeface="ＭＳ Ｐゴシック" pitchFamily="-112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MS PGothic" pitchFamily="34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2800">
                <a:solidFill>
                  <a:srgbClr val="000000"/>
                </a:solidFill>
              </a:rPr>
              <a:t>What are the differences between the SLPS Data Archives?</a:t>
            </a:r>
            <a:r>
              <a:rPr lang="en-US" sz="2800"/>
              <a:t> Sciences Repositories –Puzzle</a:t>
            </a:r>
            <a:endParaRPr lang="en-US" sz="2800" dirty="0"/>
          </a:p>
        </p:txBody>
      </p:sp>
      <p:pic>
        <p:nvPicPr>
          <p:cNvPr id="7" name="Picture 6" descr="Image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76" y="918017"/>
            <a:ext cx="8961124" cy="5943600"/>
          </a:xfrm>
          <a:prstGeom prst="rect">
            <a:avLst/>
          </a:prstGeom>
        </p:spPr>
      </p:pic>
      <p:pic>
        <p:nvPicPr>
          <p:cNvPr id="8" name="Picture 7" descr="Screen Shot 2016-04-18 at 4.47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0" y="5114379"/>
            <a:ext cx="2825621" cy="1752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89216" y="2286000"/>
            <a:ext cx="1396984" cy="3308598"/>
          </a:xfrm>
          <a:prstGeom prst="rect">
            <a:avLst/>
          </a:prstGeom>
          <a:solidFill>
            <a:srgbClr val="62D1FF"/>
          </a:solidFill>
        </p:spPr>
        <p:txBody>
          <a:bodyPr wrap="square" rtlCol="0">
            <a:spAutoFit/>
          </a:bodyPr>
          <a:lstStyle/>
          <a:p>
            <a:r>
              <a:rPr lang="en-US" sz="1100" b="1" dirty="0"/>
              <a:t> Public: HRP and Space Biology Publishable </a:t>
            </a:r>
            <a:r>
              <a:rPr lang="en-US" sz="1100" dirty="0"/>
              <a:t>investigation data &amp; Curation </a:t>
            </a:r>
          </a:p>
          <a:p>
            <a:r>
              <a:rPr lang="en-US" sz="1100" dirty="0"/>
              <a:t>of Institutional Science Collection of space flight payload &amp; ground control </a:t>
            </a:r>
            <a:r>
              <a:rPr lang="en-US" sz="1100" dirty="0" err="1"/>
              <a:t>biospecimen</a:t>
            </a:r>
            <a:r>
              <a:rPr lang="en-US" sz="1100" dirty="0"/>
              <a:t>.</a:t>
            </a:r>
          </a:p>
          <a:p>
            <a:r>
              <a:rPr lang="en-US" sz="1100" dirty="0"/>
              <a:t>Funded by ISSMP,  SLPs SB &amp; HRP program elements</a:t>
            </a:r>
          </a:p>
          <a:p>
            <a:r>
              <a:rPr lang="en-US" sz="1100" b="1" dirty="0"/>
              <a:t>Non Public:</a:t>
            </a:r>
            <a:r>
              <a:rPr lang="en-US" sz="1100" dirty="0"/>
              <a:t> </a:t>
            </a:r>
          </a:p>
          <a:p>
            <a:r>
              <a:rPr lang="en-US" sz="1100" dirty="0"/>
              <a:t>Investigative and Preparation Period of research in ALSDA/CLSR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47661" y="1295400"/>
            <a:ext cx="2377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LSDA/ALSDA-CLSR</a:t>
            </a:r>
          </a:p>
          <a:p>
            <a:r>
              <a:rPr lang="en-US" b="1" dirty="0"/>
              <a:t>    </a:t>
            </a:r>
            <a:r>
              <a:rPr lang="en-US" sz="1600" b="1" i="1" dirty="0"/>
              <a:t>JSC/ARC/KSC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42016" y="1219200"/>
            <a:ext cx="1172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GeneLab</a:t>
            </a:r>
            <a:endParaRPr lang="en-US" b="1" dirty="0"/>
          </a:p>
          <a:p>
            <a:r>
              <a:rPr lang="en-US" b="1" dirty="0"/>
              <a:t>ARC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13416" y="2057400"/>
            <a:ext cx="1524000" cy="2631489"/>
          </a:xfrm>
          <a:prstGeom prst="rect">
            <a:avLst/>
          </a:prstGeom>
          <a:solidFill>
            <a:srgbClr val="62D1FF"/>
          </a:solidFill>
        </p:spPr>
        <p:txBody>
          <a:bodyPr wrap="square" rtlCol="0">
            <a:spAutoFit/>
          </a:bodyPr>
          <a:lstStyle/>
          <a:p>
            <a:r>
              <a:rPr lang="en-US" sz="1100" b="1" dirty="0"/>
              <a:t>Public: </a:t>
            </a:r>
            <a:r>
              <a:rPr lang="en-US" sz="1100" dirty="0"/>
              <a:t>Lab: genomic data, RNA &amp; protein expression, &amp; metabolic profiles, interfaced with existing databases like </a:t>
            </a:r>
            <a:r>
              <a:rPr lang="en-US" sz="1100" b="1" dirty="0"/>
              <a:t>ALSDA</a:t>
            </a:r>
            <a:r>
              <a:rPr lang="en-US" sz="1100" dirty="0"/>
              <a:t> for expanded research, offering tools to conduct data analysis. An online lab for scientists, researchers, teachers &amp; students to collaborate.</a:t>
            </a:r>
          </a:p>
        </p:txBody>
      </p:sp>
      <p:pic>
        <p:nvPicPr>
          <p:cNvPr id="13" name="Picture 12" descr="Screen Shot 2016-04-11 at 12.38.0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4528" y="1765302"/>
            <a:ext cx="1033272" cy="1435098"/>
          </a:xfrm>
          <a:prstGeom prst="rect">
            <a:avLst/>
          </a:prstGeom>
        </p:spPr>
      </p:pic>
      <p:pic>
        <p:nvPicPr>
          <p:cNvPr id="14" name="Picture 13" descr="Screen Shot 2016-04-11 at 12.40.5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804" y="1405164"/>
            <a:ext cx="1009996" cy="685800"/>
          </a:xfrm>
          <a:prstGeom prst="rect">
            <a:avLst/>
          </a:prstGeom>
        </p:spPr>
      </p:pic>
      <p:pic>
        <p:nvPicPr>
          <p:cNvPr id="15" name="Picture 14" descr="Screen Shot 2016-04-11 at 12.41.3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804" y="3386364"/>
            <a:ext cx="1003300" cy="660400"/>
          </a:xfrm>
          <a:prstGeom prst="rect">
            <a:avLst/>
          </a:prstGeom>
        </p:spPr>
      </p:pic>
      <p:pic>
        <p:nvPicPr>
          <p:cNvPr id="16" name="Picture 15" descr="Screen Shot 2016-04-11 at 12.42.18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4528" y="1219200"/>
            <a:ext cx="1016000" cy="673100"/>
          </a:xfrm>
          <a:prstGeom prst="rect">
            <a:avLst/>
          </a:prstGeom>
        </p:spPr>
      </p:pic>
      <p:pic>
        <p:nvPicPr>
          <p:cNvPr id="17" name="Picture 16" descr="Screen Shot 2016-04-11 at 12.43.49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804" y="2090964"/>
            <a:ext cx="990600" cy="700024"/>
          </a:xfrm>
          <a:prstGeom prst="rect">
            <a:avLst/>
          </a:prstGeom>
        </p:spPr>
      </p:pic>
      <p:pic>
        <p:nvPicPr>
          <p:cNvPr id="18" name="Picture 17" descr="Screen Shot 2016-04-11 at 12.42.18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804" y="2776764"/>
            <a:ext cx="990600" cy="65627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190637" y="2923401"/>
            <a:ext cx="8002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</a:rPr>
              <a:t>Laboratory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05200" y="6324600"/>
            <a:ext cx="2809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Biobank</a:t>
            </a:r>
            <a:r>
              <a:rPr lang="en-US" b="1" dirty="0"/>
              <a:t> (SBP and HRP)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91000" y="5715000"/>
            <a:ext cx="1524000" cy="261610"/>
          </a:xfrm>
          <a:prstGeom prst="rect">
            <a:avLst/>
          </a:prstGeom>
          <a:solidFill>
            <a:srgbClr val="62D1FF"/>
          </a:solidFill>
        </p:spPr>
        <p:txBody>
          <a:bodyPr wrap="square" rtlCol="0">
            <a:spAutoFit/>
          </a:bodyPr>
          <a:lstStyle/>
          <a:p>
            <a:r>
              <a:rPr lang="en-US" sz="1100" b="1" dirty="0"/>
              <a:t>Public: </a:t>
            </a:r>
            <a:r>
              <a:rPr lang="en-US" sz="1100" b="1" dirty="0" err="1"/>
              <a:t>Biobank</a:t>
            </a:r>
            <a:endParaRPr lang="en-US" sz="1100" dirty="0"/>
          </a:p>
        </p:txBody>
      </p:sp>
      <p:sp>
        <p:nvSpPr>
          <p:cNvPr id="5" name="TextBox 4"/>
          <p:cNvSpPr txBox="1"/>
          <p:nvPr/>
        </p:nvSpPr>
        <p:spPr>
          <a:xfrm>
            <a:off x="409030" y="974684"/>
            <a:ext cx="1993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ISOC operations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BD342F73-0002-4347-A7FA-611746E74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7BFE-0EB0-3B48-A3AD-BB61D5EAC6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85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3423" y="3744031"/>
            <a:ext cx="9148761" cy="311396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8" name="Rectangle 17"/>
          <p:cNvSpPr/>
          <p:nvPr/>
        </p:nvSpPr>
        <p:spPr>
          <a:xfrm>
            <a:off x="27096" y="482220"/>
            <a:ext cx="9145087" cy="38657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Cloud 41"/>
          <p:cNvSpPr/>
          <p:nvPr/>
        </p:nvSpPr>
        <p:spPr>
          <a:xfrm>
            <a:off x="193753" y="2036951"/>
            <a:ext cx="6682919" cy="2263750"/>
          </a:xfrm>
          <a:prstGeom prst="cloud">
            <a:avLst/>
          </a:prstGeom>
          <a:gradFill>
            <a:lin ang="20700000" scaled="0"/>
          </a:gradFill>
          <a:effectLst>
            <a:glow rad="101600">
              <a:schemeClr val="accent5">
                <a:lumMod val="20000"/>
                <a:lumOff val="80000"/>
                <a:alpha val="74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pic>
        <p:nvPicPr>
          <p:cNvPr id="4" name="Picture 3" descr="Screen Shot 2016-06-21 at 12.53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8" y="-33782"/>
            <a:ext cx="9178269" cy="1001347"/>
          </a:xfrm>
          <a:prstGeom prst="rect">
            <a:avLst/>
          </a:prstGeom>
        </p:spPr>
      </p:pic>
      <p:pic>
        <p:nvPicPr>
          <p:cNvPr id="5" name="Picture 4" descr="Screen Shot 2016-06-21 at 12.56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629" y="973714"/>
            <a:ext cx="7248057" cy="5155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06247" y="1432801"/>
            <a:ext cx="1117644" cy="61327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Human Research</a:t>
            </a:r>
          </a:p>
        </p:txBody>
      </p:sp>
      <p:sp>
        <p:nvSpPr>
          <p:cNvPr id="9" name="Rectangle 8"/>
          <p:cNvSpPr/>
          <p:nvPr/>
        </p:nvSpPr>
        <p:spPr>
          <a:xfrm>
            <a:off x="992865" y="1432802"/>
            <a:ext cx="1176421" cy="5755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Space Biology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99538" y="1418649"/>
            <a:ext cx="1117644" cy="6011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Physical</a:t>
            </a:r>
          </a:p>
          <a:p>
            <a:pPr algn="ctr"/>
            <a:r>
              <a:rPr lang="en-US" sz="1600" dirty="0"/>
              <a:t>Sciences</a:t>
            </a:r>
          </a:p>
        </p:txBody>
      </p:sp>
      <p:sp>
        <p:nvSpPr>
          <p:cNvPr id="11" name="Snip Same Side Corner Rectangle 10"/>
          <p:cNvSpPr/>
          <p:nvPr/>
        </p:nvSpPr>
        <p:spPr>
          <a:xfrm>
            <a:off x="6825625" y="1893215"/>
            <a:ext cx="1983515" cy="470086"/>
          </a:xfrm>
          <a:prstGeom prst="snip2Same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4A452A"/>
                </a:solidFill>
              </a:rPr>
              <a:t>NSPIRES</a:t>
            </a:r>
          </a:p>
          <a:p>
            <a:pPr algn="ctr"/>
            <a:r>
              <a:rPr lang="en-US" sz="1200" dirty="0">
                <a:solidFill>
                  <a:srgbClr val="4A452A"/>
                </a:solidFill>
              </a:rPr>
              <a:t>Call for Proposals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088783" y="2823416"/>
            <a:ext cx="2067951" cy="662677"/>
          </a:xfrm>
          <a:prstGeom prst="roundRect">
            <a:avLst/>
          </a:prstGeom>
          <a:solidFill>
            <a:schemeClr val="tx2">
              <a:lumMod val="75000"/>
            </a:schemeClr>
          </a:solidFill>
          <a:effectLst>
            <a:glow rad="101600">
              <a:schemeClr val="tx2">
                <a:lumMod val="20000"/>
                <a:lumOff val="80000"/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Life Sciences Data Archive</a:t>
            </a:r>
          </a:p>
          <a:p>
            <a:pPr algn="ctr"/>
            <a:r>
              <a:rPr lang="en-US" sz="1100" dirty="0"/>
              <a:t>LSDA/ALSDA</a:t>
            </a:r>
          </a:p>
          <a:p>
            <a:pPr algn="ctr"/>
            <a:endParaRPr lang="en-US" sz="1100" dirty="0"/>
          </a:p>
        </p:txBody>
      </p:sp>
      <p:sp>
        <p:nvSpPr>
          <p:cNvPr id="13" name="Rounded Rectangle 12"/>
          <p:cNvSpPr/>
          <p:nvPr/>
        </p:nvSpPr>
        <p:spPr>
          <a:xfrm>
            <a:off x="384779" y="2958427"/>
            <a:ext cx="1130315" cy="45050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glow rad="101600">
              <a:schemeClr val="accent3">
                <a:lumMod val="20000"/>
                <a:lumOff val="80000"/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chemeClr val="bg2">
                    <a:lumMod val="25000"/>
                  </a:schemeClr>
                </a:solidFill>
              </a:rPr>
              <a:t>GeneLab</a:t>
            </a:r>
            <a:endParaRPr lang="en-US" sz="11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670943" y="2840249"/>
            <a:ext cx="1534328" cy="56194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Physical Sciences Informatics (PSI)</a:t>
            </a:r>
            <a:endParaRPr lang="en-US" sz="1100" dirty="0"/>
          </a:p>
        </p:txBody>
      </p:sp>
      <p:sp>
        <p:nvSpPr>
          <p:cNvPr id="19" name="TextBox 18"/>
          <p:cNvSpPr txBox="1"/>
          <p:nvPr/>
        </p:nvSpPr>
        <p:spPr>
          <a:xfrm>
            <a:off x="5743718" y="5213929"/>
            <a:ext cx="33780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1) SLPS NRAs  &amp; Open Science initiatives now surfacing on HEOMD &amp; SLPS websites.</a:t>
            </a:r>
          </a:p>
          <a:p>
            <a:r>
              <a:rPr lang="en-US" sz="1200" dirty="0"/>
              <a:t>2) One place to go to see the big picture</a:t>
            </a:r>
          </a:p>
          <a:p>
            <a:r>
              <a:rPr lang="en-US" sz="1200" dirty="0"/>
              <a:t>3) How to plan for competing your ideas and how to educate in the Repository..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1249" y="5314187"/>
            <a:ext cx="1489462" cy="893011"/>
          </a:xfrm>
          <a:prstGeom prst="rect">
            <a:avLst/>
          </a:prstGeom>
        </p:spPr>
      </p:pic>
      <p:sp>
        <p:nvSpPr>
          <p:cNvPr id="27" name="Cloud 26"/>
          <p:cNvSpPr/>
          <p:nvPr/>
        </p:nvSpPr>
        <p:spPr>
          <a:xfrm>
            <a:off x="3427408" y="6126989"/>
            <a:ext cx="2641644" cy="5080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Brilliant Innovative Proposal Concept</a:t>
            </a:r>
          </a:p>
        </p:txBody>
      </p:sp>
      <p:sp>
        <p:nvSpPr>
          <p:cNvPr id="28" name="Cloud 27"/>
          <p:cNvSpPr/>
          <p:nvPr/>
        </p:nvSpPr>
        <p:spPr>
          <a:xfrm>
            <a:off x="4583017" y="4936058"/>
            <a:ext cx="1311811" cy="485079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Great!</a:t>
            </a:r>
            <a:endParaRPr lang="en-US" sz="1600" dirty="0"/>
          </a:p>
        </p:txBody>
      </p:sp>
      <p:sp>
        <p:nvSpPr>
          <p:cNvPr id="41" name="Rectangle 40"/>
          <p:cNvSpPr/>
          <p:nvPr/>
        </p:nvSpPr>
        <p:spPr>
          <a:xfrm>
            <a:off x="560804" y="4706098"/>
            <a:ext cx="4317184" cy="923330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sx="1000" sy="1000" algn="tl" rotWithShape="0">
                    <a:srgbClr val="000000"/>
                  </a:outerShdw>
                </a:effectLst>
              </a:rPr>
              <a:t>How to associate across necessary data for proposing or for open science for those not in the know?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51764" y="3472406"/>
            <a:ext cx="38451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Mitigation of missing links: </a:t>
            </a:r>
          </a:p>
          <a:p>
            <a:r>
              <a:rPr lang="en-US" sz="1400" dirty="0">
                <a:solidFill>
                  <a:schemeClr val="bg1"/>
                </a:solidFill>
              </a:rPr>
              <a:t>from SLPS to Space Bio &amp; LSDA</a:t>
            </a:r>
          </a:p>
          <a:p>
            <a:r>
              <a:rPr lang="en-US" sz="1400" dirty="0">
                <a:solidFill>
                  <a:schemeClr val="bg1"/>
                </a:solidFill>
              </a:rPr>
              <a:t>From NSPIRES to LSDA, </a:t>
            </a:r>
            <a:r>
              <a:rPr lang="en-US" sz="1400" dirty="0" err="1">
                <a:solidFill>
                  <a:schemeClr val="bg1"/>
                </a:solidFill>
              </a:rPr>
              <a:t>GeneLab</a:t>
            </a:r>
            <a:r>
              <a:rPr lang="en-US" sz="1400" dirty="0">
                <a:solidFill>
                  <a:schemeClr val="bg1"/>
                </a:solidFill>
              </a:rPr>
              <a:t> &amp; Physical Science 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96160" y="2371231"/>
            <a:ext cx="1615188" cy="76705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SLPS NASA Task Book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Pointer to SLPS Cloud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2433042" y="2060719"/>
            <a:ext cx="2968691" cy="8850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Black Condensed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6506649" y="5534524"/>
            <a:ext cx="370023" cy="10695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Black Condensed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55393" y="2189740"/>
            <a:ext cx="5565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SLPS Website of Repositories</a:t>
            </a:r>
          </a:p>
        </p:txBody>
      </p:sp>
      <p:cxnSp>
        <p:nvCxnSpPr>
          <p:cNvPr id="54" name="Straight Arrow Connector 53"/>
          <p:cNvCxnSpPr>
            <a:stCxn id="12" idx="1"/>
            <a:endCxn id="13" idx="3"/>
          </p:cNvCxnSpPr>
          <p:nvPr/>
        </p:nvCxnSpPr>
        <p:spPr>
          <a:xfrm flipH="1">
            <a:off x="1515094" y="3154755"/>
            <a:ext cx="573689" cy="2892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745" y="5342120"/>
            <a:ext cx="953298" cy="1303650"/>
          </a:xfrm>
          <a:prstGeom prst="rect">
            <a:avLst/>
          </a:prstGeom>
        </p:spPr>
      </p:pic>
      <p:cxnSp>
        <p:nvCxnSpPr>
          <p:cNvPr id="43" name="Straight Arrow Connector 42"/>
          <p:cNvCxnSpPr/>
          <p:nvPr/>
        </p:nvCxnSpPr>
        <p:spPr>
          <a:xfrm flipH="1">
            <a:off x="4100446" y="3130634"/>
            <a:ext cx="573689" cy="2892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AutoShape 2" descr="mage result for pictures of student pointing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87630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Cloud 38"/>
          <p:cNvSpPr/>
          <p:nvPr/>
        </p:nvSpPr>
        <p:spPr>
          <a:xfrm>
            <a:off x="69445" y="6185813"/>
            <a:ext cx="2641644" cy="535572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Grant Student Research for Proposal</a:t>
            </a:r>
          </a:p>
        </p:txBody>
      </p:sp>
      <p:sp>
        <p:nvSpPr>
          <p:cNvPr id="30" name="Rounded Rectangle 29"/>
          <p:cNvSpPr/>
          <p:nvPr/>
        </p:nvSpPr>
        <p:spPr bwMode="auto">
          <a:xfrm>
            <a:off x="1421863" y="2398558"/>
            <a:ext cx="5200083" cy="162665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  <a:latin typeface="Helvetica Neue Black Condensed" pitchFamily="-112" charset="0"/>
                <a:ea typeface="ＭＳ Ｐゴシック" pitchFamily="-112" charset="-128"/>
                <a:cs typeface="ＭＳ Ｐゴシック" pitchFamily="-112" charset="-128"/>
              </a:rPr>
              <a:t>toolbox for proposers &amp; educators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Helvetica Neue Black Condensed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990" y="132202"/>
            <a:ext cx="3703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Proposed Configuration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46405" y="3516501"/>
            <a:ext cx="3186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       Repository metadata cross linking</a:t>
            </a:r>
          </a:p>
          <a:p>
            <a:r>
              <a:rPr lang="en-US" sz="1200" dirty="0"/>
              <a:t>Data Analytics Tools for Science Community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F1916ADD-FDBE-AC4D-8450-642A604B1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Pre-decisional. For NASA internal use only. 
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D3FA45B-802B-AB44-8E38-408EDAE1E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7BFE-0EB0-3B48-A3AD-BB61D5EAC6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499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4861811" y="836532"/>
            <a:ext cx="4282189" cy="54202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Helvetica Neue Black Condensed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0" y="842318"/>
            <a:ext cx="4861811" cy="5414513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Helvetica Neue Black Condensed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Pre-decisional. For NASA internal use only. 
</a:t>
            </a:r>
            <a:endParaRPr lang="en-US" dirty="0"/>
          </a:p>
        </p:txBody>
      </p:sp>
      <p:pic>
        <p:nvPicPr>
          <p:cNvPr id="5" name="Picture 4" descr="Intro2Res International 2014: octubre 201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7897" y="1333585"/>
            <a:ext cx="3601587" cy="232530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</p:pic>
      <p:pic>
        <p:nvPicPr>
          <p:cNvPr id="8" name="Picture 4" descr="mages: NA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402" y="2744419"/>
            <a:ext cx="3901504" cy="126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51" y="1505248"/>
            <a:ext cx="3789804" cy="11613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680" y="4083530"/>
            <a:ext cx="2500046" cy="16631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463" y="4077415"/>
            <a:ext cx="1437481" cy="166929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40461" y="836532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GeneLab</a:t>
            </a:r>
            <a:r>
              <a:rPr lang="en-US" dirty="0"/>
              <a:t> Omics Samples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6367" y="964253"/>
            <a:ext cx="292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Life Sciences </a:t>
            </a:r>
            <a:r>
              <a:rPr lang="en-US"/>
              <a:t>Data Archive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61737" y="242351"/>
            <a:ext cx="5814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What needs to have cross linked metadata pointers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between repositories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053075" y="1290359"/>
            <a:ext cx="2822414" cy="4154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Origin of the species, procured from</a:t>
            </a:r>
          </a:p>
          <a:p>
            <a:r>
              <a:rPr lang="en-US" sz="1050" dirty="0"/>
              <a:t>experience &amp; behavior (flight and ground)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1518" y="5706863"/>
            <a:ext cx="47820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Procedures, experiment lab notebook data observations, trends, video, </a:t>
            </a:r>
          </a:p>
          <a:p>
            <a:r>
              <a:rPr lang="en-US" sz="1100" dirty="0"/>
              <a:t>telemetry of environmental conditions, and results derived and published.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 flipH="1">
            <a:off x="3989155" y="1505248"/>
            <a:ext cx="2081814" cy="99558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</p:cxnSp>
      <p:cxnSp>
        <p:nvCxnSpPr>
          <p:cNvPr id="34" name="Straight Arrow Connector 33"/>
          <p:cNvCxnSpPr/>
          <p:nvPr/>
        </p:nvCxnSpPr>
        <p:spPr bwMode="auto">
          <a:xfrm flipH="1">
            <a:off x="4288144" y="1531970"/>
            <a:ext cx="1782825" cy="185734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</p:cxnSp>
      <p:cxnSp>
        <p:nvCxnSpPr>
          <p:cNvPr id="36" name="Straight Arrow Connector 35"/>
          <p:cNvCxnSpPr/>
          <p:nvPr/>
        </p:nvCxnSpPr>
        <p:spPr bwMode="auto">
          <a:xfrm flipH="1">
            <a:off x="4405726" y="1531970"/>
            <a:ext cx="1636505" cy="324935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</p:cxnSp>
      <p:sp>
        <p:nvSpPr>
          <p:cNvPr id="39" name="TextBox 38"/>
          <p:cNvSpPr txBox="1"/>
          <p:nvPr/>
        </p:nvSpPr>
        <p:spPr>
          <a:xfrm>
            <a:off x="1841029" y="2733719"/>
            <a:ext cx="1439362" cy="127727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Constraints species were stowed in e.g., habitats, cassettes, trays, etc.</a:t>
            </a:r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CC3DFC-6152-E841-BEC7-2D706631A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7BFE-0EB0-3B48-A3AD-BB61D5EAC6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660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Purpose of TEM - 2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FF0000"/>
                </a:solidFill>
              </a:rPr>
              <a:t>Help leverage LEO knowledgebase across Space Life Sciences toward path to Deep Space </a:t>
            </a:r>
          </a:p>
          <a:p>
            <a:r>
              <a:rPr lang="en-US" dirty="0"/>
              <a:t>Foster a data archiving community at ARC </a:t>
            </a:r>
          </a:p>
          <a:p>
            <a:r>
              <a:rPr lang="en-US" dirty="0"/>
              <a:t>Share knowledge by meeting periodically</a:t>
            </a:r>
          </a:p>
          <a:p>
            <a:r>
              <a:rPr lang="en-US" dirty="0"/>
              <a:t>Identify common issues</a:t>
            </a:r>
          </a:p>
          <a:p>
            <a:r>
              <a:rPr lang="en-US" dirty="0"/>
              <a:t>Leverage resources</a:t>
            </a:r>
          </a:p>
          <a:p>
            <a:r>
              <a:rPr lang="en-US" dirty="0"/>
              <a:t>Increase value to archive users</a:t>
            </a:r>
          </a:p>
          <a:p>
            <a:r>
              <a:rPr lang="en-US" dirty="0"/>
              <a:t>Increase long-term sustainability of archives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B1ABD5-923D-8F48-A7AA-F15A250DD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Pre-decisional. For NASA internal use only.</a:t>
            </a:r>
          </a:p>
          <a:p>
            <a:r>
              <a:rPr lang="en-US"/>
              <a:t>
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91F338-CA09-224F-90A0-2A2879188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7BFE-0EB0-3B48-A3AD-BB61D5EAC6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60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What’s Space Life Sciences?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HQs Life Sciences Capabilities Lead, Craig </a:t>
            </a:r>
            <a:r>
              <a:rPr lang="en-US" dirty="0" err="1"/>
              <a:t>Kundrot</a:t>
            </a:r>
            <a:r>
              <a:rPr lang="en-US" dirty="0"/>
              <a:t>, identified four historical SLS elements when he assumed his post (2016)</a:t>
            </a:r>
          </a:p>
          <a:p>
            <a:r>
              <a:rPr lang="en-US" dirty="0"/>
              <a:t>ARC has activity emerging or underway in each  </a:t>
            </a:r>
          </a:p>
          <a:p>
            <a:pPr marL="0" indent="0">
              <a:buNone/>
            </a:pPr>
            <a:r>
              <a:rPr lang="en-US" i="1" dirty="0"/>
              <a:t>	</a:t>
            </a:r>
            <a:r>
              <a:rPr lang="en-US" sz="2800" i="1" dirty="0">
                <a:solidFill>
                  <a:srgbClr val="FF0000"/>
                </a:solidFill>
              </a:rPr>
              <a:t>- </a:t>
            </a:r>
            <a:r>
              <a:rPr lang="en-US" i="1" dirty="0">
                <a:solidFill>
                  <a:srgbClr val="FF0000"/>
                </a:solidFill>
              </a:rPr>
              <a:t>Planetary Protection</a:t>
            </a:r>
          </a:p>
          <a:p>
            <a:pPr marL="0" indent="0">
              <a:buNone/>
            </a:pPr>
            <a:r>
              <a:rPr lang="en-US" i="1" dirty="0">
                <a:solidFill>
                  <a:srgbClr val="FF0000"/>
                </a:solidFill>
              </a:rPr>
              <a:t>	- Astrobiology</a:t>
            </a:r>
          </a:p>
          <a:p>
            <a:pPr marL="0" indent="0">
              <a:buNone/>
            </a:pPr>
            <a:r>
              <a:rPr lang="en-US" i="1" dirty="0">
                <a:solidFill>
                  <a:srgbClr val="FF0000"/>
                </a:solidFill>
              </a:rPr>
              <a:t>	- Space Biology</a:t>
            </a:r>
          </a:p>
          <a:p>
            <a:pPr marL="0" indent="0">
              <a:buNone/>
            </a:pPr>
            <a:r>
              <a:rPr lang="en-US" i="1" dirty="0">
                <a:solidFill>
                  <a:srgbClr val="FF0000"/>
                </a:solidFill>
              </a:rPr>
              <a:t>	- Human Research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FB0B6-40A1-EE49-AC67-35FCCE6ED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Pre-decisional. For NASA internal use only. 
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8E6EB9-AE9C-4E41-85B0-1825FF26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7BFE-0EB0-3B48-A3AD-BB61D5EAC6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483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SLS Element Definitions - 1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Planetary Protection: </a:t>
            </a:r>
            <a:r>
              <a:rPr lang="en-US" sz="2800" dirty="0"/>
              <a:t>study of, methods used to ensure that future landers and human explorers don’t contaminate planets with Earth life.  </a:t>
            </a:r>
            <a:r>
              <a:rPr lang="en-US" sz="2400" i="1" dirty="0"/>
              <a:t>Issue rising in priority due to projected increase in commercial landers and Astrobiology’s pursuit of bio-signatures beyond Earth.  </a:t>
            </a:r>
            <a:r>
              <a:rPr lang="en-US" sz="2400" dirty="0"/>
              <a:t> </a:t>
            </a:r>
          </a:p>
          <a:p>
            <a:r>
              <a:rPr lang="en-US" b="1" dirty="0">
                <a:solidFill>
                  <a:srgbClr val="FF0000"/>
                </a:solidFill>
              </a:rPr>
              <a:t>Astrobiology: </a:t>
            </a:r>
            <a:r>
              <a:rPr lang="en-US" sz="2800" dirty="0"/>
              <a:t>cross-disciplinary study of origin, evolution, distribution and future of life in the universe.  </a:t>
            </a:r>
            <a:r>
              <a:rPr lang="en-US" sz="2400" i="1" dirty="0"/>
              <a:t>Astrobiology Institute funded, ARC team, studies complex molecules of relevance to life (past, current, future) wherever they may appear.  </a:t>
            </a:r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E3FA6C-E121-9043-8CF9-DDCEA8B53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Pre-decisional. For NASA internal use only. 
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2B48DC-EE9C-804E-BDB8-2DA643BC6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7BFE-0EB0-3B48-A3AD-BB61D5EAC6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07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SLS Element Definitions - 2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Space Biology: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study of model organisms transported from Earth to space and to planets (and in ground analogs) and exposed to micro/variable-g, high-radiation, under artificial life support.  Mainly study effects on adaptation, growth, development and reproduction. Significant interest in microbial ecology and plant space agriculture.  </a:t>
            </a:r>
            <a:r>
              <a:rPr lang="en-US" sz="2400" i="1" dirty="0"/>
              <a:t>A very small plant payload (1 kg) has been proposed by an ARC team for transport to lunar surface via a commercial lander. </a:t>
            </a:r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7DEC0A-687E-F845-B76D-9F757312B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Pre-decisional. For NASA internal use only. 
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3E15E9-1D37-8243-BE2F-9F585E4F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7BFE-0EB0-3B48-A3AD-BB61D5EAC6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20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SLS Element Definitions - 3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Human Research </a:t>
            </a:r>
            <a:r>
              <a:rPr lang="en-US" sz="2800" dirty="0"/>
              <a:t>(crew health/performance): similar to Space Biology except focus mainly on human subjects.  Study physiology, behavior, performance, short &amp; long-term health issues and development of countermeasures to high-risk changes.  </a:t>
            </a:r>
            <a:r>
              <a:rPr lang="en-US" sz="2400" i="1" dirty="0"/>
              <a:t>A Space Biology/Human Research </a:t>
            </a:r>
            <a:r>
              <a:rPr lang="en-US" sz="2400" i="1" dirty="0" err="1"/>
              <a:t>collaboratory</a:t>
            </a:r>
            <a:r>
              <a:rPr lang="en-US" sz="2400" i="1" dirty="0"/>
              <a:t> effort is underway at ARC in areas of Translational Research.  </a:t>
            </a:r>
            <a:r>
              <a:rPr lang="en-US" sz="2400" dirty="0"/>
              <a:t>  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32DC6D-8915-7449-B0A1-AF6760D25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Pre-decisional. For NASA internal use only. 
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56C28C-5D75-CA4E-91D6-B13C6E5D7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7BFE-0EB0-3B48-A3AD-BB61D5EAC6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747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Some Common Issues - 1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3800" b="1" dirty="0">
                <a:solidFill>
                  <a:srgbClr val="FF0000"/>
                </a:solidFill>
              </a:rPr>
              <a:t>Some “Big Data” Era Challenges with Users:</a:t>
            </a:r>
            <a:endParaRPr lang="en-US" sz="3800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	- </a:t>
            </a:r>
            <a:r>
              <a:rPr lang="en-US" sz="2800" b="1" dirty="0">
                <a:solidFill>
                  <a:srgbClr val="800000"/>
                </a:solidFill>
              </a:rPr>
              <a:t>Data flows; </a:t>
            </a:r>
            <a:r>
              <a:rPr lang="en-US" sz="2800" b="1" dirty="0">
                <a:solidFill>
                  <a:srgbClr val="FF0000"/>
                </a:solidFill>
              </a:rPr>
              <a:t>from raw, processed, analyzed to summarized</a:t>
            </a:r>
          </a:p>
          <a:p>
            <a:pPr marL="0" lvl="1" indent="0">
              <a:buNone/>
            </a:pPr>
            <a:r>
              <a:rPr lang="en-US" b="1" dirty="0">
                <a:solidFill>
                  <a:srgbClr val="FF0000"/>
                </a:solidFill>
              </a:rPr>
              <a:t>	- </a:t>
            </a:r>
            <a:r>
              <a:rPr lang="en-US" b="1" dirty="0">
                <a:solidFill>
                  <a:srgbClr val="800000"/>
                </a:solidFill>
              </a:rPr>
              <a:t>Data flow types;  </a:t>
            </a:r>
            <a:r>
              <a:rPr lang="en-US" b="1" dirty="0">
                <a:solidFill>
                  <a:srgbClr val="FF0000"/>
                </a:solidFill>
              </a:rPr>
              <a:t>real-time and at rest</a:t>
            </a:r>
            <a:endParaRPr lang="en-US" b="1" dirty="0"/>
          </a:p>
          <a:p>
            <a:pPr marL="0" lvl="1" indent="0">
              <a:buNone/>
            </a:pPr>
            <a:r>
              <a:rPr lang="en-US" b="1" dirty="0">
                <a:solidFill>
                  <a:srgbClr val="800000"/>
                </a:solidFill>
              </a:rPr>
              <a:t>	- System includes; </a:t>
            </a:r>
            <a:r>
              <a:rPr lang="en-US" b="1" dirty="0">
                <a:solidFill>
                  <a:srgbClr val="FF0000"/>
                </a:solidFill>
              </a:rPr>
              <a:t>people, process, technology, </a:t>
            </a:r>
            <a:r>
              <a:rPr lang="en-US" b="1" dirty="0" err="1">
                <a:solidFill>
                  <a:srgbClr val="FF0000"/>
                </a:solidFill>
              </a:rPr>
              <a:t>infrastruct</a:t>
            </a:r>
            <a:endParaRPr lang="en-US" b="1" dirty="0">
              <a:solidFill>
                <a:srgbClr val="FF0000"/>
              </a:solidFill>
            </a:endParaRPr>
          </a:p>
          <a:p>
            <a:pPr marL="0" lvl="1" indent="0">
              <a:buNone/>
            </a:pPr>
            <a:r>
              <a:rPr lang="en-US" b="1" dirty="0">
                <a:solidFill>
                  <a:srgbClr val="FF0000"/>
                </a:solidFill>
              </a:rPr>
              <a:t>	- </a:t>
            </a:r>
            <a:r>
              <a:rPr lang="en-US" b="1" dirty="0">
                <a:solidFill>
                  <a:srgbClr val="800000"/>
                </a:solidFill>
              </a:rPr>
              <a:t>Roles;  </a:t>
            </a:r>
            <a:r>
              <a:rPr lang="en-US" b="1" dirty="0">
                <a:solidFill>
                  <a:srgbClr val="FF0000"/>
                </a:solidFill>
              </a:rPr>
              <a:t>engineers, data scientists, archivists, end users</a:t>
            </a:r>
          </a:p>
          <a:p>
            <a:pPr marL="0" indent="0">
              <a:buNone/>
            </a:pPr>
            <a:r>
              <a:rPr lang="en-US" sz="2800" dirty="0"/>
              <a:t>	- </a:t>
            </a:r>
            <a:r>
              <a:rPr lang="en-US" sz="2800" b="1" dirty="0"/>
              <a:t>Users</a:t>
            </a:r>
            <a:r>
              <a:rPr lang="en-US" sz="2800" dirty="0"/>
              <a:t> want information access online.  </a:t>
            </a:r>
            <a:r>
              <a:rPr lang="en-US" sz="2800" b="1" dirty="0">
                <a:solidFill>
                  <a:srgbClr val="FF0000"/>
                </a:solidFill>
              </a:rPr>
              <a:t>Must be relevant</a:t>
            </a:r>
          </a:p>
          <a:p>
            <a:pPr marL="0" indent="0">
              <a:buNone/>
            </a:pPr>
            <a:r>
              <a:rPr lang="en-US" sz="2800" dirty="0"/>
              <a:t>	- </a:t>
            </a:r>
            <a:r>
              <a:rPr lang="en-US" sz="2800" b="1" dirty="0"/>
              <a:t>Users</a:t>
            </a:r>
            <a:r>
              <a:rPr lang="en-US" sz="2800" dirty="0"/>
              <a:t> have a wide range of expertise.  </a:t>
            </a:r>
            <a:r>
              <a:rPr lang="en-US" sz="2800" b="1" dirty="0">
                <a:solidFill>
                  <a:srgbClr val="FF0000"/>
                </a:solidFill>
              </a:rPr>
              <a:t>User friendly</a:t>
            </a:r>
            <a:r>
              <a:rPr lang="en-US" sz="2800" b="1" dirty="0">
                <a:solidFill>
                  <a:schemeClr val="accent2"/>
                </a:solidFill>
              </a:rPr>
              <a:t> access </a:t>
            </a:r>
          </a:p>
          <a:p>
            <a:pPr marL="0" indent="0">
              <a:buNone/>
            </a:pPr>
            <a:r>
              <a:rPr lang="en-US" sz="2800" dirty="0"/>
              <a:t>	- </a:t>
            </a:r>
            <a:r>
              <a:rPr lang="en-US" sz="2800" b="1" dirty="0"/>
              <a:t>Users</a:t>
            </a:r>
            <a:r>
              <a:rPr lang="en-US" sz="2800" dirty="0"/>
              <a:t> hate complex searches.  </a:t>
            </a:r>
            <a:r>
              <a:rPr lang="en-US" sz="2800" b="1" dirty="0">
                <a:solidFill>
                  <a:srgbClr val="FF0000"/>
                </a:solidFill>
              </a:rPr>
              <a:t>Provide results examples?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8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45AEEB-7611-CE4E-A2B4-BC551D441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Pre-decisional. For NASA internal use only. 
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756570-E1DA-0E4A-8F13-6D03241D0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7BFE-0EB0-3B48-A3AD-BB61D5EAC6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91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E7C24-3461-D641-9B82-B3BC5A651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2" y="274638"/>
            <a:ext cx="8111996" cy="1432242"/>
          </a:xfrm>
          <a:solidFill>
            <a:schemeClr val="accent1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/>
          <a:lstStyle/>
          <a:p>
            <a:endParaRPr lang="en-US" dirty="0">
              <a:solidFill>
                <a:srgbClr val="1025A2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1F4FB2-1A65-A54A-91E3-C08437AA30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6002" y="1600200"/>
            <a:ext cx="8111996" cy="45259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474538-26F7-EA42-B883-5A166E833457}"/>
              </a:ext>
            </a:extLst>
          </p:cNvPr>
          <p:cNvSpPr txBox="1"/>
          <p:nvPr/>
        </p:nvSpPr>
        <p:spPr>
          <a:xfrm>
            <a:off x="2849880" y="293638"/>
            <a:ext cx="3413760" cy="344709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DATA </a:t>
            </a:r>
          </a:p>
          <a:p>
            <a:r>
              <a:rPr lang="en-US" sz="4000" dirty="0">
                <a:solidFill>
                  <a:srgbClr val="FF0000"/>
                </a:solidFill>
              </a:rPr>
              <a:t>Archivist</a:t>
            </a:r>
          </a:p>
          <a:p>
            <a:r>
              <a: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Elicits from end users on required presentation, assesses, collects, organizes, preserves, maintains control over, and provides access to records and archives determined to have long-term value. The records maintained by an archivist can consist of a variety of forms, including letters, diaries, logs, other personal documents, government documents, sound and/or picture recordings, digital files, or other physical objects.</a:t>
            </a:r>
            <a:endParaRPr lang="en-US" sz="11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C52347-198B-C040-AC3A-5A5A128B0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Pre-decisional. For NASA internal use only. 
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6F4E5-0D7C-2544-8815-4A5894050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7BFE-0EB0-3B48-A3AD-BB61D5EAC6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4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Some Common Issues - 2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500" b="1" dirty="0">
                <a:solidFill>
                  <a:srgbClr val="FF0000"/>
                </a:solidFill>
              </a:rPr>
              <a:t>“Big Data” within NASA SLS Community:</a:t>
            </a:r>
          </a:p>
          <a:p>
            <a:pPr>
              <a:buFontTx/>
              <a:buChar char="-"/>
            </a:pPr>
            <a:r>
              <a:rPr lang="en-US" sz="2800" dirty="0"/>
              <a:t>Research data comes with </a:t>
            </a:r>
            <a:r>
              <a:rPr lang="en-US" sz="2800" i="1" dirty="0"/>
              <a:t>information</a:t>
            </a:r>
            <a:r>
              <a:rPr lang="en-US" sz="2800" dirty="0"/>
              <a:t>, and turns into </a:t>
            </a:r>
            <a:r>
              <a:rPr lang="en-US" sz="2800" i="1" dirty="0"/>
              <a:t>knowledge</a:t>
            </a:r>
            <a:r>
              <a:rPr lang="en-US" sz="2800" dirty="0"/>
              <a:t>, and with luck, </a:t>
            </a:r>
            <a:r>
              <a:rPr lang="en-US" sz="2800" i="1" dirty="0"/>
              <a:t>science insights</a:t>
            </a:r>
            <a:r>
              <a:rPr lang="en-US" sz="2800" dirty="0"/>
              <a:t>.  All useful.  </a:t>
            </a:r>
          </a:p>
          <a:p>
            <a:pPr>
              <a:buFontTx/>
              <a:buChar char="-"/>
            </a:pPr>
            <a:r>
              <a:rPr lang="en-US" sz="2800" dirty="0"/>
              <a:t>Open </a:t>
            </a:r>
            <a:r>
              <a:rPr lang="en-US" sz="2800" dirty="0" err="1"/>
              <a:t>Gov</a:t>
            </a:r>
            <a:r>
              <a:rPr lang="en-US" sz="2800" dirty="0"/>
              <a:t>, Open Science, Open Data requirements for NASA drive need for easy user access and high-value content.</a:t>
            </a:r>
          </a:p>
          <a:p>
            <a:pPr>
              <a:buFontTx/>
              <a:buChar char="-"/>
            </a:pPr>
            <a:r>
              <a:rPr lang="en-US" sz="2800" dirty="0"/>
              <a:t>Data access by users requires relevant associated metadata to be useful.    </a:t>
            </a:r>
          </a:p>
          <a:p>
            <a:pPr>
              <a:buFontTx/>
              <a:buChar char="-"/>
            </a:pPr>
            <a:r>
              <a:rPr lang="en-US" sz="2800" dirty="0"/>
              <a:t>NASA resources to support increased user access are minimal now.  </a:t>
            </a:r>
          </a:p>
          <a:p>
            <a:pPr>
              <a:buFontTx/>
              <a:buChar char="-"/>
            </a:pPr>
            <a:r>
              <a:rPr lang="en-US" sz="2800" dirty="0"/>
              <a:t>New innovative methods needed to streamline process, leverage resources and demonstrate archive benefits for all user types.  </a:t>
            </a:r>
          </a:p>
          <a:p>
            <a:pPr marL="0" indent="0">
              <a:buNone/>
            </a:pPr>
            <a:r>
              <a:rPr lang="en-US" sz="2800" dirty="0"/>
              <a:t> </a:t>
            </a:r>
          </a:p>
          <a:p>
            <a:pPr marL="0" indent="0">
              <a:buNone/>
            </a:pPr>
            <a:endParaRPr lang="en-US" sz="28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8C7B92-1FD4-A840-9DD5-B0333B801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Pre-decisional. For NASA internal use only. 
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4FDAE7-DEFC-3A43-8B83-41EDB9612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7BFE-0EB0-3B48-A3AD-BB61D5EAC6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98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4306</TotalTime>
  <Words>1285</Words>
  <Application>Microsoft Macintosh PowerPoint</Application>
  <PresentationFormat>On-screen Show (4:3)</PresentationFormat>
  <Paragraphs>193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ＭＳ Ｐゴシック</vt:lpstr>
      <vt:lpstr>ＭＳ Ｐゴシック</vt:lpstr>
      <vt:lpstr>Arial</vt:lpstr>
      <vt:lpstr>Calibri</vt:lpstr>
      <vt:lpstr>Helvetica Neue Black Condensed</vt:lpstr>
      <vt:lpstr>Office Theme</vt:lpstr>
      <vt:lpstr> Space Life Sciences Research - Data &amp; Biosample Archiving  Shared data/metadata, methods, goals, user strategies &amp; challenges?    Collaborative Life Sciences  Technical Exchange Meeting NASA ARC, May 31, 2018   </vt:lpstr>
      <vt:lpstr>Purpose of TEM - 2</vt:lpstr>
      <vt:lpstr>What’s Space Life Sciences?</vt:lpstr>
      <vt:lpstr>SLS Element Definitions - 1</vt:lpstr>
      <vt:lpstr>SLS Element Definitions - 2</vt:lpstr>
      <vt:lpstr>SLS Element Definitions - 3</vt:lpstr>
      <vt:lpstr>Some Common Issues - 1</vt:lpstr>
      <vt:lpstr>PowerPoint Presentation</vt:lpstr>
      <vt:lpstr>Some Common Issues - 2</vt:lpstr>
      <vt:lpstr>Other Common Issues?</vt:lpstr>
      <vt:lpstr>SLS Archives Value?</vt:lpstr>
      <vt:lpstr>Supplemental Graphics</vt:lpstr>
      <vt:lpstr>PowerPoint Presentation</vt:lpstr>
      <vt:lpstr>PowerPoint Presentation</vt:lpstr>
      <vt:lpstr>PowerPoint Presentation</vt:lpstr>
      <vt:lpstr>PowerPoint Presentation</vt:lpstr>
    </vt:vector>
  </TitlesOfParts>
  <Company>Mains Associates</Company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NASA’s Life Sciences Translational Research (LSTR)  Working Group </dc:title>
  <dc:creator>Richard  Mains</dc:creator>
  <cp:lastModifiedBy>Alan Wood</cp:lastModifiedBy>
  <cp:revision>599</cp:revision>
  <cp:lastPrinted>2018-05-28T23:36:49Z</cp:lastPrinted>
  <dcterms:created xsi:type="dcterms:W3CDTF">2015-05-29T23:31:15Z</dcterms:created>
  <dcterms:modified xsi:type="dcterms:W3CDTF">2018-05-31T01:32:01Z</dcterms:modified>
</cp:coreProperties>
</file>