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12268200" y="-1009650"/>
            <a:ext cx="138600" cy="276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228905" y="1124487"/>
            <a:ext cx="7325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3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229466" y="1734741"/>
            <a:ext cx="72306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/>
        </p:nvSpPr>
        <p:spPr>
          <a:xfrm>
            <a:off x="8562109" y="4748645"/>
            <a:ext cx="484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28905" y="1195002"/>
            <a:ext cx="7325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</a:pPr>
            <a:r>
              <a:rPr lang="en"/>
              <a:t>Open Data Overview</a:t>
            </a:r>
            <a:endParaRPr sz="1100"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228905" y="1676761"/>
            <a:ext cx="86865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Information-centric decision making with secure access to the </a:t>
            </a:r>
            <a:r>
              <a:rPr b="1" i="1" lang="en" sz="1400" u="sng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 information</a:t>
            </a:r>
            <a:r>
              <a:rPr b="1" i="1" lang="en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</a:t>
            </a:r>
            <a:r>
              <a:rPr b="1" i="1" lang="en" sz="1400" u="sng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 time</a:t>
            </a:r>
            <a:r>
              <a:rPr b="1" i="1" lang="en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/>
          </a:p>
        </p:txBody>
      </p:sp>
      <p:sp>
        <p:nvSpPr>
          <p:cNvPr id="64" name="Shape 64"/>
          <p:cNvSpPr txBox="1"/>
          <p:nvPr/>
        </p:nvSpPr>
        <p:spPr>
          <a:xfrm>
            <a:off x="228900" y="3530475"/>
            <a:ext cx="21567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Jason Duley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5/31/2018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OCIO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14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HQ OCIO leading the Open Innovation Team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Implement OMB Mandates on Open Data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Maintains the Open Data Registry 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Continue to support API programs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Spearhead community engagement with Open Source NASA code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Under the Agency Information Management Program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3714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" sz="2250">
                <a:latin typeface="Arial"/>
                <a:ea typeface="Arial"/>
                <a:cs typeface="Arial"/>
                <a:sym typeface="Arial"/>
              </a:rPr>
              <a:t>Heading development of a Digital Object Identifier Registry as a central agency-wide mechanism to mint DOIs</a:t>
            </a:r>
            <a:endParaRPr sz="22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Open Data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41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■"/>
            </a:pPr>
            <a:r>
              <a:rPr lang="en" sz="2450">
                <a:latin typeface="Arial"/>
                <a:ea typeface="Arial"/>
                <a:cs typeface="Arial"/>
                <a:sym typeface="Arial"/>
              </a:rPr>
              <a:t>NASA Missions/Projects/Programs create and publish data making it available to the public as Open Data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977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Char char="■"/>
            </a:pPr>
            <a:r>
              <a:rPr lang="en" sz="2450">
                <a:latin typeface="Arial"/>
                <a:ea typeface="Arial"/>
                <a:cs typeface="Arial"/>
                <a:sym typeface="Arial"/>
              </a:rPr>
              <a:t>no ITAR, SBU, PII is made available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■"/>
            </a:pPr>
            <a:r>
              <a:rPr lang="en" sz="2450">
                <a:latin typeface="Arial"/>
                <a:ea typeface="Arial"/>
                <a:cs typeface="Arial"/>
                <a:sym typeface="Arial"/>
              </a:rPr>
              <a:t>Open Data is made available on domain specific sites (e.g.: GeneLab, EOSDIS, NASA3D) as the authoritative source</a:t>
            </a:r>
            <a:endParaRPr sz="2450">
              <a:latin typeface="Arial"/>
              <a:ea typeface="Arial"/>
              <a:cs typeface="Arial"/>
              <a:sym typeface="Arial"/>
            </a:endParaRPr>
          </a:p>
          <a:p>
            <a:pPr indent="-3841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■"/>
            </a:pPr>
            <a:r>
              <a:rPr lang="en" sz="2450">
                <a:latin typeface="Arial"/>
                <a:ea typeface="Arial"/>
                <a:cs typeface="Arial"/>
                <a:sym typeface="Arial"/>
              </a:rPr>
              <a:t>Data is now available for use in academia, STEM, citizen science projects, Hackathons, entrepreneurship, etc.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Data Curation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2650">
                <a:latin typeface="Arial"/>
                <a:ea typeface="Arial"/>
                <a:cs typeface="Arial"/>
                <a:sym typeface="Arial"/>
              </a:rPr>
              <a:t>NASA maintains a Public Data Listing commonly referred to as the PDL </a:t>
            </a:r>
            <a:endParaRPr sz="265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2650">
                <a:latin typeface="Arial"/>
                <a:ea typeface="Arial"/>
                <a:cs typeface="Arial"/>
                <a:sym typeface="Arial"/>
              </a:rPr>
              <a:t>The PDL is a machine-readable metadata descriptor that contains "pointers" to existing NASA datasets</a:t>
            </a:r>
            <a:endParaRPr sz="265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2650">
                <a:latin typeface="Arial"/>
                <a:ea typeface="Arial"/>
                <a:cs typeface="Arial"/>
                <a:sym typeface="Arial"/>
              </a:rPr>
              <a:t>Datasets are described using a federal government-wide standard - Project Open Data v1.1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Federating Open Data Records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325" y="906153"/>
            <a:ext cx="5044196" cy="403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Data.nasa.gov 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5925" lvl="0" marL="457200" rtl="0">
              <a:spcBef>
                <a:spcPts val="800"/>
              </a:spcBef>
              <a:spcAft>
                <a:spcPts val="0"/>
              </a:spcAft>
              <a:buSzPts val="2950"/>
              <a:buFont typeface="Arial"/>
              <a:buChar char="■"/>
            </a:pPr>
            <a:r>
              <a:rPr lang="en" sz="29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NASA Open Data Portal provides:</a:t>
            </a:r>
            <a:endParaRPr sz="29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5925" lvl="0" marL="673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50"/>
              <a:buChar char="■"/>
            </a:pPr>
            <a:r>
              <a:rPr lang="en" sz="2950">
                <a:latin typeface="Arial"/>
                <a:ea typeface="Arial"/>
                <a:cs typeface="Arial"/>
                <a:sym typeface="Arial"/>
              </a:rPr>
              <a:t>A dataset metadata registry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-415925" lvl="0" marL="673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50"/>
              <a:buChar char="■"/>
            </a:pPr>
            <a:r>
              <a:rPr lang="en" sz="2950">
                <a:latin typeface="Arial"/>
                <a:ea typeface="Arial"/>
                <a:cs typeface="Arial"/>
                <a:sym typeface="Arial"/>
              </a:rPr>
              <a:t>Dataset hosting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-415925" lvl="0" marL="673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50"/>
              <a:buChar char="■"/>
            </a:pPr>
            <a:r>
              <a:rPr lang="en" sz="2950">
                <a:latin typeface="Arial"/>
                <a:ea typeface="Arial"/>
                <a:cs typeface="Arial"/>
                <a:sym typeface="Arial"/>
              </a:rPr>
              <a:t>API Wrappers/API Key Infrastructure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-415925" lvl="0" marL="673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50"/>
              <a:buChar char="■"/>
            </a:pPr>
            <a:r>
              <a:rPr lang="en" sz="2950">
                <a:latin typeface="Arial"/>
                <a:ea typeface="Arial"/>
                <a:cs typeface="Arial"/>
                <a:sym typeface="Arial"/>
              </a:rPr>
              <a:t>Visualization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-415925" lvl="0" marL="673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50"/>
              <a:buChar char="■"/>
            </a:pPr>
            <a:r>
              <a:rPr lang="en" sz="2950">
                <a:latin typeface="Arial"/>
                <a:ea typeface="Arial"/>
                <a:cs typeface="Arial"/>
                <a:sym typeface="Arial"/>
              </a:rPr>
              <a:t>Citizen Engagement / Feedback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Object Identifiers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31600" y="928569"/>
            <a:ext cx="8245500" cy="199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" sz="1800"/>
              <a:t>A Digital Object Identifier (DOI) is a unique alphanumeric string used to identify content and provide a persistent link to its location(s) on the Internet</a:t>
            </a:r>
            <a:endParaRPr sz="1800"/>
          </a:p>
          <a:p>
            <a:pPr indent="-285750" lvl="1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" sz="1800"/>
              <a:t>Can be associated with datasets, publications, code, even identify instruments or entities</a:t>
            </a:r>
            <a:endParaRPr sz="1800"/>
          </a:p>
          <a:p>
            <a:pPr indent="-285750" lvl="1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" sz="1800"/>
              <a:t>Some metadata is frequently associated with the DOI link</a:t>
            </a:r>
            <a:endParaRPr sz="1800"/>
          </a:p>
          <a:p>
            <a:pPr indent="-285750" lvl="1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" sz="1800"/>
              <a:t>Widely used, including NIH (PubMed) and most publications, also by Planetary and other NASA divisions </a:t>
            </a:r>
            <a:endParaRPr sz="1800"/>
          </a:p>
        </p:txBody>
      </p:sp>
      <p:grpSp>
        <p:nvGrpSpPr>
          <p:cNvPr id="101" name="Shape 101"/>
          <p:cNvGrpSpPr/>
          <p:nvPr/>
        </p:nvGrpSpPr>
        <p:grpSpPr>
          <a:xfrm>
            <a:off x="1681795" y="2985769"/>
            <a:ext cx="5780411" cy="2037418"/>
            <a:chOff x="2143800" y="4298100"/>
            <a:chExt cx="5022950" cy="2168850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43800" y="4298100"/>
              <a:ext cx="5022950" cy="2168850"/>
            </a:xfrm>
            <a:prstGeom prst="rect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03" name="Shape 103"/>
            <p:cNvSpPr/>
            <p:nvPr/>
          </p:nvSpPr>
          <p:spPr>
            <a:xfrm>
              <a:off x="4124275" y="4606225"/>
              <a:ext cx="1122000" cy="252900"/>
            </a:xfrm>
            <a:prstGeom prst="rect">
              <a:avLst/>
            </a:prstGeom>
            <a:solidFill>
              <a:srgbClr val="FFFF00">
                <a:alpha val="4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 Architecture</a:t>
            </a:r>
            <a:endParaRPr/>
          </a:p>
        </p:txBody>
      </p:sp>
      <p:grpSp>
        <p:nvGrpSpPr>
          <p:cNvPr id="109" name="Shape 109"/>
          <p:cNvGrpSpPr/>
          <p:nvPr/>
        </p:nvGrpSpPr>
        <p:grpSpPr>
          <a:xfrm>
            <a:off x="1280401" y="1146694"/>
            <a:ext cx="6616640" cy="3997134"/>
            <a:chOff x="1302261" y="1105125"/>
            <a:chExt cx="6539474" cy="5610800"/>
          </a:xfrm>
        </p:grpSpPr>
        <p:pic>
          <p:nvPicPr>
            <p:cNvPr id="110" name="Shape 1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02261" y="1105125"/>
              <a:ext cx="6539474" cy="561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 txBox="1"/>
            <p:nvPr/>
          </p:nvSpPr>
          <p:spPr>
            <a:xfrm>
              <a:off x="6806475" y="1728800"/>
              <a:ext cx="551700" cy="3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B7B7B7"/>
                  </a:solidFill>
                  <a:latin typeface="Calibri"/>
                  <a:ea typeface="Calibri"/>
                  <a:cs typeface="Calibri"/>
                  <a:sym typeface="Calibri"/>
                </a:rPr>
                <a:t>Award</a:t>
              </a:r>
              <a:endParaRPr sz="10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Calibri"/>
                  <a:ea typeface="Calibri"/>
                  <a:cs typeface="Calibri"/>
                  <a:sym typeface="Calibri"/>
                </a:rPr>
                <a:t>(NSSC)</a:t>
              </a:r>
              <a:endParaRPr sz="8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721223" y="250428"/>
            <a:ext cx="7325400" cy="55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Opportunities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269081" y="1115616"/>
            <a:ext cx="8605800" cy="383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93700" lvl="0" marL="457200" rtl="0"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Federate datasets from Life Sciences authoritative source websites and collections in Open Data Catalog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Work with exposing Life Sciences datasets as APIs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Hosting Life Sciences datasets on data.nasa.gov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Work with dataset owners to adopt DOIs for Datasets metadata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Establish new clients for the Digital Object Identifier Registry for minting DOIs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